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9" r:id="rId3"/>
    <p:sldId id="267" r:id="rId4"/>
    <p:sldId id="261" r:id="rId5"/>
    <p:sldId id="262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94"/>
    <p:restoredTop sz="94307"/>
  </p:normalViewPr>
  <p:slideViewPr>
    <p:cSldViewPr snapToGrid="0">
      <p:cViewPr varScale="1">
        <p:scale>
          <a:sx n="105" d="100"/>
          <a:sy n="105" d="100"/>
        </p:scale>
        <p:origin x="20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8EA0C-B913-6C1C-24A4-E023FF8BA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08AC40-AF7F-8044-FC12-E1A542C43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4EC48-04A9-69C4-AD24-A7AEC62D9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A4EC20-0D7C-D77E-40F7-495D2A68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7721DC-8EE6-6A1F-9378-CC8CAB2D4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581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3226F-0272-57BF-5BF5-CBD1FDD77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2B9B8D-E86D-3ADA-A923-E576625CE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4773FC-30CB-0E53-21E1-2124E8AFA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63B32D-6396-54B7-6EE4-AB84FCC3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93E628-23C5-BCA6-A268-56DE17EA3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95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F6F796-39F9-EAB2-8E59-4FCB354ECC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3DF272-80BA-1AF6-4BB3-0924F89E0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A32425-6ECE-2393-5E68-1344CE93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0014A2-08A2-831E-322B-424AD5B8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370385-2A58-D57C-681E-A83DE79A8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84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78D707-9F12-2000-6067-64DEC963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4D9652-47CC-5D64-50B4-E38172A69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3FD315-248E-7176-5A48-CE3ACA6B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3C975B-2BBA-9C55-63FA-224C3030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557AB3-ED15-97C2-9CA7-3D7004AE0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817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E30DF-F059-5E56-156D-FC65DF000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E278FC-22C8-542E-5CEF-6BD533A89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04E45-AC25-BFEA-830E-2C5F7E436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C19BBF-27AF-65D4-9B58-8ACA8468C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A711C4-6FF1-8D0D-2948-038EFB17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84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01D1B-0921-F713-52E4-6261D1A5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E00A5E-A06F-483C-5E87-D89BCFD63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6D37E8-3CF6-2E3C-A554-43350CD3E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93AD04-ABE0-E7BF-A0E0-F1F6C530D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F04975-E1B5-5EFB-3EC3-70E255ED4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5A64FD-CC40-98C9-0A60-F44FABFA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596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B5D0B8-400E-F00A-C331-16769273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298E7A-F1F9-9F7B-596B-9C08A89D7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A61237-9B19-34C8-5BCB-818E89E8A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C75D9C-9DC5-3336-9684-BCFBD3CE8F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0FA06C-310D-956E-0ADF-164C7EA5D0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8D797D-CD16-E3F1-251C-BA2C3D372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7BB4024-69C8-2BA6-9414-AA1C0A0AD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47AD68D-1490-5C27-7AFB-4084D2165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3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237F2-5A30-C8A7-4C16-BACF8A6E0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8E1157-45E1-AA81-B537-A9996DA64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B1C10BD-17E6-BC3D-6E91-3F9C51E0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09177A-BCC8-32C1-8789-8C995E9A8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702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2B7FC3C-4B7E-576A-CB35-4C8417F3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4616BFC-807E-FEB8-E712-5D269DD8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5A6A4D-C4EE-B2F3-314C-7892E0CC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42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C1753D-6A0E-ACFF-BBE3-137F9BEA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A72F78-AE1F-4350-4DA4-D3A13F4C3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594C8D-4FDF-089B-DBF1-6DEEFE88C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177BD1-B00F-7073-67D6-A295EE32A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97EC41-E08B-1415-EE57-209FC09D7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FAB0BC-F71C-33E0-389A-969D44233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88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1C723F-0B2F-C9E1-847F-71BF35344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48F811-5764-82DC-FF52-CD62B7006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228746-7771-81C0-34FE-58599ACB5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D43EA4-15B3-B1E4-B804-F94699BE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26E705-60DF-DE4F-591E-35287CFDD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9B1A39-8C55-C10E-F8F0-66EE283E0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19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2BC30F0-8DD8-4EE0-D843-FD18AE241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851446-EC62-7158-D1A9-546FC8A1E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094945-E024-8E89-BF32-D3EB6056C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4B8A-486F-834E-BF23-F4816B76DE50}" type="datetimeFigureOut">
              <a:rPr lang="es-MX" smtClean="0"/>
              <a:t>16/07/23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DBC843-92B1-9B2F-B264-8DC36C49E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3049E9-A3A2-BD73-AED0-F1DCFB081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302F1-803E-2B4F-A9A0-28A25E0E33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447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4A907-60B0-DF46-C374-00D6D11F8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639" y="1441961"/>
            <a:ext cx="8563998" cy="3493293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>
                <a:latin typeface="Chalkboard" panose="03050602040202020205" pitchFamily="66" charset="77"/>
              </a:rPr>
              <a:t>Ajuste Curricular 2023</a:t>
            </a:r>
            <a:br>
              <a:rPr lang="es-MX" sz="3600" b="1" dirty="0">
                <a:latin typeface="Chalkboard" panose="03050602040202020205" pitchFamily="66" charset="77"/>
              </a:rPr>
            </a:br>
            <a:br>
              <a:rPr lang="es-MX" sz="3600" b="1" dirty="0">
                <a:latin typeface="Chalkboard" panose="03050602040202020205" pitchFamily="66" charset="77"/>
              </a:rPr>
            </a:br>
            <a:r>
              <a:rPr lang="es-MX" sz="3600" b="1" dirty="0">
                <a:latin typeface="Chalkboard" panose="03050602040202020205" pitchFamily="66" charset="77"/>
              </a:rPr>
              <a:t>Licenciatura en Biofísica</a:t>
            </a:r>
            <a:br>
              <a:rPr lang="es-MX" sz="3200" b="1" dirty="0">
                <a:latin typeface="Chalkboard" panose="03050602040202020205" pitchFamily="66" charset="77"/>
              </a:rPr>
            </a:br>
            <a:br>
              <a:rPr lang="es-MX" sz="3200" b="1" dirty="0">
                <a:latin typeface="Chalkboard" panose="03050602040202020205" pitchFamily="66" charset="77"/>
              </a:rPr>
            </a:br>
            <a:endParaRPr lang="es-MX" sz="3200" dirty="0">
              <a:latin typeface="Chalkboard" panose="03050602040202020205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8704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ED3284-CEAB-7EF7-367D-DE4183873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34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latin typeface="Chalkboard" panose="03050602040202020205" pitchFamily="66" charset="77"/>
              </a:rPr>
              <a:t>El ajuste curricular se aplicará a todos los estudiantes, </a:t>
            </a:r>
            <a:br>
              <a:rPr lang="es-MX" sz="3200" dirty="0">
                <a:latin typeface="Chalkboard" panose="03050602040202020205" pitchFamily="66" charset="77"/>
              </a:rPr>
            </a:br>
            <a:r>
              <a:rPr lang="es-MX" sz="3200" dirty="0">
                <a:latin typeface="Chalkboard" panose="03050602040202020205" pitchFamily="66" charset="77"/>
              </a:rPr>
              <a:t>independientemente de su generación</a:t>
            </a:r>
            <a:endParaRPr lang="es-MX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353549-E1FA-0106-E44D-F901F2D3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2133"/>
            <a:ext cx="10515600" cy="3410254"/>
          </a:xfrm>
        </p:spPr>
        <p:txBody>
          <a:bodyPr>
            <a:normAutofit lnSpcReduction="10000"/>
          </a:bodyPr>
          <a:lstStyle/>
          <a:p>
            <a:r>
              <a:rPr lang="es-MX" dirty="0">
                <a:latin typeface="Chalkboard" panose="03050602040202020205" pitchFamily="66" charset="77"/>
              </a:rPr>
              <a:t>Implica:</a:t>
            </a:r>
          </a:p>
          <a:p>
            <a:endParaRPr lang="es-MX" dirty="0">
              <a:latin typeface="Chalkboard" panose="03050602040202020205" pitchFamily="66" charset="77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MX" dirty="0">
                <a:latin typeface="Chalkboard" panose="03050602040202020205" pitchFamily="66" charset="77"/>
              </a:rPr>
              <a:t>Cambio de nombre de materias y créditos.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sz="2800" dirty="0">
                <a:latin typeface="Chalkboard" panose="03050602040202020205" pitchFamily="66" charset="77"/>
              </a:rPr>
              <a:t>Ampliación del catálogo de materias optativas de </a:t>
            </a:r>
            <a:br>
              <a:rPr lang="es-MX" sz="2800" dirty="0">
                <a:latin typeface="Chalkboard" panose="03050602040202020205" pitchFamily="66" charset="77"/>
              </a:rPr>
            </a:br>
            <a:r>
              <a:rPr lang="es-MX" sz="2800" dirty="0">
                <a:latin typeface="Chalkboard" panose="03050602040202020205" pitchFamily="66" charset="77"/>
              </a:rPr>
              <a:t>Ciencias Sociales y Humanidades que se impartirán </a:t>
            </a:r>
            <a:br>
              <a:rPr lang="es-MX" sz="2800" dirty="0">
                <a:latin typeface="Chalkboard" panose="03050602040202020205" pitchFamily="66" charset="77"/>
              </a:rPr>
            </a:br>
            <a:r>
              <a:rPr lang="es-MX" sz="2800" dirty="0">
                <a:latin typeface="Chalkboard" panose="03050602040202020205" pitchFamily="66" charset="77"/>
              </a:rPr>
              <a:t>en Facultad de Ciencias.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dirty="0">
                <a:latin typeface="Chalkboard" panose="03050602040202020205" pitchFamily="66" charset="77"/>
              </a:rPr>
              <a:t>Reorganización de los cursos de inglés y asignación de créditos.</a:t>
            </a:r>
          </a:p>
        </p:txBody>
      </p:sp>
    </p:spTree>
    <p:extLst>
      <p:ext uri="{BB962C8B-B14F-4D97-AF65-F5344CB8AC3E}">
        <p14:creationId xmlns:p14="http://schemas.microsoft.com/office/powerpoint/2010/main" val="196199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6732EC-609F-159E-19DD-BCE0BA76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243" y="920281"/>
            <a:ext cx="11208657" cy="4351338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Cálculo I </a:t>
            </a:r>
            <a:r>
              <a:rPr lang="es-MX" dirty="0">
                <a:solidFill>
                  <a:srgbClr val="000000"/>
                </a:solidFill>
                <a:latin typeface="Chalkboard" panose="03050602040202020205" pitchFamily="66" charset="77"/>
              </a:rPr>
              <a:t>         </a:t>
            </a: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Cálculo Diferencial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Cálculo II  </a:t>
            </a:r>
            <a:r>
              <a:rPr lang="es-MX" sz="2600" dirty="0">
                <a:solidFill>
                  <a:srgbClr val="000000"/>
                </a:solidFill>
                <a:latin typeface="Chalkboard" panose="03050602040202020205" pitchFamily="66" charset="77"/>
              </a:rPr>
              <a:t>        </a:t>
            </a: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Cálculo Integral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Cálculo III         Cálculo Multivariado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Ecuaciones Diferenciales Aplicadas  </a:t>
            </a:r>
            <a:r>
              <a:rPr lang="es-MX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      </a:t>
            </a: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Ecuaciones Diferenciales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Física I  </a:t>
            </a:r>
            <a:r>
              <a:rPr lang="es-MX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          </a:t>
            </a: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Estática y Dinámica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Física II           Ondas y Termodinámica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Física III          Electricidad y Magnetismo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Matrices y Álgebra Lineal         Álgebra Matricial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Probabilidad Aplicada         Programación y Estadística Básica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Programación y Algoritmos </a:t>
            </a:r>
            <a:r>
              <a:rPr lang="es-MX" sz="2600" dirty="0">
                <a:solidFill>
                  <a:srgbClr val="000000"/>
                </a:solidFill>
                <a:latin typeface="Chalkboard" panose="03050602040202020205" pitchFamily="66" charset="77"/>
              </a:rPr>
              <a:t>       </a:t>
            </a:r>
            <a:r>
              <a:rPr lang="es-MX" sz="2600" i="0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 Programación Básica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MX" sz="2600" dirty="0">
                <a:solidFill>
                  <a:srgbClr val="000000"/>
                </a:solidFill>
                <a:latin typeface="Chalkboard" panose="03050602040202020205" pitchFamily="66" charset="77"/>
              </a:rPr>
              <a:t>Optativas (1,2,3,4,5)           Electivas (1,2,3,4,5)</a:t>
            </a:r>
            <a:endParaRPr lang="es-MX" sz="2600" i="0" dirty="0">
              <a:solidFill>
                <a:srgbClr val="000000"/>
              </a:solidFill>
              <a:effectLst/>
              <a:latin typeface="Chalkboard" panose="03050602040202020205" pitchFamily="66" charset="77"/>
            </a:endParaRPr>
          </a:p>
          <a:p>
            <a:pPr marL="0" indent="0">
              <a:buNone/>
            </a:pPr>
            <a:endParaRPr lang="es-MX" sz="2600" dirty="0">
              <a:latin typeface="Chalkboard" panose="03050602040202020205" pitchFamily="66" charset="77"/>
            </a:endParaRPr>
          </a:p>
        </p:txBody>
      </p:sp>
      <p:sp>
        <p:nvSpPr>
          <p:cNvPr id="5" name="Flecha derecha 4">
            <a:extLst>
              <a:ext uri="{FF2B5EF4-FFF2-40B4-BE49-F238E27FC236}">
                <a16:creationId xmlns:a16="http://schemas.microsoft.com/office/drawing/2014/main" id="{E74D88AA-DD39-0F8C-40A2-19B726E65BB7}"/>
              </a:ext>
            </a:extLst>
          </p:cNvPr>
          <p:cNvSpPr/>
          <p:nvPr/>
        </p:nvSpPr>
        <p:spPr>
          <a:xfrm>
            <a:off x="3297040" y="1566697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</a:t>
            </a:r>
          </a:p>
        </p:txBody>
      </p:sp>
      <p:sp>
        <p:nvSpPr>
          <p:cNvPr id="6" name="Flecha derecha 5">
            <a:extLst>
              <a:ext uri="{FF2B5EF4-FFF2-40B4-BE49-F238E27FC236}">
                <a16:creationId xmlns:a16="http://schemas.microsoft.com/office/drawing/2014/main" id="{376A2330-1091-1BB8-D122-5D95F2DB1705}"/>
              </a:ext>
            </a:extLst>
          </p:cNvPr>
          <p:cNvSpPr/>
          <p:nvPr/>
        </p:nvSpPr>
        <p:spPr>
          <a:xfrm>
            <a:off x="3313849" y="2038405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Flecha derecha 6">
            <a:extLst>
              <a:ext uri="{FF2B5EF4-FFF2-40B4-BE49-F238E27FC236}">
                <a16:creationId xmlns:a16="http://schemas.microsoft.com/office/drawing/2014/main" id="{103CF722-BE11-A977-E560-300349503B84}"/>
              </a:ext>
            </a:extLst>
          </p:cNvPr>
          <p:cNvSpPr/>
          <p:nvPr/>
        </p:nvSpPr>
        <p:spPr>
          <a:xfrm>
            <a:off x="6792693" y="2551183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derecha 7">
            <a:extLst>
              <a:ext uri="{FF2B5EF4-FFF2-40B4-BE49-F238E27FC236}">
                <a16:creationId xmlns:a16="http://schemas.microsoft.com/office/drawing/2014/main" id="{0AB0965B-281C-0B67-6DA8-5EC55CA81F08}"/>
              </a:ext>
            </a:extLst>
          </p:cNvPr>
          <p:cNvSpPr/>
          <p:nvPr/>
        </p:nvSpPr>
        <p:spPr>
          <a:xfrm>
            <a:off x="3200397" y="3047154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derecha 8">
            <a:extLst>
              <a:ext uri="{FF2B5EF4-FFF2-40B4-BE49-F238E27FC236}">
                <a16:creationId xmlns:a16="http://schemas.microsoft.com/office/drawing/2014/main" id="{8573F06A-1659-853A-499B-2FF48C478DE9}"/>
              </a:ext>
            </a:extLst>
          </p:cNvPr>
          <p:cNvSpPr/>
          <p:nvPr/>
        </p:nvSpPr>
        <p:spPr>
          <a:xfrm>
            <a:off x="3192957" y="3497095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derecha 9">
            <a:extLst>
              <a:ext uri="{FF2B5EF4-FFF2-40B4-BE49-F238E27FC236}">
                <a16:creationId xmlns:a16="http://schemas.microsoft.com/office/drawing/2014/main" id="{06EC09F0-8534-CDD8-B535-D2497F2ACC69}"/>
              </a:ext>
            </a:extLst>
          </p:cNvPr>
          <p:cNvSpPr/>
          <p:nvPr/>
        </p:nvSpPr>
        <p:spPr>
          <a:xfrm>
            <a:off x="3204989" y="3976069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derecha 10">
            <a:extLst>
              <a:ext uri="{FF2B5EF4-FFF2-40B4-BE49-F238E27FC236}">
                <a16:creationId xmlns:a16="http://schemas.microsoft.com/office/drawing/2014/main" id="{DF81CA6D-D3A0-68D0-EBA9-53570D534EFC}"/>
              </a:ext>
            </a:extLst>
          </p:cNvPr>
          <p:cNvSpPr/>
          <p:nvPr/>
        </p:nvSpPr>
        <p:spPr>
          <a:xfrm>
            <a:off x="5559082" y="4527613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derecha 11">
            <a:extLst>
              <a:ext uri="{FF2B5EF4-FFF2-40B4-BE49-F238E27FC236}">
                <a16:creationId xmlns:a16="http://schemas.microsoft.com/office/drawing/2014/main" id="{C989247E-0ADE-2666-94F7-96CE7271CE70}"/>
              </a:ext>
            </a:extLst>
          </p:cNvPr>
          <p:cNvSpPr/>
          <p:nvPr/>
        </p:nvSpPr>
        <p:spPr>
          <a:xfrm>
            <a:off x="4838737" y="5006584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lecha derecha 12">
            <a:extLst>
              <a:ext uri="{FF2B5EF4-FFF2-40B4-BE49-F238E27FC236}">
                <a16:creationId xmlns:a16="http://schemas.microsoft.com/office/drawing/2014/main" id="{75E9F39C-3262-9BC2-DE5B-CE5903478159}"/>
              </a:ext>
            </a:extLst>
          </p:cNvPr>
          <p:cNvSpPr/>
          <p:nvPr/>
        </p:nvSpPr>
        <p:spPr>
          <a:xfrm>
            <a:off x="5640201" y="5500069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 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0FA8157A-3CF7-C119-E7C5-C620CDEDC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937" y="17165"/>
            <a:ext cx="10902863" cy="1088354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Chalkboard" panose="03050602040202020205" pitchFamily="66" charset="77"/>
              </a:rPr>
              <a:t>Cambio de nombre de materias y créditos*</a:t>
            </a:r>
          </a:p>
        </p:txBody>
      </p:sp>
      <p:sp>
        <p:nvSpPr>
          <p:cNvPr id="4" name="Flecha derecha 3">
            <a:extLst>
              <a:ext uri="{FF2B5EF4-FFF2-40B4-BE49-F238E27FC236}">
                <a16:creationId xmlns:a16="http://schemas.microsoft.com/office/drawing/2014/main" id="{9F21F42A-FBA8-ABDB-AE5A-6AEADAD656AD}"/>
              </a:ext>
            </a:extLst>
          </p:cNvPr>
          <p:cNvSpPr/>
          <p:nvPr/>
        </p:nvSpPr>
        <p:spPr>
          <a:xfrm>
            <a:off x="3280993" y="1093454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   </a:t>
            </a:r>
          </a:p>
        </p:txBody>
      </p:sp>
      <p:sp>
        <p:nvSpPr>
          <p:cNvPr id="15" name="Flecha derecha 14">
            <a:extLst>
              <a:ext uri="{FF2B5EF4-FFF2-40B4-BE49-F238E27FC236}">
                <a16:creationId xmlns:a16="http://schemas.microsoft.com/office/drawing/2014/main" id="{B956ADB6-69B4-62BE-174D-7C951F846312}"/>
              </a:ext>
            </a:extLst>
          </p:cNvPr>
          <p:cNvSpPr/>
          <p:nvPr/>
        </p:nvSpPr>
        <p:spPr>
          <a:xfrm>
            <a:off x="4720307" y="5989355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 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0C535A3-1843-BA01-37AD-3348D1BE7280}"/>
              </a:ext>
            </a:extLst>
          </p:cNvPr>
          <p:cNvSpPr txBox="1">
            <a:spLocks/>
          </p:cNvSpPr>
          <p:nvPr/>
        </p:nvSpPr>
        <p:spPr>
          <a:xfrm>
            <a:off x="727554" y="588840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>
                <a:latin typeface="Chalkboard" panose="03050602040202020205" pitchFamily="66" charset="77"/>
              </a:rPr>
              <a:t>*Reducción de 10 a 8 créditos (materias listadas de 1 a 10) </a:t>
            </a:r>
          </a:p>
        </p:txBody>
      </p:sp>
    </p:spTree>
    <p:extLst>
      <p:ext uri="{BB962C8B-B14F-4D97-AF65-F5344CB8AC3E}">
        <p14:creationId xmlns:p14="http://schemas.microsoft.com/office/powerpoint/2010/main" val="256305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BF0532-0374-EB12-56C5-F73A33CB1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496" y="2118011"/>
            <a:ext cx="9651044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dirty="0">
                <a:latin typeface="Chalkboard" panose="03050602040202020205" pitchFamily="66" charset="77"/>
              </a:rPr>
              <a:t>Desarrollo Sustentable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>
                <a:latin typeface="Chalkboard" panose="03050602040202020205" pitchFamily="66" charset="77"/>
              </a:rPr>
              <a:t>Bioética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>
                <a:latin typeface="Chalkboard" panose="03050602040202020205" pitchFamily="66" charset="77"/>
              </a:rPr>
              <a:t>Seminario de Aprendizaje y Creatividad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>
                <a:latin typeface="Chalkboard" panose="03050602040202020205" pitchFamily="66" charset="77"/>
              </a:rPr>
              <a:t>Energías Renovables y la Problemática Ambiental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>
                <a:latin typeface="Chalkboard" panose="03050602040202020205" pitchFamily="66" charset="77"/>
              </a:rPr>
              <a:t>Filosofía Antigua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>
                <a:latin typeface="Chalkboard" panose="03050602040202020205" pitchFamily="66" charset="77"/>
              </a:rPr>
              <a:t>Filosofía Contemporánea</a:t>
            </a:r>
          </a:p>
          <a:p>
            <a:pPr marL="514350" indent="-514350">
              <a:buFont typeface="+mj-lt"/>
              <a:buAutoNum type="arabicPeriod"/>
            </a:pPr>
            <a:endParaRPr lang="es-MX" dirty="0">
              <a:latin typeface="Chalkboard" panose="03050602040202020205" pitchFamily="66" charset="77"/>
            </a:endParaRPr>
          </a:p>
          <a:p>
            <a:pPr marL="514350" indent="-514350">
              <a:buFont typeface="+mj-lt"/>
              <a:buAutoNum type="arabicPeriod"/>
            </a:pPr>
            <a:endParaRPr lang="es-MX" dirty="0">
              <a:latin typeface="Chalkboard" panose="03050602040202020205" pitchFamily="66" charset="77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DF0258D-35F6-9074-3EB2-0998A6C74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203" y="365125"/>
            <a:ext cx="1143626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b="1" dirty="0">
                <a:latin typeface="Chalkboard" panose="03050602040202020205" pitchFamily="66" charset="77"/>
              </a:rPr>
              <a:t>Ampliación del catálogo de materias optativas de </a:t>
            </a:r>
            <a:br>
              <a:rPr lang="es-MX" sz="3600" b="1" dirty="0">
                <a:latin typeface="Chalkboard" panose="03050602040202020205" pitchFamily="66" charset="77"/>
              </a:rPr>
            </a:br>
            <a:r>
              <a:rPr lang="es-MX" sz="3600" b="1" dirty="0">
                <a:latin typeface="Chalkboard" panose="03050602040202020205" pitchFamily="66" charset="77"/>
              </a:rPr>
              <a:t>Ciencias Sociales y Humanidades </a:t>
            </a:r>
            <a:br>
              <a:rPr lang="es-MX" sz="3600" b="1" dirty="0">
                <a:latin typeface="Chalkboard" panose="03050602040202020205" pitchFamily="66" charset="77"/>
              </a:rPr>
            </a:br>
            <a:r>
              <a:rPr lang="es-MX" sz="3600" b="1" dirty="0">
                <a:latin typeface="Chalkboard" panose="03050602040202020205" pitchFamily="66" charset="77"/>
              </a:rPr>
              <a:t>que se impartirán en Facultad de Ciencias</a:t>
            </a:r>
          </a:p>
        </p:txBody>
      </p:sp>
    </p:spTree>
    <p:extLst>
      <p:ext uri="{BB962C8B-B14F-4D97-AF65-F5344CB8AC3E}">
        <p14:creationId xmlns:p14="http://schemas.microsoft.com/office/powerpoint/2010/main" val="198301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BF0532-0374-EB12-56C5-F73A33CB1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627" y="2057851"/>
            <a:ext cx="10515600" cy="4351338"/>
          </a:xfrm>
        </p:spPr>
        <p:txBody>
          <a:bodyPr>
            <a:normAutofit/>
          </a:bodyPr>
          <a:lstStyle/>
          <a:p>
            <a:r>
              <a:rPr lang="es-MX" dirty="0">
                <a:latin typeface="Chalkboard" panose="03050602040202020205" pitchFamily="66" charset="77"/>
              </a:rPr>
              <a:t>Inglés 1 (3er Semestre)          Inglés 1 (1er Semestre)</a:t>
            </a:r>
          </a:p>
          <a:p>
            <a:r>
              <a:rPr lang="es-MX" dirty="0">
                <a:latin typeface="Chalkboard" panose="03050602040202020205" pitchFamily="66" charset="77"/>
              </a:rPr>
              <a:t>Inglés 2 (4º Semestre)           Inglés 2 (2º Semestre)</a:t>
            </a:r>
          </a:p>
          <a:p>
            <a:r>
              <a:rPr lang="es-MX" dirty="0">
                <a:latin typeface="Chalkboard" panose="03050602040202020205" pitchFamily="66" charset="77"/>
              </a:rPr>
              <a:t>Inglés 3 (5º Semestre)           Inglés 3 (3er Semestre)</a:t>
            </a:r>
          </a:p>
          <a:p>
            <a:r>
              <a:rPr lang="es-MX" dirty="0">
                <a:latin typeface="Chalkboard" panose="03050602040202020205" pitchFamily="66" charset="77"/>
              </a:rPr>
              <a:t>Inglés 4 (6º Semestre)           Inglés 4 (4º Semestre)</a:t>
            </a:r>
          </a:p>
          <a:p>
            <a:r>
              <a:rPr lang="es-MX" dirty="0">
                <a:latin typeface="Chalkboard" panose="03050602040202020205" pitchFamily="66" charset="77"/>
              </a:rPr>
              <a:t>Inglés 5 (7º Semestre)           Inglés 5 (5º Semestre)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DF0258D-35F6-9074-3EB2-0998A6C74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>
                <a:latin typeface="Chalkboard" panose="03050602040202020205" pitchFamily="66" charset="77"/>
              </a:rPr>
              <a:t>Reorganización de los cursos de inglés </a:t>
            </a:r>
            <a:br>
              <a:rPr lang="es-MX" sz="3200" b="1" dirty="0">
                <a:latin typeface="Chalkboard" panose="03050602040202020205" pitchFamily="66" charset="77"/>
              </a:rPr>
            </a:br>
            <a:r>
              <a:rPr lang="es-MX" sz="3200" b="1" dirty="0">
                <a:latin typeface="Chalkboard" panose="03050602040202020205" pitchFamily="66" charset="77"/>
              </a:rPr>
              <a:t>y asignación de créditos</a:t>
            </a:r>
          </a:p>
        </p:txBody>
      </p:sp>
      <p:sp>
        <p:nvSpPr>
          <p:cNvPr id="2" name="Flecha derecha 1">
            <a:extLst>
              <a:ext uri="{FF2B5EF4-FFF2-40B4-BE49-F238E27FC236}">
                <a16:creationId xmlns:a16="http://schemas.microsoft.com/office/drawing/2014/main" id="{4667B62C-4766-19CC-00D5-BE971F14B718}"/>
              </a:ext>
            </a:extLst>
          </p:cNvPr>
          <p:cNvSpPr/>
          <p:nvPr/>
        </p:nvSpPr>
        <p:spPr>
          <a:xfrm>
            <a:off x="5689594" y="2220687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Flecha derecha 4">
            <a:extLst>
              <a:ext uri="{FF2B5EF4-FFF2-40B4-BE49-F238E27FC236}">
                <a16:creationId xmlns:a16="http://schemas.microsoft.com/office/drawing/2014/main" id="{D2A9F81A-83B2-6391-32BA-334E4DF2FBDE}"/>
              </a:ext>
            </a:extLst>
          </p:cNvPr>
          <p:cNvSpPr/>
          <p:nvPr/>
        </p:nvSpPr>
        <p:spPr>
          <a:xfrm>
            <a:off x="5689597" y="2714173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Flecha derecha 5">
            <a:extLst>
              <a:ext uri="{FF2B5EF4-FFF2-40B4-BE49-F238E27FC236}">
                <a16:creationId xmlns:a16="http://schemas.microsoft.com/office/drawing/2014/main" id="{DE81EC2B-7DD5-44B7-FB31-6C272BE9AFD9}"/>
              </a:ext>
            </a:extLst>
          </p:cNvPr>
          <p:cNvSpPr/>
          <p:nvPr/>
        </p:nvSpPr>
        <p:spPr>
          <a:xfrm>
            <a:off x="5689597" y="3236686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Flecha derecha 6">
            <a:extLst>
              <a:ext uri="{FF2B5EF4-FFF2-40B4-BE49-F238E27FC236}">
                <a16:creationId xmlns:a16="http://schemas.microsoft.com/office/drawing/2014/main" id="{8E095C1A-B4C5-0BD7-A73B-E6E5C4101955}"/>
              </a:ext>
            </a:extLst>
          </p:cNvPr>
          <p:cNvSpPr/>
          <p:nvPr/>
        </p:nvSpPr>
        <p:spPr>
          <a:xfrm>
            <a:off x="5704114" y="3744685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Flecha derecha 7">
            <a:extLst>
              <a:ext uri="{FF2B5EF4-FFF2-40B4-BE49-F238E27FC236}">
                <a16:creationId xmlns:a16="http://schemas.microsoft.com/office/drawing/2014/main" id="{CA33C097-F1C6-4DFE-9B93-A4E160CB379E}"/>
              </a:ext>
            </a:extLst>
          </p:cNvPr>
          <p:cNvSpPr/>
          <p:nvPr/>
        </p:nvSpPr>
        <p:spPr>
          <a:xfrm>
            <a:off x="5718622" y="4267204"/>
            <a:ext cx="612000" cy="180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E1D0C639-CB5F-017C-ADC5-D03B88E53352}"/>
              </a:ext>
            </a:extLst>
          </p:cNvPr>
          <p:cNvSpPr txBox="1">
            <a:spLocks/>
          </p:cNvSpPr>
          <p:nvPr/>
        </p:nvSpPr>
        <p:spPr>
          <a:xfrm>
            <a:off x="990600" y="48863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800" b="1" dirty="0">
                <a:latin typeface="Chalkboard" panose="03050602040202020205" pitchFamily="66" charset="77"/>
              </a:rPr>
              <a:t>Todos los cursos de inglés tendrán 5 créditos</a:t>
            </a:r>
          </a:p>
        </p:txBody>
      </p:sp>
    </p:spTree>
    <p:extLst>
      <p:ext uri="{BB962C8B-B14F-4D97-AF65-F5344CB8AC3E}">
        <p14:creationId xmlns:p14="http://schemas.microsoft.com/office/powerpoint/2010/main" val="3315576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4A1D298-D67F-D442-9D2C-431A2CBFDD1D}">
  <we:reference id="6a7bd4f3-0563-43af-8c08-79110eebdff6" version="1.1.0.1" store="EXCatalog" storeType="EXCatalog"/>
  <we:alternateReferences>
    <we:reference id="WA104381155" version="1.1.0.1" store="es-MX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{6529617F-F06A-3740-B0D0-2BA94C7B42C2}tf10001070</Template>
  <TotalTime>5952</TotalTime>
  <Words>268</Words>
  <Application>Microsoft Macintosh PowerPoint</Application>
  <PresentationFormat>Panorámica</PresentationFormat>
  <Paragraphs>38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Chalkboard</vt:lpstr>
      <vt:lpstr>Tema de Office</vt:lpstr>
      <vt:lpstr>Ajuste Curricular 2023  Licenciatura en Biofísica  </vt:lpstr>
      <vt:lpstr>El ajuste curricular se aplicará a todos los estudiantes,  independientemente de su generación</vt:lpstr>
      <vt:lpstr>Cambio de nombre de materias y créditos*</vt:lpstr>
      <vt:lpstr>Ampliación del catálogo de materias optativas de  Ciencias Sociales y Humanidades  que se impartirán en Facultad de Ciencias</vt:lpstr>
      <vt:lpstr>Reorganización de los cursos de inglés  y asignación de 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RAQUEL CALERA MEDINA</dc:creator>
  <cp:lastModifiedBy>MONICA RAQUEL CALERA MEDINA</cp:lastModifiedBy>
  <cp:revision>28</cp:revision>
  <dcterms:created xsi:type="dcterms:W3CDTF">2023-01-27T03:24:49Z</dcterms:created>
  <dcterms:modified xsi:type="dcterms:W3CDTF">2023-07-16T21:57:50Z</dcterms:modified>
</cp:coreProperties>
</file>