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88" r:id="rId2"/>
    <p:sldId id="287" r:id="rId3"/>
    <p:sldId id="257" r:id="rId4"/>
    <p:sldId id="258" r:id="rId5"/>
    <p:sldId id="261" r:id="rId6"/>
    <p:sldId id="262" r:id="rId7"/>
    <p:sldId id="264" r:id="rId8"/>
    <p:sldId id="299" r:id="rId9"/>
    <p:sldId id="300" r:id="rId10"/>
    <p:sldId id="303" r:id="rId11"/>
    <p:sldId id="304" r:id="rId12"/>
    <p:sldId id="307" r:id="rId13"/>
    <p:sldId id="316" r:id="rId14"/>
    <p:sldId id="263" r:id="rId15"/>
    <p:sldId id="265" r:id="rId16"/>
    <p:sldId id="289" r:id="rId17"/>
    <p:sldId id="290" r:id="rId18"/>
    <p:sldId id="273" r:id="rId19"/>
    <p:sldId id="291" r:id="rId20"/>
    <p:sldId id="266" r:id="rId21"/>
    <p:sldId id="267" r:id="rId22"/>
    <p:sldId id="285" r:id="rId23"/>
    <p:sldId id="268" r:id="rId24"/>
    <p:sldId id="269" r:id="rId25"/>
    <p:sldId id="272" r:id="rId26"/>
    <p:sldId id="286" r:id="rId27"/>
    <p:sldId id="292" r:id="rId28"/>
    <p:sldId id="317" r:id="rId29"/>
    <p:sldId id="374" r:id="rId30"/>
    <p:sldId id="375" r:id="rId31"/>
    <p:sldId id="382" r:id="rId32"/>
    <p:sldId id="383" r:id="rId33"/>
    <p:sldId id="280" r:id="rId34"/>
    <p:sldId id="281" r:id="rId35"/>
    <p:sldId id="376" r:id="rId36"/>
    <p:sldId id="308" r:id="rId37"/>
    <p:sldId id="283" r:id="rId38"/>
    <p:sldId id="284" r:id="rId39"/>
    <p:sldId id="377" r:id="rId40"/>
    <p:sldId id="309" r:id="rId41"/>
    <p:sldId id="378" r:id="rId42"/>
    <p:sldId id="379" r:id="rId43"/>
    <p:sldId id="380" r:id="rId44"/>
    <p:sldId id="310" r:id="rId45"/>
    <p:sldId id="311" r:id="rId46"/>
    <p:sldId id="381" r:id="rId47"/>
    <p:sldId id="384" r:id="rId48"/>
    <p:sldId id="385" r:id="rId49"/>
    <p:sldId id="389" r:id="rId50"/>
    <p:sldId id="260" r:id="rId51"/>
    <p:sldId id="390" r:id="rId52"/>
    <p:sldId id="391" r:id="rId53"/>
    <p:sldId id="392" r:id="rId54"/>
    <p:sldId id="393" r:id="rId55"/>
    <p:sldId id="394" r:id="rId56"/>
    <p:sldId id="395" r:id="rId57"/>
    <p:sldId id="396" r:id="rId58"/>
    <p:sldId id="397" r:id="rId59"/>
    <p:sldId id="398" r:id="rId60"/>
    <p:sldId id="270" r:id="rId61"/>
    <p:sldId id="271" r:id="rId62"/>
    <p:sldId id="399" r:id="rId63"/>
    <p:sldId id="400" r:id="rId64"/>
    <p:sldId id="274" r:id="rId65"/>
    <p:sldId id="275" r:id="rId66"/>
    <p:sldId id="277" r:id="rId67"/>
    <p:sldId id="278" r:id="rId68"/>
    <p:sldId id="279" r:id="rId69"/>
    <p:sldId id="401" r:id="rId70"/>
    <p:sldId id="402" r:id="rId71"/>
    <p:sldId id="276" r:id="rId72"/>
    <p:sldId id="282" r:id="rId73"/>
    <p:sldId id="403" r:id="rId74"/>
    <p:sldId id="404" r:id="rId75"/>
    <p:sldId id="405" r:id="rId76"/>
    <p:sldId id="406" r:id="rId77"/>
    <p:sldId id="407" r:id="rId78"/>
    <p:sldId id="408" r:id="rId7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enç Font Moll" initials="VFM" lastIdx="1" clrIdx="0">
    <p:extLst>
      <p:ext uri="{19B8F6BF-5375-455C-9EA6-DF929625EA0E}">
        <p15:presenceInfo xmlns:p15="http://schemas.microsoft.com/office/powerpoint/2012/main" userId="S-1-5-21-1373094885-2696884183-877221943-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05T14:47:14.078"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148FD-270B-4C97-98D1-3558EE00596C}" type="datetimeFigureOut">
              <a:rPr lang="es-ES" smtClean="0"/>
              <a:t>13/02/2019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F58F4-144D-4246-9A28-75E17B7EB23E}" type="slidenum">
              <a:rPr lang="es-ES" smtClean="0"/>
              <a:t>‹Nº›</a:t>
            </a:fld>
            <a:endParaRPr lang="es-ES"/>
          </a:p>
        </p:txBody>
      </p:sp>
    </p:spTree>
    <p:extLst>
      <p:ext uri="{BB962C8B-B14F-4D97-AF65-F5344CB8AC3E}">
        <p14:creationId xmlns:p14="http://schemas.microsoft.com/office/powerpoint/2010/main" val="311940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282400D-E26A-CD4F-9D81-F5B7B14F2296}" type="slidenum">
              <a:rPr lang="es-ES" smtClean="0"/>
              <a:pPr/>
              <a:t>63</a:t>
            </a:fld>
            <a:endParaRPr lang="es-ES"/>
          </a:p>
        </p:txBody>
      </p:sp>
    </p:spTree>
    <p:extLst>
      <p:ext uri="{BB962C8B-B14F-4D97-AF65-F5344CB8AC3E}">
        <p14:creationId xmlns:p14="http://schemas.microsoft.com/office/powerpoint/2010/main" val="155718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B1C433-1C25-4332-8BA5-964230E20D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E886FD8-2B93-4C4F-BE46-23B39D7B8D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56E3C9B-2CAA-47A5-9ABA-2E6D8E4F717F}"/>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5" name="Marcador de pie de página 4">
            <a:extLst>
              <a:ext uri="{FF2B5EF4-FFF2-40B4-BE49-F238E27FC236}">
                <a16:creationId xmlns:a16="http://schemas.microsoft.com/office/drawing/2014/main" id="{2FECF146-7595-4731-ADA1-584D872A42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82BEDF-0BEA-45E2-9B00-0DCFA27385A1}"/>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391564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63279F-A010-4D81-BD23-A782FCF9993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47B549D-F163-4C14-92AE-A6E9A3423679}"/>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31849A5-DDAC-4A11-A5F5-9F9323A68DC1}"/>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5" name="Marcador de pie de página 4">
            <a:extLst>
              <a:ext uri="{FF2B5EF4-FFF2-40B4-BE49-F238E27FC236}">
                <a16:creationId xmlns:a16="http://schemas.microsoft.com/office/drawing/2014/main" id="{A23BB9BF-AB51-4D7F-B8F6-3EAABD0270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8B2757-2837-43E3-901E-81018341527D}"/>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337078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481374-D466-4904-A78A-6DD36D29A04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0C3CFD-6BCA-4811-B0F4-CBAE2E7768F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BED088-D8DC-470E-9B1C-FC9B0657F9C4}"/>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5" name="Marcador de pie de página 4">
            <a:extLst>
              <a:ext uri="{FF2B5EF4-FFF2-40B4-BE49-F238E27FC236}">
                <a16:creationId xmlns:a16="http://schemas.microsoft.com/office/drawing/2014/main" id="{404CF445-CFD2-4823-9CA4-2E3BBD2DE3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C2C29C-944E-4E28-90DD-312A23B73B2F}"/>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88592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2FDBED-077F-4F99-856A-3D92AE5B4FC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801A557-5A3A-41C8-8CE8-731C8050D683}"/>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61FB-A37E-4223-A0D0-ABA81F46383C}"/>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5" name="Marcador de pie de página 4">
            <a:extLst>
              <a:ext uri="{FF2B5EF4-FFF2-40B4-BE49-F238E27FC236}">
                <a16:creationId xmlns:a16="http://schemas.microsoft.com/office/drawing/2014/main" id="{5F629934-D875-42EF-B043-7BB846079D2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C894F0-B1D7-4048-9967-F5F15D75495B}"/>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226305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08E92-9A69-481F-AF69-01DCF4A8778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32EBFA-EB67-413E-AAD5-4D085C1CB5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138FB8F-73D2-4313-A170-8ED23A236E80}"/>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5" name="Marcador de pie de página 4">
            <a:extLst>
              <a:ext uri="{FF2B5EF4-FFF2-40B4-BE49-F238E27FC236}">
                <a16:creationId xmlns:a16="http://schemas.microsoft.com/office/drawing/2014/main" id="{CF95E1BE-58EF-4E0D-8B73-C1044AFD9D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EC3032-1077-41FC-803C-29FF7A8B42BB}"/>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2838885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9A337-399F-49BD-B3BA-84BA1686A08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FA90784-3113-4A6D-A94F-77AB5D032ED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78AD937-25AD-4C5B-AB44-9585E677C345}"/>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5CFC95A-1D7A-42A1-A251-8AA491BC49AA}"/>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6" name="Marcador de pie de página 5">
            <a:extLst>
              <a:ext uri="{FF2B5EF4-FFF2-40B4-BE49-F238E27FC236}">
                <a16:creationId xmlns:a16="http://schemas.microsoft.com/office/drawing/2014/main" id="{8CE80B3F-78BA-4BCE-B566-5AE4F3F5614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DE5A789-209A-464B-A1CE-EDBFD3685A6D}"/>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119844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7757E-8B43-4114-B24E-0FB12873211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106340-DB9A-4987-955F-274059C285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B912D0A3-127F-4CAE-98DF-528F0659DC1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CC7AAA3-74B7-4E2B-8AA5-5B6A7FF30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572BE5A-13CC-4600-BC6B-5CABF10F8BD3}"/>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C6D29C6-4D7C-4C89-9AB7-82412F4F44AF}"/>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8" name="Marcador de pie de página 7">
            <a:extLst>
              <a:ext uri="{FF2B5EF4-FFF2-40B4-BE49-F238E27FC236}">
                <a16:creationId xmlns:a16="http://schemas.microsoft.com/office/drawing/2014/main" id="{BDFB36D7-E94A-4A03-ABDB-E885C74AD91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00E5204-5304-408B-8DB6-ADE0FCCAC3C9}"/>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192380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7EB747-5A6A-4D65-945E-DD28A069711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C0A0AC3-B0AF-46DA-95F2-EDBBDEDB22B2}"/>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4" name="Marcador de pie de página 3">
            <a:extLst>
              <a:ext uri="{FF2B5EF4-FFF2-40B4-BE49-F238E27FC236}">
                <a16:creationId xmlns:a16="http://schemas.microsoft.com/office/drawing/2014/main" id="{459A8ED2-ADF7-457B-A384-46C83EACFA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A5E47F8-BAAA-46CA-A016-EB664923D902}"/>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22203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7469E6-8501-42CF-94A4-281DC64D7380}"/>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3" name="Marcador de pie de página 2">
            <a:extLst>
              <a:ext uri="{FF2B5EF4-FFF2-40B4-BE49-F238E27FC236}">
                <a16:creationId xmlns:a16="http://schemas.microsoft.com/office/drawing/2014/main" id="{6E521FA5-4F92-46AE-9FD4-A9AEBD7757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CDBC8C-F6D0-4332-B936-5197267C20B0}"/>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78949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C20C8-5249-4149-B037-9B734CEF77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01395E-D214-4A02-839D-A4FC7A1A61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E9D7E46-0062-422C-A603-447191F58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8F8E482E-9E2C-4F4A-8747-B55BD105B4F7}"/>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6" name="Marcador de pie de página 5">
            <a:extLst>
              <a:ext uri="{FF2B5EF4-FFF2-40B4-BE49-F238E27FC236}">
                <a16:creationId xmlns:a16="http://schemas.microsoft.com/office/drawing/2014/main" id="{9068EB5C-B399-4093-B59F-F1C24527ED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8CB1C9C-5D96-46A7-BCC8-1DDA945995A3}"/>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41303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4E8CA-D7BB-4929-BE6F-B98A0D9598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36C3830-5A40-46D1-B204-E48CA747E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A41137B-4FD0-448F-8002-5D433F2F42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C9193CA-FE97-47CE-B35D-C1C79E72F287}"/>
              </a:ext>
            </a:extLst>
          </p:cNvPr>
          <p:cNvSpPr>
            <a:spLocks noGrp="1"/>
          </p:cNvSpPr>
          <p:nvPr>
            <p:ph type="dt" sz="half" idx="10"/>
          </p:nvPr>
        </p:nvSpPr>
        <p:spPr/>
        <p:txBody>
          <a:bodyPr/>
          <a:lstStyle/>
          <a:p>
            <a:fld id="{0C0EB061-E7FF-4AA6-9607-94F9C57988FD}" type="datetimeFigureOut">
              <a:rPr lang="es-ES" smtClean="0"/>
              <a:t>13/02/2019</a:t>
            </a:fld>
            <a:endParaRPr lang="es-ES"/>
          </a:p>
        </p:txBody>
      </p:sp>
      <p:sp>
        <p:nvSpPr>
          <p:cNvPr id="6" name="Marcador de pie de página 5">
            <a:extLst>
              <a:ext uri="{FF2B5EF4-FFF2-40B4-BE49-F238E27FC236}">
                <a16:creationId xmlns:a16="http://schemas.microsoft.com/office/drawing/2014/main" id="{E0FA85A7-5FE0-4434-909D-34B5CF00C8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858F8EE-6B1D-4B76-978C-8255D5AABFAA}"/>
              </a:ext>
            </a:extLst>
          </p:cNvPr>
          <p:cNvSpPr>
            <a:spLocks noGrp="1"/>
          </p:cNvSpPr>
          <p:nvPr>
            <p:ph type="sldNum" sz="quarter" idx="12"/>
          </p:nvPr>
        </p:nvSpPr>
        <p:spPr/>
        <p:txBody>
          <a:bodyPr/>
          <a:lstStyle/>
          <a:p>
            <a:fld id="{F8D4A9C6-A1CD-4E5D-9685-21C4DD307917}" type="slidenum">
              <a:rPr lang="es-ES" smtClean="0"/>
              <a:t>‹Nº›</a:t>
            </a:fld>
            <a:endParaRPr lang="es-ES"/>
          </a:p>
        </p:txBody>
      </p:sp>
    </p:spTree>
    <p:extLst>
      <p:ext uri="{BB962C8B-B14F-4D97-AF65-F5344CB8AC3E}">
        <p14:creationId xmlns:p14="http://schemas.microsoft.com/office/powerpoint/2010/main" val="299240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D37019C-CB6E-4456-B667-43DE8BC6CB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A6EF90-1556-4742-84D6-63D3826AA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3AC9CF-8D88-4992-8EFB-ADA79F0E3C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EB061-E7FF-4AA6-9607-94F9C57988FD}" type="datetimeFigureOut">
              <a:rPr lang="es-ES" smtClean="0"/>
              <a:t>13/02/2019</a:t>
            </a:fld>
            <a:endParaRPr lang="es-ES"/>
          </a:p>
        </p:txBody>
      </p:sp>
      <p:sp>
        <p:nvSpPr>
          <p:cNvPr id="5" name="Marcador de pie de página 4">
            <a:extLst>
              <a:ext uri="{FF2B5EF4-FFF2-40B4-BE49-F238E27FC236}">
                <a16:creationId xmlns:a16="http://schemas.microsoft.com/office/drawing/2014/main" id="{AC634ABC-09A8-4583-8359-0904819712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C0B6F693-ECC0-4DDE-9E42-FD59130A4A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4A9C6-A1CD-4E5D-9685-21C4DD307917}" type="slidenum">
              <a:rPr lang="es-ES" smtClean="0"/>
              <a:t>‹Nº›</a:t>
            </a:fld>
            <a:endParaRPr lang="es-ES"/>
          </a:p>
        </p:txBody>
      </p:sp>
    </p:spTree>
    <p:extLst>
      <p:ext uri="{BB962C8B-B14F-4D97-AF65-F5344CB8AC3E}">
        <p14:creationId xmlns:p14="http://schemas.microsoft.com/office/powerpoint/2010/main" val="1788536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foqueontosemiotico.ugr.es/" TargetMode="External"/><Relationship Id="rId2" Type="http://schemas.openxmlformats.org/officeDocument/2006/relationships/hyperlink" Target="http://www.pagvf.esy.es/" TargetMode="Externa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pagvf.esy.es/index_archivos/cisoide.pdf.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F4BFB-9A86-486A-82B2-EF5BB438F182}"/>
              </a:ext>
            </a:extLst>
          </p:cNvPr>
          <p:cNvSpPr>
            <a:spLocks noGrp="1"/>
          </p:cNvSpPr>
          <p:nvPr>
            <p:ph type="ctrTitle"/>
          </p:nvPr>
        </p:nvSpPr>
        <p:spPr>
          <a:xfrm>
            <a:off x="1028330" y="142044"/>
            <a:ext cx="9655946" cy="1415912"/>
          </a:xfrm>
          <a:solidFill>
            <a:srgbClr val="FFC000"/>
          </a:solidFill>
        </p:spPr>
        <p:txBody>
          <a:bodyPr>
            <a:normAutofit fontScale="90000"/>
          </a:bodyPr>
          <a:lstStyle/>
          <a:p>
            <a:r>
              <a:rPr lang="es-ES" dirty="0"/>
              <a:t>El Enfoque Ontosemiótico EOS</a:t>
            </a:r>
            <a:br>
              <a:rPr lang="es-ES" dirty="0"/>
            </a:br>
            <a:r>
              <a:rPr lang="es-ES" sz="4400" dirty="0"/>
              <a:t>Orígenes, principios, constructos teóricos, etc.</a:t>
            </a:r>
          </a:p>
        </p:txBody>
      </p:sp>
      <p:sp>
        <p:nvSpPr>
          <p:cNvPr id="4" name="Rectángulo 3">
            <a:extLst>
              <a:ext uri="{FF2B5EF4-FFF2-40B4-BE49-F238E27FC236}">
                <a16:creationId xmlns:a16="http://schemas.microsoft.com/office/drawing/2014/main" id="{81908CD8-AAB7-4E73-A797-FF5CB33D0B1F}"/>
              </a:ext>
            </a:extLst>
          </p:cNvPr>
          <p:cNvSpPr/>
          <p:nvPr/>
        </p:nvSpPr>
        <p:spPr>
          <a:xfrm>
            <a:off x="819150" y="1710963"/>
            <a:ext cx="10239375" cy="1649041"/>
          </a:xfrm>
          <a:prstGeom prst="rect">
            <a:avLst/>
          </a:prstGeom>
        </p:spPr>
        <p:txBody>
          <a:bodyPr wrap="square">
            <a:spAutoFit/>
          </a:bodyPr>
          <a:lstStyle/>
          <a:p>
            <a:pPr algn="ctr">
              <a:lnSpc>
                <a:spcPct val="80000"/>
              </a:lnSpc>
            </a:pPr>
            <a:r>
              <a:rPr lang="es-ES" altLang="es-ES" b="1" dirty="0"/>
              <a:t>Vicenç Font</a:t>
            </a:r>
          </a:p>
          <a:p>
            <a:pPr algn="ctr">
              <a:lnSpc>
                <a:spcPct val="80000"/>
              </a:lnSpc>
            </a:pPr>
            <a:endParaRPr lang="es-ES" altLang="es-ES" b="1" dirty="0"/>
          </a:p>
          <a:p>
            <a:pPr algn="ctr">
              <a:lnSpc>
                <a:spcPct val="80000"/>
              </a:lnSpc>
            </a:pPr>
            <a:endParaRPr lang="es-ES" altLang="es-ES" b="1" dirty="0">
              <a:hlinkClick r:id="rId2"/>
            </a:endParaRPr>
          </a:p>
          <a:p>
            <a:pPr algn="ctr">
              <a:lnSpc>
                <a:spcPct val="80000"/>
              </a:lnSpc>
            </a:pPr>
            <a:endParaRPr lang="es-ES" altLang="es-ES" b="1" dirty="0">
              <a:hlinkClick r:id="rId2"/>
            </a:endParaRPr>
          </a:p>
          <a:p>
            <a:pPr algn="ctr">
              <a:lnSpc>
                <a:spcPct val="80000"/>
              </a:lnSpc>
            </a:pPr>
            <a:r>
              <a:rPr lang="es-ES" altLang="es-ES" b="1" dirty="0">
                <a:hlinkClick r:id="rId2"/>
              </a:rPr>
              <a:t>http://www.pagvf.esy.es/</a:t>
            </a:r>
            <a:r>
              <a:rPr lang="es-ES" altLang="es-ES" b="1" dirty="0"/>
              <a:t>				</a:t>
            </a:r>
            <a:r>
              <a:rPr lang="es-ES" altLang="es-ES" b="1" dirty="0">
                <a:hlinkClick r:id="rId3"/>
              </a:rPr>
              <a:t>http://enfoqueontosemiotico.ugr.es/</a:t>
            </a:r>
            <a:endParaRPr lang="es-ES" altLang="es-ES" b="1" dirty="0"/>
          </a:p>
          <a:p>
            <a:pPr algn="ctr">
              <a:lnSpc>
                <a:spcPct val="80000"/>
              </a:lnSpc>
            </a:pPr>
            <a:endParaRPr lang="es-ES" altLang="es-ES" b="1" dirty="0"/>
          </a:p>
          <a:p>
            <a:pPr algn="ctr">
              <a:lnSpc>
                <a:spcPct val="80000"/>
              </a:lnSpc>
            </a:pPr>
            <a:endParaRPr lang="es-ES" altLang="es-ES" b="1" dirty="0"/>
          </a:p>
        </p:txBody>
      </p:sp>
      <p:pic>
        <p:nvPicPr>
          <p:cNvPr id="6" name="Imagen 5">
            <a:extLst>
              <a:ext uri="{FF2B5EF4-FFF2-40B4-BE49-F238E27FC236}">
                <a16:creationId xmlns:a16="http://schemas.microsoft.com/office/drawing/2014/main" id="{07A2A0DB-7D3E-4351-9B5F-497C3D455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703" y="1985016"/>
            <a:ext cx="1219200" cy="389977"/>
          </a:xfrm>
          <a:prstGeom prst="rect">
            <a:avLst/>
          </a:prstGeom>
        </p:spPr>
      </p:pic>
      <p:pic>
        <p:nvPicPr>
          <p:cNvPr id="5" name="Imagen 4">
            <a:extLst>
              <a:ext uri="{FF2B5EF4-FFF2-40B4-BE49-F238E27FC236}">
                <a16:creationId xmlns:a16="http://schemas.microsoft.com/office/drawing/2014/main" id="{9B50087A-C031-49CC-87EF-507CECC9E0F9}"/>
              </a:ext>
            </a:extLst>
          </p:cNvPr>
          <p:cNvPicPr>
            <a:picLocks noChangeAspect="1"/>
          </p:cNvPicPr>
          <p:nvPr/>
        </p:nvPicPr>
        <p:blipFill>
          <a:blip r:embed="rId5"/>
          <a:stretch>
            <a:fillRect/>
          </a:stretch>
        </p:blipFill>
        <p:spPr>
          <a:xfrm>
            <a:off x="3653252" y="3272544"/>
            <a:ext cx="4571170" cy="3100512"/>
          </a:xfrm>
          <a:prstGeom prst="rect">
            <a:avLst/>
          </a:prstGeom>
        </p:spPr>
      </p:pic>
    </p:spTree>
    <p:extLst>
      <p:ext uri="{BB962C8B-B14F-4D97-AF65-F5344CB8AC3E}">
        <p14:creationId xmlns:p14="http://schemas.microsoft.com/office/powerpoint/2010/main" val="345062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C1CEF9A-E13E-432E-B86A-AA122DDF8479}"/>
              </a:ext>
            </a:extLst>
          </p:cNvPr>
          <p:cNvSpPr>
            <a:spLocks noGrp="1" noChangeArrowheads="1"/>
          </p:cNvSpPr>
          <p:nvPr>
            <p:ph type="body" idx="1"/>
          </p:nvPr>
        </p:nvSpPr>
        <p:spPr>
          <a:xfrm>
            <a:off x="1847851" y="1125538"/>
            <a:ext cx="8569325" cy="2520950"/>
          </a:xfrm>
        </p:spPr>
        <p:txBody>
          <a:bodyPr/>
          <a:lstStyle/>
          <a:p>
            <a:pPr marL="0" indent="19050" algn="ctr">
              <a:lnSpc>
                <a:spcPct val="80000"/>
              </a:lnSpc>
              <a:buNone/>
            </a:pPr>
            <a:r>
              <a:rPr lang="es-ES" altLang="es-ES" sz="2200"/>
              <a:t>LEYES DIDÁCTICAS</a:t>
            </a:r>
          </a:p>
          <a:p>
            <a:pPr marL="0" indent="19050" algn="just">
              <a:lnSpc>
                <a:spcPct val="80000"/>
              </a:lnSpc>
              <a:buNone/>
            </a:pPr>
            <a:r>
              <a:rPr lang="es-ES" altLang="es-ES" sz="2200"/>
              <a:t>Los investigadores positivistas después de descubrir </a:t>
            </a:r>
            <a:r>
              <a:rPr lang="es-ES_tradnl" altLang="es-ES" sz="2200"/>
              <a:t>el fenómeno, en su afán por imitar a las ciencias naturales, intentan dar una respuesta a la pregunta genérica siguiente: </a:t>
            </a:r>
            <a:r>
              <a:rPr lang="es-ES_tradnl" altLang="es-ES" sz="2200" i="1"/>
              <a:t>¿de acuerdo con qué leyes generales y qué condiciones antecedentes se produce el fenómeno?</a:t>
            </a:r>
            <a:r>
              <a:rPr lang="es-ES_tradnl" altLang="es-ES" sz="2200"/>
              <a:t> </a:t>
            </a:r>
            <a:r>
              <a:rPr lang="es-ES" altLang="es-ES" sz="2200"/>
              <a:t>Su ideal sería conseguir una explicación científica del fenómeno de acuerdo al siguiente esquema:</a:t>
            </a:r>
          </a:p>
        </p:txBody>
      </p:sp>
      <p:sp>
        <p:nvSpPr>
          <p:cNvPr id="50179" name="Rectangle 3">
            <a:extLst>
              <a:ext uri="{FF2B5EF4-FFF2-40B4-BE49-F238E27FC236}">
                <a16:creationId xmlns:a16="http://schemas.microsoft.com/office/drawing/2014/main" id="{0A7EB6D6-A297-4595-AB2C-DA40EA484861}"/>
              </a:ext>
            </a:extLst>
          </p:cNvPr>
          <p:cNvSpPr>
            <a:spLocks noChangeArrowheads="1"/>
          </p:cNvSpPr>
          <p:nvPr/>
        </p:nvSpPr>
        <p:spPr bwMode="auto">
          <a:xfrm>
            <a:off x="1524001" y="23061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50180" name="Object 4">
            <a:extLst>
              <a:ext uri="{FF2B5EF4-FFF2-40B4-BE49-F238E27FC236}">
                <a16:creationId xmlns:a16="http://schemas.microsoft.com/office/drawing/2014/main" id="{22B4D3EB-1983-4A77-8420-28C8646C7DC1}"/>
              </a:ext>
            </a:extLst>
          </p:cNvPr>
          <p:cNvGraphicFramePr>
            <a:graphicFrameLocks noChangeAspect="1"/>
          </p:cNvGraphicFramePr>
          <p:nvPr/>
        </p:nvGraphicFramePr>
        <p:xfrm>
          <a:off x="1774826" y="3429000"/>
          <a:ext cx="8575675" cy="2984500"/>
        </p:xfrm>
        <a:graphic>
          <a:graphicData uri="http://schemas.openxmlformats.org/presentationml/2006/ole">
            <mc:AlternateContent xmlns:mc="http://schemas.openxmlformats.org/markup-compatibility/2006">
              <mc:Choice xmlns:v="urn:schemas-microsoft-com:vml" Requires="v">
                <p:oleObj spid="_x0000_s1035" name="Imagen de mapa de bits" r:id="rId3" imgW="5896798" imgH="2048161" progId="Paint.Picture">
                  <p:embed/>
                </p:oleObj>
              </mc:Choice>
              <mc:Fallback>
                <p:oleObj name="Imagen de mapa de bits" r:id="rId3" imgW="5896798" imgH="2048161" progId="Paint.Picture">
                  <p:embed/>
                  <p:pic>
                    <p:nvPicPr>
                      <p:cNvPr id="50180" name="Object 4">
                        <a:extLst>
                          <a:ext uri="{FF2B5EF4-FFF2-40B4-BE49-F238E27FC236}">
                            <a16:creationId xmlns:a16="http://schemas.microsoft.com/office/drawing/2014/main" id="{22B4D3EB-1983-4A77-8420-28C8646C7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6" y="3429000"/>
                        <a:ext cx="8575675" cy="298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1" name="Text Box 5">
            <a:extLst>
              <a:ext uri="{FF2B5EF4-FFF2-40B4-BE49-F238E27FC236}">
                <a16:creationId xmlns:a16="http://schemas.microsoft.com/office/drawing/2014/main" id="{9FB87A24-28C0-4C10-A0A6-5A42FFD9DAD6}"/>
              </a:ext>
            </a:extLst>
          </p:cNvPr>
          <p:cNvSpPr txBox="1">
            <a:spLocks noChangeArrowheads="1"/>
          </p:cNvSpPr>
          <p:nvPr/>
        </p:nvSpPr>
        <p:spPr bwMode="auto">
          <a:xfrm>
            <a:off x="2711451" y="333375"/>
            <a:ext cx="6913563" cy="528638"/>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ES" sz="2800" b="1"/>
              <a:t>5. EXPLICACIÓN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1A44EC5-F1CC-4989-921A-7FA456124759}"/>
              </a:ext>
            </a:extLst>
          </p:cNvPr>
          <p:cNvSpPr>
            <a:spLocks noGrp="1" noChangeArrowheads="1"/>
          </p:cNvSpPr>
          <p:nvPr>
            <p:ph type="body" idx="1"/>
          </p:nvPr>
        </p:nvSpPr>
        <p:spPr>
          <a:xfrm>
            <a:off x="1981200" y="404814"/>
            <a:ext cx="8229600" cy="6048375"/>
          </a:xfrm>
        </p:spPr>
        <p:txBody>
          <a:bodyPr/>
          <a:lstStyle/>
          <a:p>
            <a:pPr algn="ctr">
              <a:lnSpc>
                <a:spcPct val="80000"/>
              </a:lnSpc>
              <a:buFontTx/>
              <a:buNone/>
            </a:pPr>
            <a:r>
              <a:rPr lang="es-ES" altLang="es-ES" sz="2000"/>
              <a:t>EXPLICACIONES CAUSALES</a:t>
            </a:r>
          </a:p>
          <a:p>
            <a:pPr algn="ctr">
              <a:lnSpc>
                <a:spcPct val="80000"/>
              </a:lnSpc>
              <a:buFontTx/>
              <a:buNone/>
            </a:pPr>
            <a:endParaRPr lang="es-ES" altLang="es-ES" sz="2000"/>
          </a:p>
          <a:p>
            <a:pPr algn="just">
              <a:lnSpc>
                <a:spcPct val="80000"/>
              </a:lnSpc>
            </a:pPr>
            <a:r>
              <a:rPr lang="es-ES" altLang="es-ES" sz="2000"/>
              <a:t>Ahora bien, puesto que son conscientes que este ideal es un objetivo muy difícil de conseguir en la Didáctica de las Matemáticas (por ejemplo, qué sería una ley general en la didáctica de las matemáticas) se conformarían  con sustituir este ideal por otro: la explicación causal. </a:t>
            </a:r>
          </a:p>
          <a:p>
            <a:pPr algn="just">
              <a:lnSpc>
                <a:spcPct val="80000"/>
              </a:lnSpc>
              <a:buFontTx/>
              <a:buNone/>
            </a:pPr>
            <a:endParaRPr lang="es-ES" altLang="es-ES" sz="2000"/>
          </a:p>
          <a:p>
            <a:pPr algn="just">
              <a:lnSpc>
                <a:spcPct val="80000"/>
              </a:lnSpc>
              <a:buFontTx/>
              <a:buNone/>
            </a:pPr>
            <a:r>
              <a:rPr lang="ca-ES" altLang="es-ES" sz="2000"/>
              <a:t>	</a:t>
            </a:r>
            <a:r>
              <a:rPr lang="ca-ES" altLang="es-ES" sz="2000" b="1"/>
              <a:t>En la explicación causal las “leyes didácticas se sustituyen por “regularidades empíricas” (se conocen las causas pero no el mecanismo causal)</a:t>
            </a:r>
          </a:p>
          <a:p>
            <a:pPr algn="just">
              <a:lnSpc>
                <a:spcPct val="80000"/>
              </a:lnSpc>
              <a:buFontTx/>
              <a:buNone/>
            </a:pPr>
            <a:endParaRPr lang="ca-ES" altLang="es-ES" sz="2000" b="1"/>
          </a:p>
          <a:p>
            <a:pPr algn="just">
              <a:lnSpc>
                <a:spcPct val="80000"/>
              </a:lnSpc>
            </a:pPr>
            <a:r>
              <a:rPr lang="es-ES" altLang="es-ES" sz="2000"/>
              <a:t>De hecho los partidarios de imitar, dentro de lo posible, a las ciencias experimentales se conforman con algo menos y diluyen este esquema de modelo causal de explicación en uno más general que se puede formular de la siguiente manera: </a:t>
            </a:r>
          </a:p>
          <a:p>
            <a:pPr algn="just">
              <a:lnSpc>
                <a:spcPct val="80000"/>
              </a:lnSpc>
              <a:buFontTx/>
              <a:buNone/>
            </a:pPr>
            <a:endParaRPr lang="es-ES" altLang="es-ES" sz="2000"/>
          </a:p>
          <a:p>
            <a:pPr algn="just">
              <a:lnSpc>
                <a:spcPct val="80000"/>
              </a:lnSpc>
              <a:buFontTx/>
              <a:buNone/>
            </a:pPr>
            <a:r>
              <a:rPr lang="es-ES" altLang="es-ES" sz="2000"/>
              <a:t>   	</a:t>
            </a:r>
            <a:r>
              <a:rPr lang="es-ES" altLang="es-ES" sz="2000" b="1"/>
              <a:t>Dado un fenómeno que se observa con cierta regularidad (1) hay que buscar las causas y (2) estas causas han de producir, al menos en la mayoría de los casos, el  fenómeno en cuestión.</a:t>
            </a:r>
          </a:p>
          <a:p>
            <a:pPr algn="just">
              <a:lnSpc>
                <a:spcPct val="80000"/>
              </a:lnSpc>
              <a:buFontTx/>
              <a:buNone/>
            </a:pPr>
            <a:endParaRPr lang="es-ES" altLang="es-ES" sz="2000"/>
          </a:p>
          <a:p>
            <a:pPr algn="just">
              <a:lnSpc>
                <a:spcPct val="80000"/>
              </a:lnSpc>
              <a:buFontTx/>
              <a:buNone/>
            </a:pPr>
            <a:endParaRPr lang="es-ES" altLang="es-E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45BB4982-C84B-46E3-9C43-D60978F5AD6C}"/>
              </a:ext>
            </a:extLst>
          </p:cNvPr>
          <p:cNvSpPr>
            <a:spLocks noGrp="1" noChangeArrowheads="1"/>
          </p:cNvSpPr>
          <p:nvPr>
            <p:ph type="title"/>
          </p:nvPr>
        </p:nvSpPr>
        <p:spPr>
          <a:xfrm>
            <a:off x="1992313" y="188913"/>
            <a:ext cx="8229600" cy="868362"/>
          </a:xfrm>
        </p:spPr>
        <p:txBody>
          <a:bodyPr/>
          <a:lstStyle/>
          <a:p>
            <a:r>
              <a:rPr lang="es-ES" altLang="es-ES"/>
              <a:t>Restricciones y condiciones</a:t>
            </a:r>
          </a:p>
        </p:txBody>
      </p:sp>
      <p:sp>
        <p:nvSpPr>
          <p:cNvPr id="54275" name="Rectangle 3">
            <a:extLst>
              <a:ext uri="{FF2B5EF4-FFF2-40B4-BE49-F238E27FC236}">
                <a16:creationId xmlns:a16="http://schemas.microsoft.com/office/drawing/2014/main" id="{BDB87F6C-6D06-42BD-B54E-07FE6E0EA1EB}"/>
              </a:ext>
            </a:extLst>
          </p:cNvPr>
          <p:cNvSpPr>
            <a:spLocks noGrp="1" noChangeArrowheads="1"/>
          </p:cNvSpPr>
          <p:nvPr>
            <p:ph type="body" idx="1"/>
          </p:nvPr>
        </p:nvSpPr>
        <p:spPr>
          <a:xfrm>
            <a:off x="1981200" y="1268414"/>
            <a:ext cx="8229600" cy="5184775"/>
          </a:xfrm>
        </p:spPr>
        <p:txBody>
          <a:bodyPr/>
          <a:lstStyle/>
          <a:p>
            <a:pPr algn="just">
              <a:lnSpc>
                <a:spcPct val="80000"/>
              </a:lnSpc>
            </a:pPr>
            <a:r>
              <a:rPr lang="es-ES" altLang="es-ES" sz="1800"/>
              <a:t>Incluso el modelo anterior se diluye aún más y se propone un determinismo en el que la relación causa-efecto es sustituido por “condiciones y restricciones”.</a:t>
            </a:r>
          </a:p>
          <a:p>
            <a:pPr algn="just">
              <a:lnSpc>
                <a:spcPct val="80000"/>
              </a:lnSpc>
            </a:pPr>
            <a:endParaRPr lang="es-ES" altLang="es-ES" sz="1800"/>
          </a:p>
          <a:p>
            <a:pPr algn="just">
              <a:lnSpc>
                <a:spcPct val="80000"/>
              </a:lnSpc>
            </a:pPr>
            <a:r>
              <a:rPr lang="es-ES" altLang="es-ES" sz="1800"/>
              <a:t>Por ejemplo, Chevallard propone una transición desde el paradigma “causa-efecto” al paradigma “ecológico” (Chevallard, 1992). Esta transición permite mantener el punto de vista determinista que considera que la realidad social esta sujeta leyes o “casi-leyes” deterministas, pero sin que estas leyes actúen en términos de causa-efecto ya que lo hacen en términos de “restricciones y condiciones” (Chevallard, 1992, p. 222).</a:t>
            </a:r>
          </a:p>
          <a:p>
            <a:pPr algn="just">
              <a:lnSpc>
                <a:spcPct val="80000"/>
              </a:lnSpc>
              <a:buFontTx/>
              <a:buNone/>
            </a:pPr>
            <a:endParaRPr lang="es-ES" altLang="es-ES" sz="1800"/>
          </a:p>
          <a:p>
            <a:pPr algn="just">
              <a:lnSpc>
                <a:spcPct val="80000"/>
              </a:lnSpc>
            </a:pPr>
            <a:r>
              <a:rPr lang="es-ES" altLang="es-ES" sz="1800"/>
              <a:t>En esta perspectiva la cuestión no es saber cuál es la causa, la cuestión es saber ¿Por qué es como es y no de otra manera?. </a:t>
            </a:r>
          </a:p>
          <a:p>
            <a:pPr algn="just">
              <a:lnSpc>
                <a:spcPct val="80000"/>
              </a:lnSpc>
              <a:buFontTx/>
              <a:buNone/>
            </a:pPr>
            <a:endParaRPr lang="es-ES" altLang="es-ES" sz="1800"/>
          </a:p>
          <a:p>
            <a:pPr algn="just">
              <a:lnSpc>
                <a:spcPct val="80000"/>
              </a:lnSpc>
            </a:pPr>
            <a:r>
              <a:rPr lang="es-ES" altLang="es-ES" sz="1800"/>
              <a:t>Se trata de un análisis ecológico que puede resumirse de hecho en dos preguntas estrechamente conectadas. ¿En primer lugar, bajo qué condiciones el hecho considerado se vuelve, por así decirlo, viable? En segundo lugar, que restricciones, en la situación dada, podrían impedir que estas condiciones fuesen satisfechas (Chevallard, 1992, pág. 222).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050D15B-EF78-4567-986F-7ED50CAE8676}"/>
              </a:ext>
            </a:extLst>
          </p:cNvPr>
          <p:cNvSpPr>
            <a:spLocks noGrp="1" noChangeArrowheads="1"/>
          </p:cNvSpPr>
          <p:nvPr>
            <p:ph type="title"/>
          </p:nvPr>
        </p:nvSpPr>
        <p:spPr>
          <a:xfrm>
            <a:off x="1992313" y="188914"/>
            <a:ext cx="8229600" cy="725487"/>
          </a:xfrm>
          <a:solidFill>
            <a:srgbClr val="CCFFCC"/>
          </a:solidFill>
          <a:ln>
            <a:solidFill>
              <a:schemeClr val="tx1"/>
            </a:solidFill>
            <a:miter lim="800000"/>
            <a:headEnd/>
            <a:tailEnd/>
          </a:ln>
        </p:spPr>
        <p:txBody>
          <a:bodyPr/>
          <a:lstStyle/>
          <a:p>
            <a:pPr algn="ctr"/>
            <a:r>
              <a:rPr lang="es-ES" altLang="es-ES" sz="4000" dirty="0"/>
              <a:t>Posicionamiento del EOS ¿Síntesis?</a:t>
            </a:r>
          </a:p>
        </p:txBody>
      </p:sp>
      <p:sp>
        <p:nvSpPr>
          <p:cNvPr id="63491" name="Rectangle 3">
            <a:extLst>
              <a:ext uri="{FF2B5EF4-FFF2-40B4-BE49-F238E27FC236}">
                <a16:creationId xmlns:a16="http://schemas.microsoft.com/office/drawing/2014/main" id="{7AC3F704-569F-4FE9-A9F4-3E5EC1D53707}"/>
              </a:ext>
            </a:extLst>
          </p:cNvPr>
          <p:cNvSpPr>
            <a:spLocks noGrp="1" noChangeArrowheads="1"/>
          </p:cNvSpPr>
          <p:nvPr>
            <p:ph type="body" idx="1"/>
          </p:nvPr>
        </p:nvSpPr>
        <p:spPr>
          <a:xfrm>
            <a:off x="1774825" y="1125538"/>
            <a:ext cx="8642350" cy="5543550"/>
          </a:xfrm>
        </p:spPr>
        <p:txBody>
          <a:bodyPr/>
          <a:lstStyle/>
          <a:p>
            <a:pPr algn="just">
              <a:lnSpc>
                <a:spcPct val="80000"/>
              </a:lnSpc>
            </a:pPr>
            <a:r>
              <a:rPr lang="es-ES" altLang="es-ES" sz="1700" dirty="0"/>
              <a:t>En el EOS se pretende construir un marco teórico que además de tener poder descriptivo tenga poder explicativo.</a:t>
            </a:r>
          </a:p>
          <a:p>
            <a:pPr algn="just">
              <a:lnSpc>
                <a:spcPct val="80000"/>
              </a:lnSpc>
              <a:buFontTx/>
              <a:buNone/>
            </a:pPr>
            <a:endParaRPr lang="es-ES" altLang="es-ES" sz="1700" dirty="0"/>
          </a:p>
          <a:p>
            <a:pPr algn="just">
              <a:lnSpc>
                <a:spcPct val="80000"/>
              </a:lnSpc>
            </a:pPr>
            <a:r>
              <a:rPr lang="es-ES" altLang="es-ES" sz="1700" dirty="0"/>
              <a:t>Los PEAM analizados en el EOS pueden ser estudios de caso desarrollados tanto en entornos naturales de enseñanza como en entornos cuidadosamente controlados.</a:t>
            </a:r>
          </a:p>
          <a:p>
            <a:pPr algn="just">
              <a:lnSpc>
                <a:spcPct val="80000"/>
              </a:lnSpc>
            </a:pPr>
            <a:endParaRPr lang="es-AR" altLang="es-ES" sz="1700" dirty="0"/>
          </a:p>
          <a:p>
            <a:pPr algn="just">
              <a:lnSpc>
                <a:spcPct val="80000"/>
              </a:lnSpc>
            </a:pPr>
            <a:r>
              <a:rPr lang="es-AR" altLang="es-ES" sz="1700" dirty="0"/>
              <a:t>Una descripción apoyada en las herramientas teóricas que provee el EOS, permite precisar e ilustrar con detalles la estructura y funcionamiento de una clase de matemáticas y marcar consecuencias que podría tener en la comprensión del alumno. Además, dicho análisis permite diferenciar todo lo que está involucrado en el conglomerado que conforma una clase de matemáticas (situación problema, lenguaje, conceptos, proposiciones, procedimientos y argumentos, interacciones, conflictos, normas y </a:t>
            </a:r>
            <a:r>
              <a:rPr lang="es-AR" altLang="es-ES" sz="1700" dirty="0" err="1"/>
              <a:t>metanormas</a:t>
            </a:r>
            <a:r>
              <a:rPr lang="es-AR" altLang="es-ES" sz="1700" dirty="0"/>
              <a:t>), lo cual conduce a tener mucha información y permite reflexionar sobre las relaciones que existen entre estas partes, brindándonos una “radiografía” de la clase. </a:t>
            </a:r>
          </a:p>
          <a:p>
            <a:pPr algn="just">
              <a:lnSpc>
                <a:spcPct val="80000"/>
              </a:lnSpc>
            </a:pPr>
            <a:endParaRPr lang="es-AR" altLang="es-ES" sz="1700" dirty="0"/>
          </a:p>
          <a:p>
            <a:pPr algn="just">
              <a:lnSpc>
                <a:spcPct val="80000"/>
              </a:lnSpc>
            </a:pPr>
            <a:r>
              <a:rPr lang="es-AR" altLang="es-ES" sz="1700" dirty="0"/>
              <a:t>La radiografía que se obtiene permite decir cómo sucedieron las cosas y, además, </a:t>
            </a:r>
            <a:r>
              <a:rPr lang="es-ES" altLang="es-ES" sz="1700" dirty="0"/>
              <a:t>porqué funcionan las cosas de la manera que lo hacen (en algunos casos por relación causa efecto, y en otros por . </a:t>
            </a:r>
          </a:p>
          <a:p>
            <a:pPr algn="just">
              <a:lnSpc>
                <a:spcPct val="80000"/>
              </a:lnSpc>
              <a:buFontTx/>
              <a:buNone/>
            </a:pPr>
            <a:endParaRPr lang="es-ES" altLang="es-ES" sz="1700" dirty="0"/>
          </a:p>
          <a:p>
            <a:pPr algn="just">
              <a:lnSpc>
                <a:spcPct val="80000"/>
              </a:lnSpc>
            </a:pPr>
            <a:r>
              <a:rPr lang="es-ES" altLang="es-ES" sz="1700" dirty="0"/>
              <a:t>En el EOS hay una determinada manera de entender : 1) los hechos y procesos didácticos, 2) los fenómenos didácticos y 3) la explicación de los fenómenos observados.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5D1D0D3-9538-4335-B87E-49D6215D08A6}"/>
              </a:ext>
            </a:extLst>
          </p:cNvPr>
          <p:cNvSpPr>
            <a:spLocks noGrp="1" noChangeArrowheads="1"/>
          </p:cNvSpPr>
          <p:nvPr>
            <p:ph type="title"/>
          </p:nvPr>
        </p:nvSpPr>
        <p:spPr>
          <a:xfrm>
            <a:off x="1992313" y="188913"/>
            <a:ext cx="8229600" cy="652462"/>
          </a:xfrm>
          <a:solidFill>
            <a:srgbClr val="FFCC00"/>
          </a:solidFill>
          <a:ln>
            <a:solidFill>
              <a:schemeClr val="tx1"/>
            </a:solidFill>
            <a:miter lim="800000"/>
            <a:headEnd/>
            <a:tailEnd/>
          </a:ln>
        </p:spPr>
        <p:txBody>
          <a:bodyPr/>
          <a:lstStyle/>
          <a:p>
            <a:pPr algn="ctr" eaLnBrk="1" hangingPunct="1"/>
            <a:r>
              <a:rPr lang="es-ES" altLang="es-ES" sz="4000" b="1" dirty="0"/>
              <a:t>DOS DEMANDAS</a:t>
            </a:r>
            <a:endParaRPr lang="es-ES" altLang="es-ES" sz="4000" dirty="0"/>
          </a:p>
        </p:txBody>
      </p:sp>
      <p:sp>
        <p:nvSpPr>
          <p:cNvPr id="9219" name="Rectangle 3">
            <a:extLst>
              <a:ext uri="{FF2B5EF4-FFF2-40B4-BE49-F238E27FC236}">
                <a16:creationId xmlns:a16="http://schemas.microsoft.com/office/drawing/2014/main" id="{51C2B152-9EB8-4A61-ABE4-F271889A076D}"/>
              </a:ext>
            </a:extLst>
          </p:cNvPr>
          <p:cNvSpPr>
            <a:spLocks noGrp="1" noChangeArrowheads="1"/>
          </p:cNvSpPr>
          <p:nvPr>
            <p:ph type="body" idx="1"/>
          </p:nvPr>
        </p:nvSpPr>
        <p:spPr>
          <a:xfrm>
            <a:off x="1774825" y="1412876"/>
            <a:ext cx="8642350" cy="5040313"/>
          </a:xfrm>
        </p:spPr>
        <p:txBody>
          <a:bodyPr/>
          <a:lstStyle/>
          <a:p>
            <a:pPr algn="just" eaLnBrk="1" hangingPunct="1">
              <a:lnSpc>
                <a:spcPct val="80000"/>
              </a:lnSpc>
            </a:pPr>
            <a:r>
              <a:rPr lang="es-ES" altLang="es-ES" sz="2100" dirty="0"/>
              <a:t>La Didáctica de las Matemáticas tiene que dar respuesta a dos demandas:</a:t>
            </a:r>
          </a:p>
          <a:p>
            <a:pPr algn="just" eaLnBrk="1" hangingPunct="1">
              <a:lnSpc>
                <a:spcPct val="80000"/>
              </a:lnSpc>
              <a:buFontTx/>
              <a:buNone/>
            </a:pPr>
            <a:endParaRPr lang="es-ES" altLang="es-ES" sz="2100" dirty="0"/>
          </a:p>
          <a:p>
            <a:pPr algn="just" eaLnBrk="1" hangingPunct="1">
              <a:lnSpc>
                <a:spcPct val="80000"/>
              </a:lnSpc>
              <a:buFontTx/>
              <a:buNone/>
            </a:pPr>
            <a:r>
              <a:rPr lang="es-ES" altLang="es-ES" sz="2100" dirty="0"/>
              <a:t>	1) Comprender los procesos de enseñanza-aprendizaje de las matemáticas (PEAM)</a:t>
            </a:r>
          </a:p>
          <a:p>
            <a:pPr algn="just" eaLnBrk="1" hangingPunct="1">
              <a:lnSpc>
                <a:spcPct val="80000"/>
              </a:lnSpc>
              <a:buFontTx/>
              <a:buNone/>
            </a:pPr>
            <a:endParaRPr lang="es-ES" altLang="es-ES" sz="2100" dirty="0"/>
          </a:p>
          <a:p>
            <a:pPr algn="just" eaLnBrk="1" hangingPunct="1">
              <a:lnSpc>
                <a:spcPct val="80000"/>
              </a:lnSpc>
              <a:buFontTx/>
              <a:buNone/>
            </a:pPr>
            <a:r>
              <a:rPr lang="es-ES" altLang="es-ES" sz="2100" dirty="0"/>
              <a:t>	2) Guiar la mejora de los procesos de enseñanza-aprendizaje de las matemáticas</a:t>
            </a:r>
          </a:p>
          <a:p>
            <a:pPr algn="just" eaLnBrk="1" hangingPunct="1">
              <a:lnSpc>
                <a:spcPct val="80000"/>
              </a:lnSpc>
            </a:pPr>
            <a:endParaRPr lang="es-ES" altLang="es-ES" sz="2100" dirty="0"/>
          </a:p>
          <a:p>
            <a:pPr algn="just" eaLnBrk="1" hangingPunct="1">
              <a:lnSpc>
                <a:spcPct val="80000"/>
              </a:lnSpc>
            </a:pPr>
            <a:r>
              <a:rPr lang="es-ES" altLang="es-ES" sz="2100" dirty="0"/>
              <a:t>Se trata de dos demandas muy diferentes. </a:t>
            </a:r>
          </a:p>
          <a:p>
            <a:pPr algn="just" eaLnBrk="1" hangingPunct="1">
              <a:lnSpc>
                <a:spcPct val="80000"/>
              </a:lnSpc>
              <a:buFontTx/>
              <a:buNone/>
            </a:pPr>
            <a:endParaRPr lang="es-ES" altLang="es-ES" sz="2100" dirty="0"/>
          </a:p>
          <a:p>
            <a:pPr algn="just" eaLnBrk="1" hangingPunct="1">
              <a:lnSpc>
                <a:spcPct val="80000"/>
              </a:lnSpc>
            </a:pPr>
            <a:r>
              <a:rPr lang="es-ES" altLang="es-ES" sz="2100" dirty="0"/>
              <a:t>La primera lleva a describir, interpretar y/o explicar los Procesos de Enseñanza y Aprendizaje de las Matemáticas (PEAM) (ciencia básica). </a:t>
            </a:r>
          </a:p>
          <a:p>
            <a:pPr algn="just" eaLnBrk="1" hangingPunct="1">
              <a:lnSpc>
                <a:spcPct val="80000"/>
              </a:lnSpc>
              <a:buFontTx/>
              <a:buNone/>
            </a:pPr>
            <a:endParaRPr lang="es-ES" altLang="es-ES" sz="2100" dirty="0"/>
          </a:p>
          <a:p>
            <a:pPr algn="just" eaLnBrk="1" hangingPunct="1">
              <a:lnSpc>
                <a:spcPct val="80000"/>
              </a:lnSpc>
            </a:pPr>
            <a:r>
              <a:rPr lang="es-ES" altLang="es-ES" sz="2100" dirty="0"/>
              <a:t>La segunda lleva a su valoración y mejora (ciencia aplicada o tecnología)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F0E5D14-47DE-4F6B-B7D6-69AEFDC7767A}"/>
              </a:ext>
            </a:extLst>
          </p:cNvPr>
          <p:cNvSpPr>
            <a:spLocks noGrp="1" noChangeArrowheads="1"/>
          </p:cNvSpPr>
          <p:nvPr>
            <p:ph type="body" idx="1"/>
          </p:nvPr>
        </p:nvSpPr>
        <p:spPr>
          <a:xfrm>
            <a:off x="1703389" y="1125538"/>
            <a:ext cx="8497887" cy="4895850"/>
          </a:xfrm>
        </p:spPr>
        <p:txBody>
          <a:bodyPr/>
          <a:lstStyle/>
          <a:p>
            <a:pPr algn="just" eaLnBrk="1" hangingPunct="1">
              <a:lnSpc>
                <a:spcPct val="80000"/>
              </a:lnSpc>
            </a:pPr>
            <a:r>
              <a:rPr lang="es-ES" altLang="es-ES" sz="2400" dirty="0"/>
              <a:t>La primera demanda lleva a describir, interpretar y/o explicar los procesos de enseñanza-aprendizaje de las matemáticas (ciencia básica). La segunda lleva a su valoración y mejora (ciencia aplicada o tecnología). La primera demanda exige herramientas para una didáctica descriptiva y explicativa que sirva para responder “¿qué ha ocurrido aquí cómo y por qué?”. La segunda necesita herramientas para una didáctica prescriptiva (valorativa) que sirva para responder la pregunta  “¿qué se podría mejorar?”.</a:t>
            </a:r>
          </a:p>
          <a:p>
            <a:pPr algn="just" eaLnBrk="1" hangingPunct="1">
              <a:lnSpc>
                <a:spcPct val="80000"/>
              </a:lnSpc>
            </a:pPr>
            <a:endParaRPr lang="es-ES" altLang="es-ES" sz="2400" dirty="0"/>
          </a:p>
          <a:p>
            <a:pPr algn="just" eaLnBrk="1" hangingPunct="1">
              <a:lnSpc>
                <a:spcPct val="80000"/>
              </a:lnSpc>
            </a:pPr>
            <a:r>
              <a:rPr lang="es-ES" altLang="es-ES" sz="2400" dirty="0"/>
              <a:t>Se trata de dos demandas muy diferentes pero estrechamente relacionadas ya que  sin una profunda comprensión de los procesos de enseñanza-aprendizaje de las matemáticas no es posible conseguir su mejora.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E4DBD1-80F9-41FD-9581-A4DFC3710427}"/>
              </a:ext>
            </a:extLst>
          </p:cNvPr>
          <p:cNvSpPr>
            <a:spLocks noGrp="1"/>
          </p:cNvSpPr>
          <p:nvPr>
            <p:ph type="title"/>
          </p:nvPr>
        </p:nvSpPr>
        <p:spPr>
          <a:solidFill>
            <a:srgbClr val="FFC000"/>
          </a:solidFill>
        </p:spPr>
        <p:txBody>
          <a:bodyPr/>
          <a:lstStyle/>
          <a:p>
            <a:pPr algn="ctr"/>
            <a:r>
              <a:rPr lang="es-ES" dirty="0"/>
              <a:t>Didáctica descriptiva/explicativa versus Didáctica prescriptiva</a:t>
            </a:r>
          </a:p>
        </p:txBody>
      </p:sp>
      <p:sp>
        <p:nvSpPr>
          <p:cNvPr id="3" name="Marcador de contenido 2">
            <a:extLst>
              <a:ext uri="{FF2B5EF4-FFF2-40B4-BE49-F238E27FC236}">
                <a16:creationId xmlns:a16="http://schemas.microsoft.com/office/drawing/2014/main" id="{41909787-349F-4910-9F14-6F6F659AEFEC}"/>
              </a:ext>
            </a:extLst>
          </p:cNvPr>
          <p:cNvSpPr>
            <a:spLocks noGrp="1"/>
          </p:cNvSpPr>
          <p:nvPr>
            <p:ph idx="1"/>
          </p:nvPr>
        </p:nvSpPr>
        <p:spPr/>
        <p:txBody>
          <a:bodyPr>
            <a:normAutofit lnSpcReduction="10000"/>
          </a:bodyPr>
          <a:lstStyle/>
          <a:p>
            <a:pPr algn="just"/>
            <a:r>
              <a:rPr lang="es-ES" dirty="0"/>
              <a:t>Hay autores que afirman que la Didáctica de la Matemática no puede llegar a ser un campo con fundamentación científica y, por tanto, la enseñanza de la matemática es esencialmente un arte.</a:t>
            </a:r>
          </a:p>
          <a:p>
            <a:pPr algn="just"/>
            <a:r>
              <a:rPr lang="es-ES" dirty="0"/>
              <a:t>Hay autores que consideran que si es posible una Didáctica científica. Por tanto, una didáctica que nos permita describir y explicar los procesos de instrucción.</a:t>
            </a:r>
          </a:p>
          <a:p>
            <a:pPr algn="just"/>
            <a:r>
              <a:rPr lang="es-ES" dirty="0"/>
              <a:t>Hay autores que consideran que, además, la didáctica debe generar constructos teóricos que orienten la práctica del profesor y permitan su mejora (didáctica prescriptiva). Hay otros que consideran que esta didáctica prescriptiva no forma parte de la Didáctica de la Matemática entendida como disciplina científica.</a:t>
            </a:r>
          </a:p>
        </p:txBody>
      </p:sp>
    </p:spTree>
    <p:extLst>
      <p:ext uri="{BB962C8B-B14F-4D97-AF65-F5344CB8AC3E}">
        <p14:creationId xmlns:p14="http://schemas.microsoft.com/office/powerpoint/2010/main" val="114435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69387-E228-41BF-B211-FF6849297F0E}"/>
              </a:ext>
            </a:extLst>
          </p:cNvPr>
          <p:cNvSpPr>
            <a:spLocks noGrp="1"/>
          </p:cNvSpPr>
          <p:nvPr>
            <p:ph type="title"/>
          </p:nvPr>
        </p:nvSpPr>
        <p:spPr>
          <a:solidFill>
            <a:srgbClr val="FFC000"/>
          </a:solidFill>
        </p:spPr>
        <p:txBody>
          <a:bodyPr/>
          <a:lstStyle/>
          <a:p>
            <a:pPr algn="ctr"/>
            <a:r>
              <a:rPr lang="es-ES" dirty="0"/>
              <a:t>POSICIÓN DEL EOS</a:t>
            </a:r>
          </a:p>
        </p:txBody>
      </p:sp>
      <p:sp>
        <p:nvSpPr>
          <p:cNvPr id="3" name="Marcador de contenido 2">
            <a:extLst>
              <a:ext uri="{FF2B5EF4-FFF2-40B4-BE49-F238E27FC236}">
                <a16:creationId xmlns:a16="http://schemas.microsoft.com/office/drawing/2014/main" id="{D128B2B0-16EF-456E-987B-EF7A806BC2AB}"/>
              </a:ext>
            </a:extLst>
          </p:cNvPr>
          <p:cNvSpPr>
            <a:spLocks noGrp="1"/>
          </p:cNvSpPr>
          <p:nvPr>
            <p:ph idx="1"/>
          </p:nvPr>
        </p:nvSpPr>
        <p:spPr/>
        <p:txBody>
          <a:bodyPr/>
          <a:lstStyle/>
          <a:p>
            <a:r>
              <a:rPr lang="es-ES" dirty="0"/>
              <a:t>Una posición híbrida que considera que la DM debe describir, explicar y valorar.</a:t>
            </a:r>
          </a:p>
          <a:p>
            <a:r>
              <a:rPr lang="es-ES" dirty="0"/>
              <a:t>En el marco del EOS, se considera que la naturaleza del conocimiento que se pretende construir tiene un carácter científico y, además, tecnológico. </a:t>
            </a:r>
          </a:p>
          <a:p>
            <a:r>
              <a:rPr lang="es-ES" dirty="0"/>
              <a:t>Se entiende que la descripción, explicación y predicción, son los fines de la actividad científica, mientras que la prescripción y valoración, son los principales objetivos correspondientes a la actividad tecnológica</a:t>
            </a:r>
          </a:p>
        </p:txBody>
      </p:sp>
    </p:spTree>
    <p:extLst>
      <p:ext uri="{BB962C8B-B14F-4D97-AF65-F5344CB8AC3E}">
        <p14:creationId xmlns:p14="http://schemas.microsoft.com/office/powerpoint/2010/main" val="289397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5D09F79-8902-4E1D-B6EB-64F68AA8AD3C}"/>
              </a:ext>
            </a:extLst>
          </p:cNvPr>
          <p:cNvSpPr>
            <a:spLocks noGrp="1" noChangeArrowheads="1"/>
          </p:cNvSpPr>
          <p:nvPr>
            <p:ph type="body" idx="1"/>
          </p:nvPr>
        </p:nvSpPr>
        <p:spPr>
          <a:xfrm>
            <a:off x="1266825" y="1773238"/>
            <a:ext cx="9715500" cy="3816350"/>
          </a:xfrm>
        </p:spPr>
        <p:txBody>
          <a:bodyPr>
            <a:normAutofit/>
          </a:bodyPr>
          <a:lstStyle/>
          <a:p>
            <a:pPr algn="just" eaLnBrk="1" hangingPunct="1">
              <a:lnSpc>
                <a:spcPct val="80000"/>
              </a:lnSpc>
              <a:buFontTx/>
              <a:buNone/>
            </a:pPr>
            <a:r>
              <a:rPr lang="es-ES" altLang="es-ES" sz="2000" b="1" dirty="0"/>
              <a:t>	</a:t>
            </a:r>
            <a:r>
              <a:rPr lang="es-ES" altLang="es-ES" dirty="0"/>
              <a:t>Las dos demandas exigen herramientas teóricas que permitan:</a:t>
            </a:r>
          </a:p>
          <a:p>
            <a:pPr algn="just" eaLnBrk="1" hangingPunct="1">
              <a:lnSpc>
                <a:spcPct val="80000"/>
              </a:lnSpc>
              <a:buFontTx/>
              <a:buNone/>
            </a:pPr>
            <a:endParaRPr lang="es-ES" altLang="es-ES" dirty="0"/>
          </a:p>
          <a:p>
            <a:pPr algn="just" eaLnBrk="1" hangingPunct="1">
              <a:lnSpc>
                <a:spcPct val="80000"/>
              </a:lnSpc>
              <a:buFontTx/>
              <a:buNone/>
            </a:pPr>
            <a:r>
              <a:rPr lang="es-ES" altLang="es-ES" dirty="0"/>
              <a:t>	(1) la descripción, la interpretación y/o la explicación de los PEAM, </a:t>
            </a:r>
          </a:p>
          <a:p>
            <a:pPr algn="just" eaLnBrk="1" hangingPunct="1">
              <a:lnSpc>
                <a:spcPct val="80000"/>
              </a:lnSpc>
              <a:buFontTx/>
              <a:buNone/>
            </a:pPr>
            <a:endParaRPr lang="es-ES" altLang="es-ES" dirty="0"/>
          </a:p>
          <a:p>
            <a:pPr algn="just" eaLnBrk="1" hangingPunct="1">
              <a:lnSpc>
                <a:spcPct val="80000"/>
              </a:lnSpc>
              <a:buFontTx/>
              <a:buNone/>
            </a:pPr>
            <a:r>
              <a:rPr lang="es-ES" altLang="es-ES" dirty="0"/>
              <a:t>	(2) la valoración</a:t>
            </a:r>
          </a:p>
          <a:p>
            <a:pPr algn="just" eaLnBrk="1" hangingPunct="1">
              <a:lnSpc>
                <a:spcPct val="80000"/>
              </a:lnSpc>
            </a:pPr>
            <a:endParaRPr lang="es-ES" altLang="es-ES" dirty="0"/>
          </a:p>
          <a:p>
            <a:pPr algn="just" eaLnBrk="1" hangingPunct="1">
              <a:lnSpc>
                <a:spcPct val="80000"/>
              </a:lnSpc>
              <a:buFontTx/>
              <a:buNone/>
            </a:pPr>
            <a:r>
              <a:rPr lang="es-ES" altLang="es-ES" dirty="0"/>
              <a:t>	</a:t>
            </a:r>
          </a:p>
        </p:txBody>
      </p:sp>
      <p:sp>
        <p:nvSpPr>
          <p:cNvPr id="11267" name="Rectangle 3">
            <a:extLst>
              <a:ext uri="{FF2B5EF4-FFF2-40B4-BE49-F238E27FC236}">
                <a16:creationId xmlns:a16="http://schemas.microsoft.com/office/drawing/2014/main" id="{2F71F47D-07E8-492B-A1F2-8778093455FC}"/>
              </a:ext>
            </a:extLst>
          </p:cNvPr>
          <p:cNvSpPr>
            <a:spLocks noGrp="1" noChangeArrowheads="1"/>
          </p:cNvSpPr>
          <p:nvPr>
            <p:ph type="title"/>
          </p:nvPr>
        </p:nvSpPr>
        <p:spPr>
          <a:xfrm>
            <a:off x="1919289" y="260351"/>
            <a:ext cx="8497887" cy="792163"/>
          </a:xfrm>
          <a:solidFill>
            <a:srgbClr val="FFCC00"/>
          </a:solidFill>
        </p:spPr>
        <p:txBody>
          <a:bodyPr/>
          <a:lstStyle/>
          <a:p>
            <a:pPr algn="ctr" eaLnBrk="1" hangingPunct="1"/>
            <a:r>
              <a:rPr lang="es-ES" altLang="es-ES" sz="3400" b="1" dirty="0"/>
              <a:t>Marcos teóricos </a:t>
            </a:r>
          </a:p>
        </p:txBody>
      </p:sp>
    </p:spTree>
    <p:extLst>
      <p:ext uri="{BB962C8B-B14F-4D97-AF65-F5344CB8AC3E}">
        <p14:creationId xmlns:p14="http://schemas.microsoft.com/office/powerpoint/2010/main" val="3302980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B9EAE7-B0B8-42E3-8BE1-0D684D882EEE}"/>
              </a:ext>
            </a:extLst>
          </p:cNvPr>
          <p:cNvSpPr>
            <a:spLocks noGrp="1"/>
          </p:cNvSpPr>
          <p:nvPr>
            <p:ph type="title"/>
          </p:nvPr>
        </p:nvSpPr>
        <p:spPr>
          <a:xfrm>
            <a:off x="1981200" y="1700808"/>
            <a:ext cx="8229600" cy="2520280"/>
          </a:xfrm>
          <a:solidFill>
            <a:srgbClr val="FFC000"/>
          </a:solidFill>
        </p:spPr>
        <p:txBody>
          <a:bodyPr/>
          <a:lstStyle/>
          <a:p>
            <a:r>
              <a:rPr lang="es-ES" dirty="0"/>
              <a:t>Concepción pluridisciplinar aplicada VERSUS concepción autónoma </a:t>
            </a:r>
          </a:p>
        </p:txBody>
      </p:sp>
    </p:spTree>
    <p:extLst>
      <p:ext uri="{BB962C8B-B14F-4D97-AF65-F5344CB8AC3E}">
        <p14:creationId xmlns:p14="http://schemas.microsoft.com/office/powerpoint/2010/main" val="384848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a:extLst>
              <a:ext uri="{FF2B5EF4-FFF2-40B4-BE49-F238E27FC236}">
                <a16:creationId xmlns:a16="http://schemas.microsoft.com/office/drawing/2014/main" id="{99CCC1EA-CED0-468E-A934-93C24925D4CF}"/>
              </a:ext>
            </a:extLst>
          </p:cNvPr>
          <p:cNvSpPr>
            <a:spLocks noGrp="1"/>
          </p:cNvSpPr>
          <p:nvPr>
            <p:ph type="title"/>
          </p:nvPr>
        </p:nvSpPr>
        <p:spPr>
          <a:xfrm>
            <a:off x="581645" y="463378"/>
            <a:ext cx="11288713" cy="1325563"/>
          </a:xfrm>
          <a:solidFill>
            <a:srgbClr val="FFC000"/>
          </a:solidFill>
        </p:spPr>
        <p:txBody>
          <a:bodyPr/>
          <a:lstStyle/>
          <a:p>
            <a:pPr algn="ctr" eaLnBrk="1" hangingPunct="1"/>
            <a:r>
              <a:rPr lang="es-ES" altLang="es-ES" dirty="0"/>
              <a:t>¿Por qué hay una proliferación de teorías en EM?</a:t>
            </a:r>
          </a:p>
        </p:txBody>
      </p:sp>
      <p:sp>
        <p:nvSpPr>
          <p:cNvPr id="3075" name="2 Marcador de contenido">
            <a:extLst>
              <a:ext uri="{FF2B5EF4-FFF2-40B4-BE49-F238E27FC236}">
                <a16:creationId xmlns:a16="http://schemas.microsoft.com/office/drawing/2014/main" id="{7F8936A4-912C-40D0-899E-8BD62F5C8116}"/>
              </a:ext>
            </a:extLst>
          </p:cNvPr>
          <p:cNvSpPr>
            <a:spLocks noGrp="1"/>
          </p:cNvSpPr>
          <p:nvPr>
            <p:ph idx="1"/>
          </p:nvPr>
        </p:nvSpPr>
        <p:spPr>
          <a:xfrm>
            <a:off x="796753" y="2793443"/>
            <a:ext cx="10598493" cy="2544676"/>
          </a:xfrm>
        </p:spPr>
        <p:txBody>
          <a:bodyPr/>
          <a:lstStyle/>
          <a:p>
            <a:pPr eaLnBrk="1" hangingPunct="1"/>
            <a:endParaRPr lang="es-ES" altLang="es-ES" dirty="0"/>
          </a:p>
          <a:p>
            <a:pPr algn="just" eaLnBrk="1" hangingPunct="1">
              <a:buFontTx/>
              <a:buNone/>
            </a:pPr>
            <a:r>
              <a:rPr lang="es-ES" altLang="es-ES" dirty="0"/>
              <a:t>	</a:t>
            </a:r>
            <a:r>
              <a:rPr lang="es-ES" altLang="es-ES" b="1" dirty="0"/>
              <a:t>La complejidad de los objetos matemáticos</a:t>
            </a:r>
            <a:r>
              <a:rPr lang="es-ES" altLang="es-ES" dirty="0"/>
              <a:t>, junto a la </a:t>
            </a:r>
            <a:r>
              <a:rPr lang="es-ES" altLang="es-ES" b="1" dirty="0"/>
              <a:t>complejidad de su proceso de enseñanza y aprendizaje</a:t>
            </a:r>
            <a:r>
              <a:rPr lang="es-ES" altLang="es-ES" dirty="0"/>
              <a:t>, son dos de las razones de que exista una pluralidad de teorías en el área de Educación Matemática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DAAB3E71-93C9-4E08-AB4E-1FB7C568115E}"/>
              </a:ext>
            </a:extLst>
          </p:cNvPr>
          <p:cNvSpPr>
            <a:spLocks noGrp="1" noChangeArrowheads="1"/>
          </p:cNvSpPr>
          <p:nvPr>
            <p:ph type="body" idx="1"/>
          </p:nvPr>
        </p:nvSpPr>
        <p:spPr>
          <a:xfrm>
            <a:off x="1919289" y="1484313"/>
            <a:ext cx="8497887" cy="4824412"/>
          </a:xfrm>
        </p:spPr>
        <p:txBody>
          <a:bodyPr/>
          <a:lstStyle/>
          <a:p>
            <a:pPr algn="ctr" eaLnBrk="1" hangingPunct="1">
              <a:lnSpc>
                <a:spcPct val="80000"/>
              </a:lnSpc>
              <a:buFontTx/>
              <a:buNone/>
            </a:pPr>
            <a:endParaRPr lang="es-ES" altLang="es-ES"/>
          </a:p>
          <a:p>
            <a:pPr algn="just" eaLnBrk="1" hangingPunct="1">
              <a:lnSpc>
                <a:spcPct val="80000"/>
              </a:lnSpc>
            </a:pPr>
            <a:r>
              <a:rPr lang="es-ES" altLang="es-ES"/>
              <a:t>Una manera de satisfacer estas necesidades teóricas es entender la Didáctica de las Matemáticas como una ciencia aplicada que importa y aplica los saberes de otras disciplinas más generales como la psicología, la sociología, etc. </a:t>
            </a:r>
          </a:p>
          <a:p>
            <a:pPr algn="just" eaLnBrk="1" hangingPunct="1">
              <a:lnSpc>
                <a:spcPct val="80000"/>
              </a:lnSpc>
            </a:pPr>
            <a:endParaRPr lang="es-ES" altLang="es-ES"/>
          </a:p>
          <a:p>
            <a:pPr algn="just" eaLnBrk="1" hangingPunct="1">
              <a:lnSpc>
                <a:spcPct val="80000"/>
              </a:lnSpc>
            </a:pPr>
            <a:r>
              <a:rPr lang="es-ES" altLang="es-ES"/>
              <a:t>Desde esta perspectiva las investigaciones en Didáctica de las Matemáticas serán cognitivistas (si aplica la psicología cognitiva), sistémicas (si aplica la teoría de sistemas), constructivistas, socioculturales, antropológicas, etc.</a:t>
            </a:r>
          </a:p>
        </p:txBody>
      </p:sp>
      <p:sp>
        <p:nvSpPr>
          <p:cNvPr id="12291" name="Rectangle 5">
            <a:extLst>
              <a:ext uri="{FF2B5EF4-FFF2-40B4-BE49-F238E27FC236}">
                <a16:creationId xmlns:a16="http://schemas.microsoft.com/office/drawing/2014/main" id="{E5E370A4-0C05-4F9C-911D-B7577BBBB8FC}"/>
              </a:ext>
            </a:extLst>
          </p:cNvPr>
          <p:cNvSpPr>
            <a:spLocks noGrp="1" noChangeArrowheads="1"/>
          </p:cNvSpPr>
          <p:nvPr>
            <p:ph type="title"/>
          </p:nvPr>
        </p:nvSpPr>
        <p:spPr>
          <a:solidFill>
            <a:srgbClr val="FFCC00"/>
          </a:solidFill>
        </p:spPr>
        <p:txBody>
          <a:bodyPr/>
          <a:lstStyle/>
          <a:p>
            <a:pPr algn="ctr" eaLnBrk="1" hangingPunct="1"/>
            <a:r>
              <a:rPr lang="es-ES" altLang="es-ES" sz="3200" dirty="0"/>
              <a:t>OPCIÓN1: APLICAR MARCOS GENERALES DE OTRAS DISCIPLINAS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A7B3901-CFCE-4474-A3B9-82D65E67D385}"/>
              </a:ext>
            </a:extLst>
          </p:cNvPr>
          <p:cNvSpPr>
            <a:spLocks noGrp="1" noChangeArrowheads="1"/>
          </p:cNvSpPr>
          <p:nvPr>
            <p:ph type="body" idx="1"/>
          </p:nvPr>
        </p:nvSpPr>
        <p:spPr>
          <a:xfrm>
            <a:off x="2063751" y="1125538"/>
            <a:ext cx="8353425" cy="4824412"/>
          </a:xfrm>
        </p:spPr>
        <p:txBody>
          <a:bodyPr/>
          <a:lstStyle/>
          <a:p>
            <a:pPr algn="just" eaLnBrk="1" hangingPunct="1">
              <a:lnSpc>
                <a:spcPct val="80000"/>
              </a:lnSpc>
            </a:pPr>
            <a:r>
              <a:rPr lang="es-ES" altLang="es-ES"/>
              <a:t>Otra posibilidad es considerar que los saberes importados de disciplinas como la psicología, sociología, etc. no permiten por sí mismos, sin modificaciones e independientemente los unos de los otros, explicar los procesos de enseñanza-aprendizaje de las matemáticas. Por el contrario, es necesario, crear programas de investigación propios del área de la Didáctica de las Matemáticas que tengan en cuentan la especificidad del conocimiento matemático. </a:t>
            </a:r>
          </a:p>
          <a:p>
            <a:pPr algn="just" eaLnBrk="1" hangingPunct="1">
              <a:lnSpc>
                <a:spcPct val="80000"/>
              </a:lnSpc>
            </a:pPr>
            <a:endParaRPr lang="es-ES" altLang="es-ES"/>
          </a:p>
          <a:p>
            <a:pPr algn="just" eaLnBrk="1" hangingPunct="1">
              <a:lnSpc>
                <a:spcPct val="80000"/>
              </a:lnSpc>
            </a:pPr>
            <a:r>
              <a:rPr lang="es-ES" altLang="es-ES"/>
              <a:t>Esta opción necesita investigaciones de tipo teórico que permitan la creación y el desarrollo de marcos teóricos intermedios.</a:t>
            </a:r>
          </a:p>
          <a:p>
            <a:pPr algn="just" eaLnBrk="1" hangingPunct="1">
              <a:lnSpc>
                <a:spcPct val="80000"/>
              </a:lnSpc>
            </a:pPr>
            <a:endParaRPr lang="ca-ES" altLang="es-ES"/>
          </a:p>
          <a:p>
            <a:pPr algn="just" eaLnBrk="1" hangingPunct="1">
              <a:lnSpc>
                <a:spcPct val="80000"/>
              </a:lnSpc>
            </a:pPr>
            <a:endParaRPr lang="ca-ES" altLang="es-ES"/>
          </a:p>
          <a:p>
            <a:pPr algn="just" eaLnBrk="1" hangingPunct="1">
              <a:lnSpc>
                <a:spcPct val="80000"/>
              </a:lnSpc>
              <a:buFontTx/>
              <a:buNone/>
            </a:pPr>
            <a:endParaRPr lang="es-ES" altLang="es-ES"/>
          </a:p>
          <a:p>
            <a:pPr algn="just" eaLnBrk="1" hangingPunct="1">
              <a:lnSpc>
                <a:spcPct val="80000"/>
              </a:lnSpc>
            </a:pPr>
            <a:endParaRPr lang="es-ES" altLang="es-ES"/>
          </a:p>
        </p:txBody>
      </p:sp>
      <p:sp>
        <p:nvSpPr>
          <p:cNvPr id="13315" name="Text Box 3">
            <a:extLst>
              <a:ext uri="{FF2B5EF4-FFF2-40B4-BE49-F238E27FC236}">
                <a16:creationId xmlns:a16="http://schemas.microsoft.com/office/drawing/2014/main" id="{5CB35B53-D87A-41D5-8DB2-8152BE25D208}"/>
              </a:ext>
            </a:extLst>
          </p:cNvPr>
          <p:cNvSpPr txBox="1">
            <a:spLocks noChangeArrowheads="1"/>
          </p:cNvSpPr>
          <p:nvPr/>
        </p:nvSpPr>
        <p:spPr bwMode="auto">
          <a:xfrm>
            <a:off x="2208213" y="188914"/>
            <a:ext cx="7848600" cy="650875"/>
          </a:xfrm>
          <a:prstGeom prst="rect">
            <a:avLst/>
          </a:prstGeom>
          <a:solidFill>
            <a:srgbClr val="FFCC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a-ES" altLang="es-ES"/>
              <a:t>OPCIÓN2: CREAR PROGRAMAS INTERMEDIOS DE INVESTIGACIÓN PROPIOS DEL ÁREA</a:t>
            </a:r>
            <a:endParaRPr lang="es-ES" altLang="es-E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373E7C77-4001-4CF3-AA3C-0E5A697D491F}"/>
              </a:ext>
            </a:extLst>
          </p:cNvPr>
          <p:cNvSpPr>
            <a:spLocks noGrp="1" noChangeArrowheads="1"/>
          </p:cNvSpPr>
          <p:nvPr>
            <p:ph type="body" idx="1"/>
          </p:nvPr>
        </p:nvSpPr>
        <p:spPr>
          <a:xfrm>
            <a:off x="1981200" y="620713"/>
            <a:ext cx="8229600" cy="5505450"/>
          </a:xfrm>
        </p:spPr>
        <p:txBody>
          <a:bodyPr/>
          <a:lstStyle/>
          <a:p>
            <a:pPr algn="just" eaLnBrk="1" hangingPunct="1">
              <a:lnSpc>
                <a:spcPct val="80000"/>
              </a:lnSpc>
            </a:pPr>
            <a:r>
              <a:rPr lang="es-ES" altLang="es-ES" sz="2600"/>
              <a:t>Después de constatar las limitaciones de las teorías psicopedagógicas generales para explicar los procesos de enseñanza-aprendizaje de las matemáticas, muchos investigadores en este campo han optado por desarrollar programas de investigación específicos del área. </a:t>
            </a:r>
          </a:p>
          <a:p>
            <a:pPr algn="just" eaLnBrk="1" hangingPunct="1">
              <a:lnSpc>
                <a:spcPct val="80000"/>
              </a:lnSpc>
            </a:pPr>
            <a:endParaRPr lang="es-ES" altLang="es-ES" sz="2600"/>
          </a:p>
          <a:p>
            <a:pPr algn="just" eaLnBrk="1" hangingPunct="1">
              <a:lnSpc>
                <a:spcPct val="80000"/>
              </a:lnSpc>
            </a:pPr>
            <a:r>
              <a:rPr lang="es-ES" altLang="es-ES" sz="2600"/>
              <a:t>Se ha pasado de tener marcos generales (cognitivismo, constructivismo, teorías socioculturales, enfoques sistémicos, etc.) a tener marcos específicos de investigación en didáctica de las matemáticas, que si bien están relacionados con enfoques generales, tienen en cuenta (en mayor o menor medida) la especificidad del contenido matemático que se enseña </a:t>
            </a:r>
          </a:p>
          <a:p>
            <a:pPr eaLnBrk="1" hangingPunct="1">
              <a:lnSpc>
                <a:spcPct val="80000"/>
              </a:lnSpc>
            </a:pPr>
            <a:endParaRPr lang="es-ES" altLang="es-E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mo enseñar mejor las matemáticas 5">
            <a:extLst>
              <a:ext uri="{FF2B5EF4-FFF2-40B4-BE49-F238E27FC236}">
                <a16:creationId xmlns:a16="http://schemas.microsoft.com/office/drawing/2014/main" id="{DFF867C9-C7D5-46B4-9929-5F61889AF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692151"/>
            <a:ext cx="8569325"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9832962-89DF-4D6D-8E96-DC4120577B9E}"/>
              </a:ext>
            </a:extLst>
          </p:cNvPr>
          <p:cNvSpPr>
            <a:spLocks noGrp="1" noChangeArrowheads="1"/>
          </p:cNvSpPr>
          <p:nvPr>
            <p:ph type="body" idx="1"/>
          </p:nvPr>
        </p:nvSpPr>
        <p:spPr>
          <a:xfrm>
            <a:off x="1981200" y="692151"/>
            <a:ext cx="8229600" cy="5434013"/>
          </a:xfrm>
        </p:spPr>
        <p:txBody>
          <a:bodyPr/>
          <a:lstStyle/>
          <a:p>
            <a:pPr algn="just" eaLnBrk="1" hangingPunct="1"/>
            <a:r>
              <a:rPr lang="es-ES" altLang="es-ES"/>
              <a:t>Estos marcos teóricos específicos exigen, por una parte,</a:t>
            </a:r>
            <a:r>
              <a:rPr lang="es-ES" altLang="es-ES" b="1"/>
              <a:t> </a:t>
            </a:r>
            <a:r>
              <a:rPr lang="es-ES" altLang="es-ES"/>
              <a:t>investigaciones de tipo teórico que permitan su creación y desarrollo y, por otra parte, la aplicación de dichos marcos teóricos al estudio de los procesos de enseñanza-aprendizaje de las matemáticas (lo cual sirve, entre otras cosas, para desarrollarlos)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1ECAB5E-F7F8-4B8C-B553-B339A795A379}"/>
              </a:ext>
            </a:extLst>
          </p:cNvPr>
          <p:cNvSpPr>
            <a:spLocks noGrp="1" noChangeArrowheads="1"/>
          </p:cNvSpPr>
          <p:nvPr>
            <p:ph type="title"/>
          </p:nvPr>
        </p:nvSpPr>
        <p:spPr>
          <a:xfrm>
            <a:off x="1992313" y="260351"/>
            <a:ext cx="8229600" cy="796925"/>
          </a:xfrm>
          <a:solidFill>
            <a:srgbClr val="FFCC00"/>
          </a:solidFill>
        </p:spPr>
        <p:txBody>
          <a:bodyPr/>
          <a:lstStyle/>
          <a:p>
            <a:pPr eaLnBrk="1" hangingPunct="1"/>
            <a:r>
              <a:rPr lang="ca-ES" altLang="es-ES" sz="3600"/>
              <a:t>Tercera opción: Teoría Fundamentada</a:t>
            </a:r>
            <a:endParaRPr lang="es-ES" altLang="es-ES" sz="3600"/>
          </a:p>
        </p:txBody>
      </p:sp>
      <p:sp>
        <p:nvSpPr>
          <p:cNvPr id="17411" name="Rectangle 3">
            <a:extLst>
              <a:ext uri="{FF2B5EF4-FFF2-40B4-BE49-F238E27FC236}">
                <a16:creationId xmlns:a16="http://schemas.microsoft.com/office/drawing/2014/main" id="{98CF6140-ACB4-4446-95B4-A1CB31F61965}"/>
              </a:ext>
            </a:extLst>
          </p:cNvPr>
          <p:cNvSpPr>
            <a:spLocks noGrp="1" noChangeArrowheads="1"/>
          </p:cNvSpPr>
          <p:nvPr>
            <p:ph type="body" idx="1"/>
          </p:nvPr>
        </p:nvSpPr>
        <p:spPr>
          <a:xfrm>
            <a:off x="1981200" y="1412875"/>
            <a:ext cx="8229600" cy="5111750"/>
          </a:xfrm>
        </p:spPr>
        <p:txBody>
          <a:bodyPr/>
          <a:lstStyle/>
          <a:p>
            <a:pPr algn="just" eaLnBrk="1" hangingPunct="1"/>
            <a:r>
              <a:rPr lang="es-ES" altLang="es-ES"/>
              <a:t>Una tercera posibilidad es huir de marcos teóricos intermedios o teorías generales, consideradas demasiado ambiciosas, y limitarse al desarrollo a teorías de ámbito muy local que se puedan conectar y sincronizar razonablemente con los estudios empíricos. Esto es lo que propone </a:t>
            </a:r>
            <a:r>
              <a:rPr lang="es-ES" altLang="es-ES" i="1"/>
              <a:t>La Teoría Fundamentada</a:t>
            </a:r>
            <a:r>
              <a:rPr lang="es-ES" altLang="es-ES"/>
              <a:t> (Glaser y Strauss, 1967). </a:t>
            </a:r>
          </a:p>
          <a:p>
            <a:pPr algn="just" eaLnBrk="1" hangingPunct="1">
              <a:buFontTx/>
              <a:buNone/>
            </a:pPr>
            <a:endParaRPr lang="es-ES" alt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D88E37FD-1C91-4EE8-BA98-AFDE0AD1A5CF}"/>
              </a:ext>
            </a:extLst>
          </p:cNvPr>
          <p:cNvSpPr>
            <a:spLocks noGrp="1" noChangeArrowheads="1"/>
          </p:cNvSpPr>
          <p:nvPr>
            <p:ph type="body" idx="1"/>
          </p:nvPr>
        </p:nvSpPr>
        <p:spPr>
          <a:xfrm>
            <a:off x="1981200" y="476250"/>
            <a:ext cx="8229600" cy="5976938"/>
          </a:xfrm>
        </p:spPr>
        <p:txBody>
          <a:bodyPr/>
          <a:lstStyle/>
          <a:p>
            <a:pPr algn="just" eaLnBrk="1" hangingPunct="1">
              <a:lnSpc>
                <a:spcPct val="90000"/>
              </a:lnSpc>
            </a:pPr>
            <a:r>
              <a:rPr lang="es-ES" altLang="es-ES" sz="2400"/>
              <a:t>Se trata de una metodología general para el desarrollo de la teoría que se basa sobre una recogida y análisis de datos sistemática. La característica definitoria de dicha teoría es que las proposiciones teóricas no se postulan al inicio del estudio, sino que las generalizaciones emergen de los propios datos y no de forma previa a la recolección de los mismos.  </a:t>
            </a:r>
          </a:p>
          <a:p>
            <a:pPr algn="just" eaLnBrk="1" hangingPunct="1">
              <a:lnSpc>
                <a:spcPct val="90000"/>
              </a:lnSpc>
            </a:pPr>
            <a:endParaRPr lang="es-ES" altLang="es-ES" sz="2400"/>
          </a:p>
          <a:p>
            <a:pPr algn="just" eaLnBrk="1" hangingPunct="1">
              <a:lnSpc>
                <a:spcPct val="90000"/>
              </a:lnSpc>
            </a:pPr>
            <a:r>
              <a:rPr lang="es-ES" altLang="es-ES" sz="2400"/>
              <a:t>Los autores que han elaborado la teoría fundamentada consideran que, siguiendo el procedimiento adecuado, cualquier persona puede elaborar su propia teoría, que, lógicamente, deberá ser comprobada y validada, pero ello conduciría a su modificación y no a su destrucción. El objetivo final de un estudio desarrollado desde esta perspectiva es </a:t>
            </a:r>
            <a:r>
              <a:rPr lang="es-ES" altLang="es-ES" sz="2400" i="1"/>
              <a:t>generar </a:t>
            </a:r>
            <a:r>
              <a:rPr lang="es-ES" altLang="es-ES" sz="2400"/>
              <a:t>o </a:t>
            </a:r>
            <a:r>
              <a:rPr lang="es-ES" altLang="es-ES" sz="2400" i="1"/>
              <a:t>descubrir una teoría, </a:t>
            </a:r>
            <a:r>
              <a:rPr lang="es-ES" altLang="es-ES" sz="2400"/>
              <a:t>un esquema analítico abstracto de un fenómeno que se relaciona con una situación y un contexto particulares. </a:t>
            </a:r>
          </a:p>
          <a:p>
            <a:pPr eaLnBrk="1" hangingPunct="1">
              <a:lnSpc>
                <a:spcPct val="90000"/>
              </a:lnSpc>
            </a:pPr>
            <a:endParaRPr lang="es-ES" altLang="es-E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DA2476-347A-40C4-A745-56A625FFA0B5}"/>
              </a:ext>
            </a:extLst>
          </p:cNvPr>
          <p:cNvSpPr>
            <a:spLocks noGrp="1"/>
          </p:cNvSpPr>
          <p:nvPr>
            <p:ph type="title"/>
          </p:nvPr>
        </p:nvSpPr>
        <p:spPr>
          <a:xfrm>
            <a:off x="1981200" y="1844824"/>
            <a:ext cx="8363272" cy="2664296"/>
          </a:xfrm>
          <a:solidFill>
            <a:srgbClr val="FFC000"/>
          </a:solidFill>
        </p:spPr>
        <p:txBody>
          <a:bodyPr/>
          <a:lstStyle/>
          <a:p>
            <a:pPr algn="ctr"/>
            <a:r>
              <a:rPr lang="es-ES" sz="4000" dirty="0"/>
              <a:t>POSICIONAMIENTO DEL EOS</a:t>
            </a:r>
            <a:br>
              <a:rPr lang="es-ES" sz="4000" dirty="0"/>
            </a:br>
            <a:br>
              <a:rPr lang="es-ES" dirty="0"/>
            </a:br>
            <a:r>
              <a:rPr lang="es-ES" b="1" dirty="0"/>
              <a:t>TEORÍA INTERMEDIA</a:t>
            </a:r>
            <a:br>
              <a:rPr lang="es-ES" b="1" dirty="0"/>
            </a:br>
            <a:r>
              <a:rPr lang="es-ES" b="1" dirty="0"/>
              <a:t>(AUTÓNOMA)</a:t>
            </a:r>
          </a:p>
        </p:txBody>
      </p:sp>
    </p:spTree>
    <p:extLst>
      <p:ext uri="{BB962C8B-B14F-4D97-AF65-F5344CB8AC3E}">
        <p14:creationId xmlns:p14="http://schemas.microsoft.com/office/powerpoint/2010/main" val="2476676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D57F1E4F-1CFF-5643-939E-02111984F565}" type="slidenum">
              <a:rPr lang="en-US" smtClean="0"/>
              <a:t>28</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282" y="-5569"/>
            <a:ext cx="5510635" cy="663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ítulo 1"/>
          <p:cNvSpPr txBox="1">
            <a:spLocks/>
          </p:cNvSpPr>
          <p:nvPr/>
        </p:nvSpPr>
        <p:spPr>
          <a:xfrm>
            <a:off x="0" y="1367684"/>
            <a:ext cx="5855282" cy="140215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a:t>El modelo de competencias y conocimientos didáctico-matemáticos  del profesor de matemáticas</a:t>
            </a:r>
          </a:p>
          <a:p>
            <a:pPr algn="ctr"/>
            <a:r>
              <a:rPr lang="es-ES" sz="2400" b="1" dirty="0"/>
              <a:t>CCDM</a:t>
            </a:r>
          </a:p>
          <a:p>
            <a:pPr algn="ctr"/>
            <a:endParaRPr lang="es-ES" dirty="0"/>
          </a:p>
          <a:p>
            <a:pPr algn="ctr"/>
            <a:endParaRPr lang="es-ES" dirty="0"/>
          </a:p>
        </p:txBody>
      </p:sp>
      <p:pic>
        <p:nvPicPr>
          <p:cNvPr id="6" name="Imagen 5"/>
          <p:cNvPicPr>
            <a:picLocks noChangeAspect="1"/>
          </p:cNvPicPr>
          <p:nvPr/>
        </p:nvPicPr>
        <p:blipFill>
          <a:blip r:embed="rId3"/>
          <a:stretch>
            <a:fillRect/>
          </a:stretch>
        </p:blipFill>
        <p:spPr>
          <a:xfrm>
            <a:off x="506506" y="4286868"/>
            <a:ext cx="5665694" cy="2007598"/>
          </a:xfrm>
          <a:prstGeom prst="rect">
            <a:avLst/>
          </a:prstGeom>
        </p:spPr>
      </p:pic>
      <p:sp>
        <p:nvSpPr>
          <p:cNvPr id="3" name="Flecha izquierda y derecha 2"/>
          <p:cNvSpPr/>
          <p:nvPr/>
        </p:nvSpPr>
        <p:spPr>
          <a:xfrm>
            <a:off x="6172200" y="5290667"/>
            <a:ext cx="537882" cy="30928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97303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6482" y="58298"/>
            <a:ext cx="10847378" cy="702882"/>
          </a:xfrm>
        </p:spPr>
        <p:txBody>
          <a:bodyPr>
            <a:normAutofit fontScale="90000"/>
          </a:bodyPr>
          <a:lstStyle/>
          <a:p>
            <a:pPr algn="ctr"/>
            <a:r>
              <a:rPr lang="es-ES" dirty="0"/>
              <a:t>1) TIPOS DE ANÁLISIS DIDÁCTICO Y HERRAMIENTAS</a:t>
            </a:r>
          </a:p>
        </p:txBody>
      </p:sp>
      <p:sp>
        <p:nvSpPr>
          <p:cNvPr id="3" name="Marcador de contenido 2"/>
          <p:cNvSpPr>
            <a:spLocks noGrp="1"/>
          </p:cNvSpPr>
          <p:nvPr>
            <p:ph idx="1"/>
          </p:nvPr>
        </p:nvSpPr>
        <p:spPr>
          <a:xfrm>
            <a:off x="554867" y="887410"/>
            <a:ext cx="6297095" cy="5745209"/>
          </a:xfrm>
        </p:spPr>
        <p:txBody>
          <a:bodyPr>
            <a:normAutofit fontScale="92500" lnSpcReduction="20000"/>
          </a:bodyPr>
          <a:lstStyle/>
          <a:p>
            <a:r>
              <a:rPr lang="es-ES" dirty="0"/>
              <a:t>1) </a:t>
            </a:r>
            <a:r>
              <a:rPr lang="es-ES" b="1" dirty="0"/>
              <a:t>Descriptivo</a:t>
            </a:r>
            <a:r>
              <a:rPr lang="es-ES" dirty="0"/>
              <a:t> (interpretativo)</a:t>
            </a:r>
          </a:p>
          <a:p>
            <a:pPr marL="0" indent="0">
              <a:buNone/>
            </a:pPr>
            <a:r>
              <a:rPr lang="es-ES" dirty="0"/>
              <a:t>	matemáticas; </a:t>
            </a:r>
          </a:p>
          <a:p>
            <a:pPr marL="0" indent="0">
              <a:buNone/>
            </a:pPr>
            <a:r>
              <a:rPr lang="es-ES" dirty="0"/>
              <a:t>	</a:t>
            </a:r>
          </a:p>
          <a:p>
            <a:pPr marL="0" indent="0">
              <a:buNone/>
            </a:pPr>
            <a:endParaRPr lang="es-ES" dirty="0"/>
          </a:p>
          <a:p>
            <a:pPr marL="0" indent="0">
              <a:buNone/>
            </a:pPr>
            <a:r>
              <a:rPr lang="es-ES" dirty="0"/>
              <a:t>	gestión, interacción, aprendizaje y</a:t>
            </a:r>
          </a:p>
          <a:p>
            <a:pPr marL="0" indent="0">
              <a:buNone/>
            </a:pPr>
            <a:r>
              <a:rPr lang="es-ES" dirty="0"/>
              <a:t>            conflictos; </a:t>
            </a:r>
          </a:p>
          <a:p>
            <a:pPr marL="0" indent="0">
              <a:buNone/>
            </a:pPr>
            <a:r>
              <a:rPr lang="es-ES" dirty="0"/>
              <a:t>	</a:t>
            </a:r>
          </a:p>
          <a:p>
            <a:pPr marL="0" indent="0">
              <a:buNone/>
            </a:pPr>
            <a:r>
              <a:rPr lang="es-ES" dirty="0"/>
              <a:t>	normas</a:t>
            </a:r>
          </a:p>
          <a:p>
            <a:pPr marL="0" indent="0">
              <a:buNone/>
            </a:pPr>
            <a:endParaRPr lang="es-ES" dirty="0"/>
          </a:p>
          <a:p>
            <a:r>
              <a:rPr lang="es-ES" dirty="0"/>
              <a:t>2) </a:t>
            </a:r>
            <a:r>
              <a:rPr lang="es-ES" b="1" dirty="0"/>
              <a:t>Explicativo</a:t>
            </a:r>
            <a:r>
              <a:rPr lang="es-ES" dirty="0"/>
              <a:t> (radiografías similares producen efectos similares)****</a:t>
            </a:r>
          </a:p>
          <a:p>
            <a:endParaRPr lang="es-ES" dirty="0"/>
          </a:p>
          <a:p>
            <a:r>
              <a:rPr lang="es-ES" dirty="0"/>
              <a:t>3) </a:t>
            </a:r>
            <a:r>
              <a:rPr lang="es-ES" b="1" dirty="0"/>
              <a:t>Valorativo</a:t>
            </a:r>
            <a:r>
              <a:rPr lang="es-ES" dirty="0"/>
              <a:t> (criterios de idoneidad didáctica) orientado a la mejora mediante un rediseño</a:t>
            </a:r>
          </a:p>
          <a:p>
            <a:endParaRPr lang="es-ES" dirty="0"/>
          </a:p>
        </p:txBody>
      </p:sp>
      <p:pic>
        <p:nvPicPr>
          <p:cNvPr id="4" name="Imagen 3"/>
          <p:cNvPicPr>
            <a:picLocks noChangeAspect="1"/>
          </p:cNvPicPr>
          <p:nvPr/>
        </p:nvPicPr>
        <p:blipFill>
          <a:blip r:embed="rId2"/>
          <a:stretch>
            <a:fillRect/>
          </a:stretch>
        </p:blipFill>
        <p:spPr>
          <a:xfrm>
            <a:off x="5155290" y="1252271"/>
            <a:ext cx="1371600" cy="1266825"/>
          </a:xfrm>
          <a:prstGeom prst="rect">
            <a:avLst/>
          </a:prstGeom>
        </p:spPr>
      </p:pic>
      <p:pic>
        <p:nvPicPr>
          <p:cNvPr id="5" name="Imagen 4"/>
          <p:cNvPicPr>
            <a:picLocks noChangeAspect="1"/>
          </p:cNvPicPr>
          <p:nvPr/>
        </p:nvPicPr>
        <p:blipFill>
          <a:blip r:embed="rId3"/>
          <a:stretch>
            <a:fillRect/>
          </a:stretch>
        </p:blipFill>
        <p:spPr>
          <a:xfrm>
            <a:off x="3533140" y="1302621"/>
            <a:ext cx="1257300" cy="923925"/>
          </a:xfrm>
          <a:prstGeom prst="rect">
            <a:avLst/>
          </a:prstGeom>
        </p:spPr>
      </p:pic>
      <p:pic>
        <p:nvPicPr>
          <p:cNvPr id="6" name="Imagen 5"/>
          <p:cNvPicPr>
            <a:picLocks noChangeAspect="1"/>
          </p:cNvPicPr>
          <p:nvPr/>
        </p:nvPicPr>
        <p:blipFill>
          <a:blip r:embed="rId4"/>
          <a:stretch>
            <a:fillRect/>
          </a:stretch>
        </p:blipFill>
        <p:spPr>
          <a:xfrm>
            <a:off x="6851962" y="2226546"/>
            <a:ext cx="1552575" cy="1171575"/>
          </a:xfrm>
          <a:prstGeom prst="rect">
            <a:avLst/>
          </a:prstGeom>
        </p:spPr>
      </p:pic>
      <p:pic>
        <p:nvPicPr>
          <p:cNvPr id="7" name="Imagen 6"/>
          <p:cNvPicPr>
            <a:picLocks noChangeAspect="1"/>
          </p:cNvPicPr>
          <p:nvPr/>
        </p:nvPicPr>
        <p:blipFill>
          <a:blip r:embed="rId5"/>
          <a:stretch>
            <a:fillRect/>
          </a:stretch>
        </p:blipFill>
        <p:spPr>
          <a:xfrm>
            <a:off x="3495646" y="2899096"/>
            <a:ext cx="1704975" cy="1171575"/>
          </a:xfrm>
          <a:prstGeom prst="rect">
            <a:avLst/>
          </a:prstGeom>
        </p:spPr>
      </p:pic>
      <p:pic>
        <p:nvPicPr>
          <p:cNvPr id="8" name="Imagen 7"/>
          <p:cNvPicPr>
            <a:picLocks noChangeAspect="1"/>
          </p:cNvPicPr>
          <p:nvPr/>
        </p:nvPicPr>
        <p:blipFill>
          <a:blip r:embed="rId6"/>
          <a:stretch>
            <a:fillRect/>
          </a:stretch>
        </p:blipFill>
        <p:spPr>
          <a:xfrm>
            <a:off x="6582514" y="5507053"/>
            <a:ext cx="1495425" cy="1400175"/>
          </a:xfrm>
          <a:prstGeom prst="rect">
            <a:avLst/>
          </a:prstGeom>
        </p:spPr>
      </p:pic>
      <p:pic>
        <p:nvPicPr>
          <p:cNvPr id="9" name="Picture 2" descr="Figura 2"/>
          <p:cNvPicPr>
            <a:picLocks noChangeAspect="1" noChangeArrowheads="1"/>
          </p:cNvPicPr>
          <p:nvPr/>
        </p:nvPicPr>
        <p:blipFill>
          <a:blip r:embed="rId7" cstate="print"/>
          <a:srcRect r="11617"/>
          <a:stretch>
            <a:fillRect/>
          </a:stretch>
        </p:blipFill>
        <p:spPr bwMode="auto">
          <a:xfrm>
            <a:off x="6215644" y="3947339"/>
            <a:ext cx="5976356" cy="1579836"/>
          </a:xfrm>
          <a:prstGeom prst="rect">
            <a:avLst/>
          </a:prstGeom>
          <a:noFill/>
          <a:ln w="9525">
            <a:noFill/>
            <a:miter lim="800000"/>
            <a:headEnd/>
            <a:tailEnd/>
          </a:ln>
        </p:spPr>
      </p:pic>
      <p:sp>
        <p:nvSpPr>
          <p:cNvPr id="10" name="Marcador de número de diapositiva 9"/>
          <p:cNvSpPr>
            <a:spLocks noGrp="1"/>
          </p:cNvSpPr>
          <p:nvPr>
            <p:ph type="sldNum" sz="quarter" idx="12"/>
          </p:nvPr>
        </p:nvSpPr>
        <p:spPr/>
        <p:txBody>
          <a:bodyPr/>
          <a:lstStyle/>
          <a:p>
            <a:fld id="{950A54D6-3384-4AB8-A989-B0863F8DB373}" type="slidenum">
              <a:rPr lang="es-ES" smtClean="0"/>
              <a:t>29</a:t>
            </a:fld>
            <a:endParaRPr lang="es-ES"/>
          </a:p>
        </p:txBody>
      </p:sp>
      <p:pic>
        <p:nvPicPr>
          <p:cNvPr id="12" name="Imagen 11">
            <a:extLst>
              <a:ext uri="{FF2B5EF4-FFF2-40B4-BE49-F238E27FC236}">
                <a16:creationId xmlns:a16="http://schemas.microsoft.com/office/drawing/2014/main" id="{08E0091C-1C4D-463A-AFB3-CD091D101B16}"/>
              </a:ext>
            </a:extLst>
          </p:cNvPr>
          <p:cNvPicPr>
            <a:picLocks noChangeAspect="1"/>
          </p:cNvPicPr>
          <p:nvPr/>
        </p:nvPicPr>
        <p:blipFill>
          <a:blip r:embed="rId8"/>
          <a:stretch>
            <a:fillRect/>
          </a:stretch>
        </p:blipFill>
        <p:spPr>
          <a:xfrm>
            <a:off x="9279258" y="2140230"/>
            <a:ext cx="2945534" cy="2115862"/>
          </a:xfrm>
          <a:prstGeom prst="rect">
            <a:avLst/>
          </a:prstGeom>
        </p:spPr>
      </p:pic>
      <p:cxnSp>
        <p:nvCxnSpPr>
          <p:cNvPr id="14" name="Conector recto 13">
            <a:extLst>
              <a:ext uri="{FF2B5EF4-FFF2-40B4-BE49-F238E27FC236}">
                <a16:creationId xmlns:a16="http://schemas.microsoft.com/office/drawing/2014/main" id="{DB5E7E9A-D6EB-4D9D-BE4B-7C285CF7BBA2}"/>
              </a:ext>
            </a:extLst>
          </p:cNvPr>
          <p:cNvCxnSpPr/>
          <p:nvPr/>
        </p:nvCxnSpPr>
        <p:spPr>
          <a:xfrm>
            <a:off x="8833282" y="1953087"/>
            <a:ext cx="0" cy="1994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53F8493-37BD-4B05-A14B-9A34DED6A2B3}"/>
              </a:ext>
            </a:extLst>
          </p:cNvPr>
          <p:cNvCxnSpPr/>
          <p:nvPr/>
        </p:nvCxnSpPr>
        <p:spPr>
          <a:xfrm>
            <a:off x="6720396" y="3947339"/>
            <a:ext cx="211288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62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mo enseñar mejor las matemáticas 1">
            <a:extLst>
              <a:ext uri="{FF2B5EF4-FFF2-40B4-BE49-F238E27FC236}">
                <a16:creationId xmlns:a16="http://schemas.microsoft.com/office/drawing/2014/main" id="{A097FC2C-4ECE-4A77-8F03-172468B4A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412875"/>
            <a:ext cx="80645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a:extLst>
              <a:ext uri="{FF2B5EF4-FFF2-40B4-BE49-F238E27FC236}">
                <a16:creationId xmlns:a16="http://schemas.microsoft.com/office/drawing/2014/main" id="{CD2E04E6-78A3-4080-A1C5-16186734B9DA}"/>
              </a:ext>
            </a:extLst>
          </p:cNvPr>
          <p:cNvSpPr txBox="1">
            <a:spLocks noChangeArrowheads="1"/>
          </p:cNvSpPr>
          <p:nvPr/>
        </p:nvSpPr>
        <p:spPr bwMode="auto">
          <a:xfrm>
            <a:off x="2279650" y="260350"/>
            <a:ext cx="7848600" cy="788988"/>
          </a:xfrm>
          <a:prstGeom prst="rect">
            <a:avLst/>
          </a:prstGeom>
          <a:solidFill>
            <a:srgbClr val="FFCC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b="1"/>
              <a:t>ENSEÑANZA DE LAS MATEMÁTICAS. </a:t>
            </a:r>
          </a:p>
          <a:p>
            <a:pPr algn="ctr" eaLnBrk="1" hangingPunct="1">
              <a:spcBef>
                <a:spcPct val="50000"/>
              </a:spcBef>
            </a:pPr>
            <a:r>
              <a:rPr lang="es-ES" altLang="es-ES" b="1"/>
              <a:t>UN PROCESO COMPLEJO Y PROBLEMÁTICO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0E3E3B-F242-4160-9A5F-FD89B49344FA}"/>
              </a:ext>
            </a:extLst>
          </p:cNvPr>
          <p:cNvSpPr>
            <a:spLocks noGrp="1"/>
          </p:cNvSpPr>
          <p:nvPr>
            <p:ph type="title"/>
          </p:nvPr>
        </p:nvSpPr>
        <p:spPr/>
        <p:txBody>
          <a:bodyPr/>
          <a:lstStyle/>
          <a:p>
            <a:pPr algn="ctr"/>
            <a:r>
              <a:rPr lang="es-ES" dirty="0"/>
              <a:t>¿Qué es una teoría?</a:t>
            </a:r>
          </a:p>
        </p:txBody>
      </p:sp>
      <p:sp>
        <p:nvSpPr>
          <p:cNvPr id="3" name="Marcador de contenido 2">
            <a:extLst>
              <a:ext uri="{FF2B5EF4-FFF2-40B4-BE49-F238E27FC236}">
                <a16:creationId xmlns:a16="http://schemas.microsoft.com/office/drawing/2014/main" id="{1C42E15F-D9EA-437A-9EAC-711084C6A347}"/>
              </a:ext>
            </a:extLst>
          </p:cNvPr>
          <p:cNvSpPr>
            <a:spLocks noGrp="1"/>
          </p:cNvSpPr>
          <p:nvPr>
            <p:ph idx="1"/>
          </p:nvPr>
        </p:nvSpPr>
        <p:spPr>
          <a:xfrm>
            <a:off x="438150" y="1428750"/>
            <a:ext cx="10915650" cy="5064125"/>
          </a:xfrm>
        </p:spPr>
        <p:txBody>
          <a:bodyPr>
            <a:normAutofit fontScale="92500" lnSpcReduction="10000"/>
          </a:bodyPr>
          <a:lstStyle/>
          <a:p>
            <a:r>
              <a:rPr lang="es-ES" dirty="0"/>
              <a:t>Usamos la interpretación que propone Radford (2008, p. 320) de una teoría como un instrumento para producir comprensiones y formas de acción basados en: </a:t>
            </a:r>
          </a:p>
          <a:p>
            <a:pPr lvl="0"/>
            <a:r>
              <a:rPr lang="es-ES" dirty="0"/>
              <a:t>Un conjunto, Q, de cuestiones paradigmáticas de investigación.</a:t>
            </a:r>
          </a:p>
          <a:p>
            <a:pPr lvl="0"/>
            <a:r>
              <a:rPr lang="es-ES" dirty="0"/>
              <a:t>Un sistema, P, de principios básicos, que incluyen visiones implícitas y enunciados explícitos que trazan la frontera de lo que será el universo del discurso y la perspectiva de investigación adoptada. </a:t>
            </a:r>
          </a:p>
          <a:p>
            <a:pPr lvl="0"/>
            <a:r>
              <a:rPr lang="es-ES" dirty="0"/>
              <a:t>Una metodología, M, que incluye las técnicas de recogida de datos y su interpretación apoyada por P.</a:t>
            </a:r>
          </a:p>
          <a:p>
            <a:r>
              <a:rPr lang="es-ES" dirty="0"/>
              <a:t>A continuación, para cada uno de los problemas epistemológico, ontológico, semiótico-cognitivo, educativo-instruccional, ecológico enunciamos las preguntas que lo define (Q), los principios básicos que postulamos para darles respuestas (P) y el método (M) propuesto para abordar la solución de los problemas desde el EOS.</a:t>
            </a:r>
          </a:p>
          <a:p>
            <a:endParaRPr lang="es-ES" dirty="0"/>
          </a:p>
        </p:txBody>
      </p:sp>
    </p:spTree>
    <p:extLst>
      <p:ext uri="{BB962C8B-B14F-4D97-AF65-F5344CB8AC3E}">
        <p14:creationId xmlns:p14="http://schemas.microsoft.com/office/powerpoint/2010/main" val="219151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5D266F-6F76-4FF3-819C-F094B53A1C4C}"/>
              </a:ext>
            </a:extLst>
          </p:cNvPr>
          <p:cNvSpPr>
            <a:spLocks noGrp="1"/>
          </p:cNvSpPr>
          <p:nvPr>
            <p:ph type="title"/>
          </p:nvPr>
        </p:nvSpPr>
        <p:spPr/>
        <p:txBody>
          <a:bodyPr>
            <a:normAutofit fontScale="90000"/>
          </a:bodyPr>
          <a:lstStyle/>
          <a:p>
            <a:r>
              <a:rPr lang="es-ES" b="1" dirty="0"/>
              <a:t>Problema epistemológico</a:t>
            </a:r>
            <a:br>
              <a:rPr lang="es-ES" dirty="0"/>
            </a:br>
            <a:r>
              <a:rPr lang="es-ES" i="1" dirty="0"/>
              <a:t>QE</a:t>
            </a:r>
            <a:r>
              <a:rPr lang="es-ES" i="1" baseline="-25000" dirty="0"/>
              <a:t>1</a:t>
            </a:r>
            <a:r>
              <a:rPr lang="es-ES" i="1" dirty="0"/>
              <a:t>: ¿Cómo emerge y se desarrolla la matemática?</a:t>
            </a:r>
            <a:br>
              <a:rPr lang="es-ES" dirty="0"/>
            </a:br>
            <a:endParaRPr lang="es-ES" dirty="0"/>
          </a:p>
        </p:txBody>
      </p:sp>
      <p:sp>
        <p:nvSpPr>
          <p:cNvPr id="3" name="Marcador de contenido 2">
            <a:extLst>
              <a:ext uri="{FF2B5EF4-FFF2-40B4-BE49-F238E27FC236}">
                <a16:creationId xmlns:a16="http://schemas.microsoft.com/office/drawing/2014/main" id="{393CB7FD-96F8-463E-8407-3C9969E2F271}"/>
              </a:ext>
            </a:extLst>
          </p:cNvPr>
          <p:cNvSpPr>
            <a:spLocks noGrp="1"/>
          </p:cNvSpPr>
          <p:nvPr>
            <p:ph idx="1"/>
          </p:nvPr>
        </p:nvSpPr>
        <p:spPr/>
        <p:txBody>
          <a:bodyPr>
            <a:normAutofit/>
          </a:bodyPr>
          <a:lstStyle/>
          <a:p>
            <a:r>
              <a:rPr lang="es-ES" dirty="0"/>
              <a:t>Para dar respuesta a este problema se asume una visión antropológica (Wittgenstein, 1953) y pragmatista (Peirce, 1958) de las matemáticas; por tanto, la actividad de las personas para la resolución de problemas se considera el elemento central en la construcción del conocimiento matemático. Esta visión epistemológica se hace operativa en el EOS con la noción de práctica matemática y asumiendo su relatividad institucional y personal, lo cual lleva a asumir el siguiente principio epistemológico:</a:t>
            </a:r>
          </a:p>
          <a:p>
            <a:pPr marL="0" indent="0">
              <a:buNone/>
            </a:pPr>
            <a:endParaRPr lang="es-ES" dirty="0"/>
          </a:p>
        </p:txBody>
      </p:sp>
    </p:spTree>
    <p:extLst>
      <p:ext uri="{BB962C8B-B14F-4D97-AF65-F5344CB8AC3E}">
        <p14:creationId xmlns:p14="http://schemas.microsoft.com/office/powerpoint/2010/main" val="1020629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07E1F-D146-4242-9850-40903E7ED964}"/>
              </a:ext>
            </a:extLst>
          </p:cNvPr>
          <p:cNvSpPr>
            <a:spLocks noGrp="1"/>
          </p:cNvSpPr>
          <p:nvPr>
            <p:ph type="title"/>
          </p:nvPr>
        </p:nvSpPr>
        <p:spPr/>
        <p:txBody>
          <a:bodyPr/>
          <a:lstStyle/>
          <a:p>
            <a:endParaRPr lang="es-ES" dirty="0"/>
          </a:p>
        </p:txBody>
      </p:sp>
      <p:sp>
        <p:nvSpPr>
          <p:cNvPr id="3" name="Marcador de contenido 2">
            <a:extLst>
              <a:ext uri="{FF2B5EF4-FFF2-40B4-BE49-F238E27FC236}">
                <a16:creationId xmlns:a16="http://schemas.microsoft.com/office/drawing/2014/main" id="{C3FF6F2B-15AE-4489-82C9-E8C473EFF496}"/>
              </a:ext>
            </a:extLst>
          </p:cNvPr>
          <p:cNvSpPr>
            <a:spLocks noGrp="1"/>
          </p:cNvSpPr>
          <p:nvPr>
            <p:ph idx="1"/>
          </p:nvPr>
        </p:nvSpPr>
        <p:spPr/>
        <p:txBody>
          <a:bodyPr/>
          <a:lstStyle/>
          <a:p>
            <a:r>
              <a:rPr lang="es-ES" b="1" dirty="0"/>
              <a:t>Problema ontológico</a:t>
            </a:r>
            <a:endParaRPr lang="es-ES" dirty="0"/>
          </a:p>
          <a:p>
            <a:r>
              <a:rPr lang="es-ES" i="1" dirty="0"/>
              <a:t>QO</a:t>
            </a:r>
            <a:r>
              <a:rPr lang="es-ES" i="1" baseline="-25000" dirty="0"/>
              <a:t>1</a:t>
            </a:r>
            <a:r>
              <a:rPr lang="es-ES" i="1" dirty="0"/>
              <a:t>: ¿Qué es un objeto matemático? ¿Qué tipos de objetos intervienen en la actividad matemática?</a:t>
            </a:r>
            <a:endParaRPr lang="es-ES" dirty="0"/>
          </a:p>
          <a:p>
            <a:endParaRPr lang="es-ES" dirty="0"/>
          </a:p>
        </p:txBody>
      </p:sp>
    </p:spTree>
    <p:extLst>
      <p:ext uri="{BB962C8B-B14F-4D97-AF65-F5344CB8AC3E}">
        <p14:creationId xmlns:p14="http://schemas.microsoft.com/office/powerpoint/2010/main" val="1115596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lstStyle/>
          <a:p>
            <a:pPr algn="ctr"/>
            <a:r>
              <a:rPr lang="es-ES" dirty="0"/>
              <a:t>OBJETOS MATEMÁTICOS</a:t>
            </a:r>
          </a:p>
        </p:txBody>
      </p:sp>
      <p:sp>
        <p:nvSpPr>
          <p:cNvPr id="3" name="Marcador de contenido 2"/>
          <p:cNvSpPr>
            <a:spLocks noGrp="1"/>
          </p:cNvSpPr>
          <p:nvPr>
            <p:ph idx="1"/>
          </p:nvPr>
        </p:nvSpPr>
        <p:spPr/>
        <p:txBody>
          <a:bodyPr/>
          <a:lstStyle/>
          <a:p>
            <a:pPr algn="just"/>
            <a:r>
              <a:rPr lang="es-ES" dirty="0"/>
              <a:t>En esta parte de la conferencia voy a explicar la evolución que yo he seguido para dar una respuesta a esta pregunta, la cual se inició, en mi caso, con el artículo </a:t>
            </a:r>
            <a:r>
              <a:rPr lang="es-ES" i="1" dirty="0"/>
              <a:t>Objetos, prácticas y ostensivos asociados. El caso de la cisoide</a:t>
            </a:r>
            <a:r>
              <a:rPr lang="es-ES" dirty="0"/>
              <a:t>, publicado en la revista Educación Matemática.</a:t>
            </a:r>
          </a:p>
          <a:p>
            <a:endParaRPr lang="es-ES" dirty="0"/>
          </a:p>
          <a:p>
            <a:pPr algn="just"/>
            <a:r>
              <a:rPr lang="es-ES_tradnl" dirty="0"/>
              <a:t>Font, V.; </a:t>
            </a:r>
            <a:r>
              <a:rPr lang="es-ES_tradnl" dirty="0" err="1"/>
              <a:t>Peraire</a:t>
            </a:r>
            <a:r>
              <a:rPr lang="es-ES_tradnl" dirty="0"/>
              <a:t>, R. (2001) </a:t>
            </a:r>
            <a:r>
              <a:rPr lang="es-ES_tradnl" u="sng" dirty="0">
                <a:hlinkClick r:id="rId2"/>
              </a:rPr>
              <a:t>Objetos, prácticas y ostensivos asociados. el caso de la cisoide</a:t>
            </a:r>
            <a:r>
              <a:rPr lang="es-ES_tradnl" dirty="0"/>
              <a:t>, </a:t>
            </a:r>
            <a:r>
              <a:rPr lang="es-ES_tradnl" i="1" dirty="0"/>
              <a:t>Educación matemática</a:t>
            </a:r>
            <a:r>
              <a:rPr lang="es-ES_tradnl" dirty="0"/>
              <a:t>,  13(2), 55-67.</a:t>
            </a:r>
            <a:endParaRPr lang="es-ES" dirty="0"/>
          </a:p>
        </p:txBody>
      </p:sp>
    </p:spTree>
    <p:extLst>
      <p:ext uri="{BB962C8B-B14F-4D97-AF65-F5344CB8AC3E}">
        <p14:creationId xmlns:p14="http://schemas.microsoft.com/office/powerpoint/2010/main" val="99383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79388"/>
            <a:ext cx="10515600" cy="1020763"/>
          </a:xfrm>
          <a:solidFill>
            <a:srgbClr val="FFC000"/>
          </a:solidFill>
        </p:spPr>
        <p:txBody>
          <a:bodyPr>
            <a:normAutofit fontScale="90000"/>
          </a:bodyPr>
          <a:lstStyle/>
          <a:p>
            <a:pPr algn="ctr"/>
            <a:r>
              <a:rPr lang="es-ES" dirty="0"/>
              <a:t>CONTEXTO EN EL QUE SE DESARROLLÓ LA INVESTIGACIÓN SOBRE LA CISOIDE</a:t>
            </a:r>
          </a:p>
        </p:txBody>
      </p:sp>
      <p:sp>
        <p:nvSpPr>
          <p:cNvPr id="3" name="Marcador de contenido 2"/>
          <p:cNvSpPr>
            <a:spLocks noGrp="1"/>
          </p:cNvSpPr>
          <p:nvPr>
            <p:ph idx="1"/>
          </p:nvPr>
        </p:nvSpPr>
        <p:spPr>
          <a:xfrm>
            <a:off x="285750" y="1628774"/>
            <a:ext cx="11601450" cy="4829175"/>
          </a:xfrm>
        </p:spPr>
        <p:txBody>
          <a:bodyPr>
            <a:noAutofit/>
          </a:bodyPr>
          <a:lstStyle/>
          <a:p>
            <a:pPr algn="just"/>
            <a:r>
              <a:rPr lang="es-ES" sz="3200" dirty="0"/>
              <a:t>Cuando escribimos este artículo, en el 2001, estábamos interesados en ampliar la investigación sobre las diferentes representaciones de un objeto matemático con análisis históricos y no limitarla solamente a investigaciones cognitivas. </a:t>
            </a:r>
          </a:p>
          <a:p>
            <a:pPr algn="just"/>
            <a:endParaRPr lang="es-ES" sz="3200" dirty="0"/>
          </a:p>
          <a:p>
            <a:pPr algn="just"/>
            <a:r>
              <a:rPr lang="es-ES" sz="3200" dirty="0"/>
              <a:t>Nos interesaba generar una línea de investigación, sobre el papel de las diferentes representaciones de los objetos matemáticas en la enseñanza de las matemáticas, de tipo pragmatista que fuese una alternativa a la investigación de tipo cognitivo sobre las representaciones, que era la dominante entonces</a:t>
            </a:r>
          </a:p>
          <a:p>
            <a:pPr marL="0" indent="0" algn="just">
              <a:buNone/>
            </a:pPr>
            <a:endParaRPr lang="es-ES" altLang="es-ES" sz="2400" b="1" dirty="0"/>
          </a:p>
        </p:txBody>
      </p:sp>
    </p:spTree>
    <p:extLst>
      <p:ext uri="{BB962C8B-B14F-4D97-AF65-F5344CB8AC3E}">
        <p14:creationId xmlns:p14="http://schemas.microsoft.com/office/powerpoint/2010/main" val="14031796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8162" y="742950"/>
            <a:ext cx="10515600" cy="6300788"/>
          </a:xfrm>
        </p:spPr>
        <p:txBody>
          <a:bodyPr>
            <a:noAutofit/>
          </a:bodyPr>
          <a:lstStyle/>
          <a:p>
            <a:pPr algn="just"/>
            <a:r>
              <a:rPr lang="es-ES" sz="2100" dirty="0"/>
              <a:t>En aquella época, las investigaciones en didáctica de las matemáticas de tipo cognitivo se interesaban sobre el efecto que producen las diferentes representaciones sobre la comprensión que genera el alumno y </a:t>
            </a:r>
            <a:r>
              <a:rPr lang="es-ES" sz="2100" b="1" dirty="0"/>
              <a:t>entendían la comprensión de un objeto matemático, básicamente, en términos de integración de representaciones mentales</a:t>
            </a:r>
            <a:r>
              <a:rPr lang="es-ES" sz="2100" dirty="0"/>
              <a:t>, junto con las relaciones funcionales entre ellas. Esta integración es la que aseguraba la competencia en el uso de las representaciones externas asociadas al objeto matemático.</a:t>
            </a:r>
          </a:p>
          <a:p>
            <a:pPr algn="just"/>
            <a:r>
              <a:rPr lang="es-ES" sz="2100" dirty="0"/>
              <a:t>Desde esta perspectiva COGNITIVISTA, un objetivo central en la enseñanza de las matemáticas consistía en conseguir que “</a:t>
            </a:r>
            <a:r>
              <a:rPr lang="es-ES" sz="2100" b="1" dirty="0"/>
              <a:t>los estudiantes sean capaces de pasar desde una representación a otra sin caer en contradicciones</a:t>
            </a:r>
            <a:r>
              <a:rPr lang="es-ES" sz="2100" dirty="0"/>
              <a:t>” (</a:t>
            </a:r>
            <a:r>
              <a:rPr lang="es-ES" sz="2100" dirty="0" err="1"/>
              <a:t>Hitt</a:t>
            </a:r>
            <a:r>
              <a:rPr lang="es-ES" sz="2100" dirty="0"/>
              <a:t>, 1998, p. 124).</a:t>
            </a:r>
          </a:p>
          <a:p>
            <a:pPr algn="just"/>
            <a:r>
              <a:rPr lang="es-ES" sz="2100" dirty="0"/>
              <a:t>Este objetivo era asumido por muchos investigadores en la Didáctica de las Matemáticas y lo podíamos encontrar formulado en términos parecidos, tanto para la enseñanza como para el aprendizaje, en muchas publicaciones. Por ejemplo, con relación al aprendizaje, en </a:t>
            </a:r>
            <a:r>
              <a:rPr lang="es-ES" sz="2100" dirty="0" err="1"/>
              <a:t>Duval</a:t>
            </a:r>
            <a:r>
              <a:rPr lang="es-ES" sz="2100" dirty="0"/>
              <a:t> (2002, p. 318) se decía: </a:t>
            </a:r>
            <a:r>
              <a:rPr lang="es-ES" sz="2100" b="1" dirty="0"/>
              <a:t>“La conversión de representaciones es un problema crucial en el aprendizaje de las matemáticas</a:t>
            </a:r>
            <a:r>
              <a:rPr lang="es-ES" sz="2100" dirty="0"/>
              <a:t>”. </a:t>
            </a:r>
          </a:p>
          <a:p>
            <a:pPr algn="just"/>
            <a:r>
              <a:rPr lang="es-ES" sz="2100" dirty="0"/>
              <a:t>Para las investigaciones de tipo cognitivo la </a:t>
            </a:r>
            <a:r>
              <a:rPr lang="es-ES" sz="2100" b="1" dirty="0"/>
              <a:t>dualidad interno/externo era una noción clave</a:t>
            </a:r>
            <a:r>
              <a:rPr lang="es-ES" sz="2100" dirty="0"/>
              <a:t>. Las representaciones cognitivas internas (o mentales) se introducían como una herramienta teórica para caracterizar las cogniciones complejas que podían construir los estudiantes sobre las representaciones externas. Las representaciones internas no se podían observar directamente, sino que eran inferidas a partir de conductas observables sobre las representaciones externas.</a:t>
            </a:r>
          </a:p>
          <a:p>
            <a:pPr algn="just"/>
            <a:endParaRPr lang="es-ES" sz="2100" dirty="0"/>
          </a:p>
          <a:p>
            <a:endParaRPr lang="es-ES" sz="2400" dirty="0"/>
          </a:p>
        </p:txBody>
      </p:sp>
      <p:sp>
        <p:nvSpPr>
          <p:cNvPr id="4" name="CuadroTexto 3"/>
          <p:cNvSpPr txBox="1"/>
          <p:nvPr/>
        </p:nvSpPr>
        <p:spPr>
          <a:xfrm>
            <a:off x="2171700" y="200025"/>
            <a:ext cx="6472238" cy="369332"/>
          </a:xfrm>
          <a:prstGeom prst="rect">
            <a:avLst/>
          </a:prstGeom>
          <a:solidFill>
            <a:srgbClr val="FFC000"/>
          </a:solidFill>
        </p:spPr>
        <p:txBody>
          <a:bodyPr wrap="square" rtlCol="0">
            <a:spAutoFit/>
          </a:bodyPr>
          <a:lstStyle/>
          <a:p>
            <a:pPr algn="ctr"/>
            <a:r>
              <a:rPr lang="es-ES" dirty="0"/>
              <a:t>LA MIRADA </a:t>
            </a:r>
            <a:r>
              <a:rPr lang="es-ES" dirty="0" err="1"/>
              <a:t>COGNITIVSTA</a:t>
            </a:r>
            <a:r>
              <a:rPr lang="es-ES" dirty="0"/>
              <a:t> A LAS REPRESENTACIONES</a:t>
            </a:r>
          </a:p>
        </p:txBody>
      </p:sp>
    </p:spTree>
    <p:extLst>
      <p:ext uri="{BB962C8B-B14F-4D97-AF65-F5344CB8AC3E}">
        <p14:creationId xmlns:p14="http://schemas.microsoft.com/office/powerpoint/2010/main" val="3040997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lstStyle/>
          <a:p>
            <a:pPr algn="ctr"/>
            <a:r>
              <a:rPr lang="es-ES" dirty="0"/>
              <a:t>Una perspectiva pragmatista sobre las representaciones</a:t>
            </a:r>
          </a:p>
        </p:txBody>
      </p:sp>
      <p:sp>
        <p:nvSpPr>
          <p:cNvPr id="3" name="Marcador de contenido 2"/>
          <p:cNvSpPr>
            <a:spLocks noGrp="1"/>
          </p:cNvSpPr>
          <p:nvPr>
            <p:ph idx="1"/>
          </p:nvPr>
        </p:nvSpPr>
        <p:spPr/>
        <p:txBody>
          <a:bodyPr>
            <a:normAutofit fontScale="85000" lnSpcReduction="10000"/>
          </a:bodyPr>
          <a:lstStyle/>
          <a:p>
            <a:pPr algn="just"/>
            <a:r>
              <a:rPr lang="es-ES" dirty="0"/>
              <a:t>En cambio, los autores del artículo sobre la cisoide estábamos interesado en el desarrollo de una línea de investigación en la Didáctica de las Matemáticas sobre las representaciones de los objetos matemáticos de tipo pragmatista, que también daba mucha importancia al uso de diferentes representaciones, aunque las razones para ello eran diferentes a las que daban las investigaciones de tipo cognitivo. </a:t>
            </a:r>
          </a:p>
          <a:p>
            <a:pPr algn="just"/>
            <a:r>
              <a:rPr lang="es-ES" dirty="0"/>
              <a:t>Mientras que en las segundas las representaciones se analizaban básicamente desde la perspectiva representacional (algo por algo), en las primeras primaba el aspecto instrumental (lo que se podía hacer con la representación).  El valor representacional lleva a entender la representación de una manera elemental o unitaria “algo” por “algo”. En cambio, el valor instrumental lleva a entender la representación de una manera sistémica, como el detonante de un sistema complejo de prácticas que dicha representación permite realizar (otra representación diferente permitiría otro tipo de prácticas). </a:t>
            </a:r>
          </a:p>
        </p:txBody>
      </p:sp>
    </p:spTree>
    <p:extLst>
      <p:ext uri="{BB962C8B-B14F-4D97-AF65-F5344CB8AC3E}">
        <p14:creationId xmlns:p14="http://schemas.microsoft.com/office/powerpoint/2010/main" val="194734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57213"/>
            <a:ext cx="6577013" cy="5619750"/>
          </a:xfrm>
        </p:spPr>
        <p:txBody>
          <a:bodyPr>
            <a:normAutofit fontScale="92500" lnSpcReduction="20000"/>
          </a:bodyPr>
          <a:lstStyle/>
          <a:p>
            <a:pPr algn="just"/>
            <a:r>
              <a:rPr lang="es-ES" dirty="0"/>
              <a:t>Para ello, utilizando como contexto de reflexión el caso de la cisoide, nos interesaba ilustrar la complejidad de las relaciones que se establecen entre:</a:t>
            </a:r>
          </a:p>
          <a:p>
            <a:pPr marL="0" indent="0" algn="just">
              <a:buNone/>
            </a:pPr>
            <a:r>
              <a:rPr lang="es-ES" altLang="es-ES" b="1" dirty="0">
                <a:cs typeface="Times New Roman" panose="02020603050405020304" pitchFamily="18" charset="0"/>
              </a:rPr>
              <a:t>	un objeto matemático, </a:t>
            </a:r>
          </a:p>
          <a:p>
            <a:pPr marL="0" indent="0" algn="just">
              <a:buNone/>
            </a:pPr>
            <a:r>
              <a:rPr lang="es-ES" altLang="es-ES" b="1" dirty="0">
                <a:cs typeface="Times New Roman" panose="02020603050405020304" pitchFamily="18" charset="0"/>
              </a:rPr>
              <a:t>	sus ostensivos asociados, </a:t>
            </a:r>
          </a:p>
          <a:p>
            <a:pPr marL="900113" indent="0" algn="just">
              <a:buNone/>
            </a:pPr>
            <a:r>
              <a:rPr lang="es-ES" altLang="es-ES" b="1" dirty="0">
                <a:cs typeface="Times New Roman" panose="02020603050405020304" pitchFamily="18" charset="0"/>
              </a:rPr>
              <a:t>las prácticas que permiten manipular estos ostensivos y </a:t>
            </a:r>
          </a:p>
          <a:p>
            <a:pPr marL="900113" indent="0" algn="just">
              <a:buNone/>
            </a:pPr>
            <a:r>
              <a:rPr lang="es-ES" altLang="es-ES" b="1" dirty="0">
                <a:cs typeface="Times New Roman" panose="02020603050405020304" pitchFamily="18" charset="0"/>
              </a:rPr>
              <a:t>las situaciones en las que se usa el objeto (juntamente a sus ostensivos y prácticas asociadas) para organizar fenómenos. </a:t>
            </a:r>
          </a:p>
          <a:p>
            <a:pPr algn="just"/>
            <a:r>
              <a:rPr lang="es-ES" dirty="0"/>
              <a:t>Dicha complejidad llevaba a formularse las preguntas siguientes</a:t>
            </a:r>
            <a:r>
              <a:rPr lang="es-ES" altLang="es-ES" b="1" dirty="0"/>
              <a:t>: La cisoide ¿es una o son muchas? ¿Se trata siempre del mismo objeto representado de diferentes maneras?</a:t>
            </a:r>
          </a:p>
          <a:p>
            <a:pPr algn="just"/>
            <a:endParaRPr lang="es-ES" dirty="0"/>
          </a:p>
        </p:txBody>
      </p:sp>
      <p:pic>
        <p:nvPicPr>
          <p:cNvPr id="2" name="Imagen 1"/>
          <p:cNvPicPr>
            <a:picLocks noChangeAspect="1"/>
          </p:cNvPicPr>
          <p:nvPr/>
        </p:nvPicPr>
        <p:blipFill>
          <a:blip r:embed="rId2"/>
          <a:stretch>
            <a:fillRect/>
          </a:stretch>
        </p:blipFill>
        <p:spPr>
          <a:xfrm>
            <a:off x="8807964" y="3901325"/>
            <a:ext cx="2636324" cy="2772057"/>
          </a:xfrm>
          <a:prstGeom prst="rect">
            <a:avLst/>
          </a:prstGeom>
        </p:spPr>
      </p:pic>
      <p:pic>
        <p:nvPicPr>
          <p:cNvPr id="4" name="Imagen 3"/>
          <p:cNvPicPr>
            <a:picLocks noChangeAspect="1"/>
          </p:cNvPicPr>
          <p:nvPr/>
        </p:nvPicPr>
        <p:blipFill>
          <a:blip r:embed="rId3"/>
          <a:stretch>
            <a:fillRect/>
          </a:stretch>
        </p:blipFill>
        <p:spPr>
          <a:xfrm>
            <a:off x="7900988" y="557213"/>
            <a:ext cx="3839626" cy="3072650"/>
          </a:xfrm>
          <a:prstGeom prst="rect">
            <a:avLst/>
          </a:prstGeom>
        </p:spPr>
      </p:pic>
      <p:cxnSp>
        <p:nvCxnSpPr>
          <p:cNvPr id="6" name="Conector recto 5"/>
          <p:cNvCxnSpPr/>
          <p:nvPr/>
        </p:nvCxnSpPr>
        <p:spPr>
          <a:xfrm>
            <a:off x="7558088" y="242888"/>
            <a:ext cx="0" cy="6172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146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normAutofit/>
          </a:bodyPr>
          <a:lstStyle/>
          <a:p>
            <a:pPr algn="ctr"/>
            <a:r>
              <a:rPr lang="es-ES" dirty="0"/>
              <a:t>Problematización de la mirada platónica sobre los objetos matemáticos </a:t>
            </a:r>
          </a:p>
        </p:txBody>
      </p:sp>
      <p:sp>
        <p:nvSpPr>
          <p:cNvPr id="3" name="Marcador de contenido 2"/>
          <p:cNvSpPr>
            <a:spLocks noGrp="1"/>
          </p:cNvSpPr>
          <p:nvPr>
            <p:ph idx="1"/>
          </p:nvPr>
        </p:nvSpPr>
        <p:spPr>
          <a:xfrm>
            <a:off x="738187" y="1871663"/>
            <a:ext cx="10515600" cy="4619625"/>
          </a:xfrm>
        </p:spPr>
        <p:txBody>
          <a:bodyPr>
            <a:normAutofit fontScale="85000" lnSpcReduction="10000"/>
          </a:bodyPr>
          <a:lstStyle/>
          <a:p>
            <a:pPr algn="just"/>
            <a:r>
              <a:rPr lang="es-ES" dirty="0"/>
              <a:t>Otro aspecto que estaba presente, de manera incipiente, es este artículo sobre la cisoide era la importancia para la Didáctica de la Matemáticas de problematizar la visión platónica sobre los objetos matemáticos. El punto de vista platónico sobre las representaciones ostensivas de los objetos matemáticos es que éstas son secundarias y relativamente “neutras”, ya que se consideran como diferentes significantes de objetos matemáticos a-históricos. </a:t>
            </a:r>
          </a:p>
          <a:p>
            <a:pPr algn="just"/>
            <a:r>
              <a:rPr lang="es-ES" dirty="0"/>
              <a:t>El efecto que producen las diferentes representaciones ostensivas en la producción de sentido es un tema que no preocupa en demasía a la concepción platónica, ya que este posible efecto corresponde al "contexto de descubrimiento" y no al "contexto de justificación". </a:t>
            </a:r>
          </a:p>
          <a:p>
            <a:pPr algn="just"/>
            <a:r>
              <a:rPr lang="es-ES" dirty="0"/>
              <a:t>La problematización del punto de vista platónico iba de la mano con otro aspecto que también estaba presente, de manera incipiente, es este artículo sobre la cisoide: </a:t>
            </a:r>
            <a:r>
              <a:rPr lang="es-ES" b="1" dirty="0"/>
              <a:t>la importancia para la Didáctica de la Matemáticas de tener en cuenta la complejidad de los objetos matemáticos. </a:t>
            </a:r>
          </a:p>
        </p:txBody>
      </p:sp>
    </p:spTree>
    <p:extLst>
      <p:ext uri="{BB962C8B-B14F-4D97-AF65-F5344CB8AC3E}">
        <p14:creationId xmlns:p14="http://schemas.microsoft.com/office/powerpoint/2010/main" val="292992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lstStyle/>
          <a:p>
            <a:pPr algn="ctr"/>
            <a:r>
              <a:rPr lang="es-ES" dirty="0"/>
              <a:t>UN MARCO TEÓRICO PARA PROFUNDIZAR EN ESTA PROBLEMÁTICA: EL </a:t>
            </a:r>
            <a:r>
              <a:rPr lang="es-ES" dirty="0" err="1"/>
              <a:t>EOS</a:t>
            </a:r>
            <a:r>
              <a:rPr lang="es-ES" dirty="0"/>
              <a:t> </a:t>
            </a:r>
          </a:p>
        </p:txBody>
      </p:sp>
      <p:sp>
        <p:nvSpPr>
          <p:cNvPr id="3" name="Marcador de contenido 2"/>
          <p:cNvSpPr>
            <a:spLocks noGrp="1"/>
          </p:cNvSpPr>
          <p:nvPr>
            <p:ph idx="1"/>
          </p:nvPr>
        </p:nvSpPr>
        <p:spPr>
          <a:xfrm>
            <a:off x="681038" y="1900238"/>
            <a:ext cx="10515600" cy="4443412"/>
          </a:xfrm>
        </p:spPr>
        <p:txBody>
          <a:bodyPr>
            <a:normAutofit/>
          </a:bodyPr>
          <a:lstStyle/>
          <a:p>
            <a:pPr algn="just"/>
            <a:r>
              <a:rPr lang="es-ES" dirty="0"/>
              <a:t>El hecho de que el </a:t>
            </a:r>
            <a:r>
              <a:rPr lang="es-ES" dirty="0" err="1"/>
              <a:t>EOS</a:t>
            </a:r>
            <a:r>
              <a:rPr lang="es-ES" dirty="0"/>
              <a:t> fuese uno de los marcos teóricos que más se había interesado en reflexionar sobre la complejidad de los objetos matemáticos y de su emergencia a partir de las prácticas; y en buscar una explicación de cómo éstos emergen en el aula que no fuese de tipo platónico, me llevó a reflexionar sobre estos aspectos utilizando como marco teórico el </a:t>
            </a:r>
            <a:r>
              <a:rPr lang="es-ES" dirty="0" err="1"/>
              <a:t>EOS</a:t>
            </a:r>
            <a:r>
              <a:rPr lang="es-ES" dirty="0"/>
              <a:t>. </a:t>
            </a:r>
          </a:p>
          <a:p>
            <a:pPr algn="just"/>
            <a:r>
              <a:rPr lang="es-ES" dirty="0"/>
              <a:t>En concreto, participé activamente en dar una respuesta a dos de las preguntas que ha sido el motor de desarrollo del </a:t>
            </a:r>
            <a:r>
              <a:rPr lang="es-ES" dirty="0" err="1"/>
              <a:t>EOS</a:t>
            </a:r>
            <a:r>
              <a:rPr lang="es-ES" dirty="0"/>
              <a:t>: ¿Qué es un objeto matemático y cuál es su significado una determinada institución? ¿Cómo emergen los objetos matemáticos a partir de las prácticas?</a:t>
            </a:r>
          </a:p>
          <a:p>
            <a:endParaRPr lang="es-ES" dirty="0"/>
          </a:p>
        </p:txBody>
      </p:sp>
    </p:spTree>
    <p:extLst>
      <p:ext uri="{BB962C8B-B14F-4D97-AF65-F5344CB8AC3E}">
        <p14:creationId xmlns:p14="http://schemas.microsoft.com/office/powerpoint/2010/main" val="1531176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770260D-CD96-4002-A54F-8A5CCCB89F32}"/>
              </a:ext>
            </a:extLst>
          </p:cNvPr>
          <p:cNvSpPr>
            <a:spLocks noGrp="1" noChangeArrowheads="1"/>
          </p:cNvSpPr>
          <p:nvPr>
            <p:ph type="body" idx="1"/>
          </p:nvPr>
        </p:nvSpPr>
        <p:spPr>
          <a:xfrm>
            <a:off x="1981201" y="476251"/>
            <a:ext cx="8435975" cy="6048375"/>
          </a:xfrm>
        </p:spPr>
        <p:txBody>
          <a:bodyPr/>
          <a:lstStyle/>
          <a:p>
            <a:pPr algn="just" eaLnBrk="1" hangingPunct="1">
              <a:lnSpc>
                <a:spcPct val="90000"/>
              </a:lnSpc>
            </a:pPr>
            <a:r>
              <a:rPr lang="es-ES" altLang="es-ES"/>
              <a:t>El hecho de que los procesos de enseñanza y aprendizaje sean muy complejos conlleva que los problemas a los que el profesorado de matemáticas se enfrenta en su actividad profesional sean el origen de muchas preguntas que, además, son de categorías muy diferentes. </a:t>
            </a:r>
          </a:p>
          <a:p>
            <a:pPr algn="just" eaLnBrk="1" hangingPunct="1">
              <a:lnSpc>
                <a:spcPct val="90000"/>
              </a:lnSpc>
            </a:pPr>
            <a:endParaRPr lang="es-ES" altLang="es-ES"/>
          </a:p>
          <a:p>
            <a:pPr algn="just" eaLnBrk="1" hangingPunct="1">
              <a:lnSpc>
                <a:spcPct val="90000"/>
              </a:lnSpc>
            </a:pPr>
            <a:r>
              <a:rPr lang="es-ES" altLang="es-ES"/>
              <a:t>Son preguntas que están relacionadas con muchos aspectos (por ejemplo, el contenido matemático, el aprendizaje de los alumnos, el entorno social, la organización de la clase, el uso de determinados recursos materiales y temporales, la motivación de los alumnos, etc.) y disciplinas diferentes (psicología, sociología, antropología, matemáticas, filosofía, etc.).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06438"/>
          </a:xfrm>
          <a:solidFill>
            <a:srgbClr val="FFC000"/>
          </a:solidFill>
        </p:spPr>
        <p:txBody>
          <a:bodyPr>
            <a:normAutofit/>
          </a:bodyPr>
          <a:lstStyle/>
          <a:p>
            <a:pPr algn="ctr"/>
            <a:r>
              <a:rPr lang="es-ES" sz="3600" dirty="0"/>
              <a:t>Dos alternativas para adoptar un marco teórico</a:t>
            </a:r>
          </a:p>
        </p:txBody>
      </p:sp>
      <p:sp>
        <p:nvSpPr>
          <p:cNvPr id="3" name="Marcador de contenido 2"/>
          <p:cNvSpPr>
            <a:spLocks noGrp="1"/>
          </p:cNvSpPr>
          <p:nvPr>
            <p:ph idx="1"/>
          </p:nvPr>
        </p:nvSpPr>
        <p:spPr>
          <a:xfrm>
            <a:off x="457200" y="1314450"/>
            <a:ext cx="10896600" cy="5229225"/>
          </a:xfrm>
        </p:spPr>
        <p:txBody>
          <a:bodyPr>
            <a:normAutofit fontScale="70000" lnSpcReduction="20000"/>
          </a:bodyPr>
          <a:lstStyle/>
          <a:p>
            <a:pPr algn="just"/>
            <a:r>
              <a:rPr lang="es-ES" dirty="0"/>
              <a:t>La alternativa tipo SECTA, cuyo funcionamiento más o menos es el siguiente: </a:t>
            </a:r>
          </a:p>
          <a:p>
            <a:pPr marL="271463" indent="0" algn="just">
              <a:buNone/>
            </a:pPr>
            <a:r>
              <a:rPr lang="es-ES" dirty="0"/>
              <a:t>Primero, eliges un enfoque (o más bien te lo impone tutor), b) publicas artículos utilizando dicho enfoque, lo cual quieras o no te va llevando a asumirlo cada vez más, c) comienzas a tener una identidad compartida con las otras personas del enfoque; d) vas adoptando las propuestas de la tribu que usa el enfoque, c) desarrollas argumentos para darles razonabilidad y d) finalmente, escoges algunos hechos para reafirmar los argumentos.  Este te permite llegar a poder pelearte con las otras tribus que tiene un enfoque diferente. </a:t>
            </a:r>
          </a:p>
          <a:p>
            <a:pPr marL="271463" indent="0" algn="just">
              <a:buNone/>
            </a:pPr>
            <a:r>
              <a:rPr lang="es-ES" dirty="0"/>
              <a:t>Ese es, exactamente, el camino de la “identificación </a:t>
            </a:r>
            <a:r>
              <a:rPr lang="es-ES" dirty="0" err="1"/>
              <a:t>identitaria</a:t>
            </a:r>
            <a:r>
              <a:rPr lang="es-ES" dirty="0"/>
              <a:t> con un enfoque”, no tiene nada que ver con el camino supuestamente ideal para la elección de un enfoque: </a:t>
            </a:r>
          </a:p>
          <a:p>
            <a:pPr marL="271463" indent="0" algn="just">
              <a:buNone/>
            </a:pPr>
            <a:endParaRPr lang="es-ES" dirty="0"/>
          </a:p>
          <a:p>
            <a:pPr algn="just"/>
            <a:r>
              <a:rPr lang="es-ES" dirty="0"/>
              <a:t>La alternativa RACIONAL O IDEAL</a:t>
            </a:r>
          </a:p>
          <a:p>
            <a:pPr marL="271463" indent="0" algn="just">
              <a:buNone/>
              <a:tabLst>
                <a:tab pos="271463" algn="l"/>
              </a:tabLst>
            </a:pPr>
            <a:r>
              <a:rPr lang="es-ES" dirty="0"/>
              <a:t>Examinas los hechos, b) sacas conclusiones sobre ellos, y c) escoges un enfoque teórico que explique estos hechos y conclusiones y que, sobre todo, las explique mejor que otros enfoques. </a:t>
            </a:r>
          </a:p>
          <a:p>
            <a:pPr marL="271463" indent="0" algn="just">
              <a:buNone/>
              <a:tabLst>
                <a:tab pos="271463" algn="l"/>
              </a:tabLst>
            </a:pPr>
            <a:endParaRPr lang="es-ES" dirty="0"/>
          </a:p>
          <a:p>
            <a:pPr algn="just"/>
            <a:r>
              <a:rPr lang="es-ES" dirty="0"/>
              <a:t>Uno de los corolarios más importantes de esta caracterización </a:t>
            </a:r>
            <a:r>
              <a:rPr lang="es-ES" dirty="0" err="1"/>
              <a:t>identitaria</a:t>
            </a:r>
            <a:r>
              <a:rPr lang="es-ES" dirty="0"/>
              <a:t> es que lo que importa es la identidad de la que se parte, y lo que menos importa son que los constructos y los hechos que la sustenten, sean útiles, verdaderos o falsos. Todo se reduce a &lt;&lt;nosotros (los buenos) y ellos (los malos)&gt;&gt; </a:t>
            </a:r>
          </a:p>
        </p:txBody>
      </p:sp>
    </p:spTree>
    <p:extLst>
      <p:ext uri="{BB962C8B-B14F-4D97-AF65-F5344CB8AC3E}">
        <p14:creationId xmlns:p14="http://schemas.microsoft.com/office/powerpoint/2010/main" val="4137304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20713"/>
          </a:xfrm>
          <a:solidFill>
            <a:srgbClr val="FFC000"/>
          </a:solidFill>
        </p:spPr>
        <p:txBody>
          <a:bodyPr>
            <a:normAutofit fontScale="90000"/>
          </a:bodyPr>
          <a:lstStyle/>
          <a:p>
            <a:pPr algn="ctr"/>
            <a:r>
              <a:rPr lang="es-ES" sz="3600" dirty="0"/>
              <a:t>Dos niveles de emergencia de objetos a partir de las prácticas</a:t>
            </a:r>
          </a:p>
        </p:txBody>
      </p:sp>
      <p:sp>
        <p:nvSpPr>
          <p:cNvPr id="3" name="Marcador de contenido 2"/>
          <p:cNvSpPr>
            <a:spLocks noGrp="1"/>
          </p:cNvSpPr>
          <p:nvPr>
            <p:ph idx="1"/>
          </p:nvPr>
        </p:nvSpPr>
        <p:spPr>
          <a:xfrm>
            <a:off x="838200" y="1285877"/>
            <a:ext cx="10515600" cy="5229224"/>
          </a:xfrm>
        </p:spPr>
        <p:txBody>
          <a:bodyPr>
            <a:normAutofit/>
          </a:bodyPr>
          <a:lstStyle/>
          <a:p>
            <a:pPr algn="just"/>
            <a:r>
              <a:rPr lang="es-ES" dirty="0"/>
              <a:t>En Font, Godino y Gallardo (2013) se da una respuesta a la pregunta: ¿Cómo emergen los objetos a partir de las prácticas? en la que la noción de complejidad del objeto matemático y la de articulación de los componentes de dicha complejidad juegan un papel esencial. </a:t>
            </a:r>
          </a:p>
          <a:p>
            <a:pPr algn="just"/>
            <a:endParaRPr lang="es-ES" dirty="0"/>
          </a:p>
          <a:p>
            <a:pPr algn="just"/>
            <a:r>
              <a:rPr lang="es-ES" dirty="0"/>
              <a:t>En este artículo se considera que el camino por el cual los objetos matemáticos emergen a partir de las prácticas es complejo y deben ser distinguidos, al menos, dos niveles de emergencia. En un primer nivel, emergen representaciones, definiciones, proposiciones, procedimientos, problemas y argumentos (llamados objetos primarios en el </a:t>
            </a:r>
            <a:r>
              <a:rPr lang="es-ES" dirty="0" err="1"/>
              <a:t>EOS</a:t>
            </a:r>
            <a:r>
              <a:rPr lang="es-ES" dirty="0"/>
              <a:t>), que se organizan en configuraciones llamadas epistémicas. </a:t>
            </a:r>
          </a:p>
          <a:p>
            <a:pPr algn="just"/>
            <a:endParaRPr lang="es-ES" dirty="0"/>
          </a:p>
        </p:txBody>
      </p:sp>
    </p:spTree>
    <p:extLst>
      <p:ext uri="{BB962C8B-B14F-4D97-AF65-F5344CB8AC3E}">
        <p14:creationId xmlns:p14="http://schemas.microsoft.com/office/powerpoint/2010/main" val="4114964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842963" y="1401764"/>
            <a:ext cx="6815137" cy="4535487"/>
          </a:xfrm>
        </p:spPr>
        <p:txBody>
          <a:bodyPr>
            <a:normAutofit/>
          </a:bodyPr>
          <a:lstStyle/>
          <a:p>
            <a:pPr algn="just" eaLnBrk="1" hangingPunct="1">
              <a:lnSpc>
                <a:spcPct val="90000"/>
              </a:lnSpc>
            </a:pPr>
            <a:r>
              <a:rPr lang="es-ES" altLang="es-ES" sz="2400" dirty="0"/>
              <a:t>La realización de una práctica es algo complejo que moviliza diferentes elementos, a saber, un agente (institución o persona) que realiza la práctica, un medio en el que dicha práctica se realiza (en este medio puede haber otros agentes, objetos, etc.). </a:t>
            </a:r>
          </a:p>
          <a:p>
            <a:pPr algn="just" eaLnBrk="1" hangingPunct="1">
              <a:lnSpc>
                <a:spcPct val="90000"/>
              </a:lnSpc>
            </a:pPr>
            <a:endParaRPr lang="es-ES" altLang="es-ES" sz="2400" dirty="0"/>
          </a:p>
          <a:p>
            <a:pPr algn="just" eaLnBrk="1" hangingPunct="1">
              <a:lnSpc>
                <a:spcPct val="90000"/>
              </a:lnSpc>
            </a:pPr>
            <a:r>
              <a:rPr lang="es-ES" altLang="es-ES" sz="2400" dirty="0"/>
              <a:t>Puesto que el agente realiza una secuencia de acciones, sujetas a reglas matemáticas, orientadas a la resolución de un tipo de situaciones problemas, es necesario considerar también, entre otros aspectos, fines, intenciones, valores, </a:t>
            </a:r>
            <a:r>
              <a:rPr lang="es-ES" altLang="es-ES" sz="2400" b="1" dirty="0"/>
              <a:t>objetos y procesos matemáticos. </a:t>
            </a:r>
          </a:p>
          <a:p>
            <a:pPr eaLnBrk="1" hangingPunct="1">
              <a:lnSpc>
                <a:spcPct val="90000"/>
              </a:lnSpc>
              <a:buFontTx/>
              <a:buNone/>
            </a:pPr>
            <a:endParaRPr lang="es-ES" altLang="es-ES" sz="2400" b="1" dirty="0"/>
          </a:p>
          <a:p>
            <a:pPr eaLnBrk="1" hangingPunct="1">
              <a:lnSpc>
                <a:spcPct val="90000"/>
              </a:lnSpc>
            </a:pPr>
            <a:endParaRPr lang="es-ES" altLang="es-ES" sz="2400" dirty="0"/>
          </a:p>
        </p:txBody>
      </p:sp>
      <p:sp>
        <p:nvSpPr>
          <p:cNvPr id="27651" name="Text Box 3"/>
          <p:cNvSpPr txBox="1">
            <a:spLocks noChangeArrowheads="1"/>
          </p:cNvSpPr>
          <p:nvPr/>
        </p:nvSpPr>
        <p:spPr bwMode="auto">
          <a:xfrm>
            <a:off x="842963" y="260351"/>
            <a:ext cx="11232923" cy="461665"/>
          </a:xfrm>
          <a:prstGeom prst="rect">
            <a:avLst/>
          </a:prstGeom>
          <a:solidFill>
            <a:srgbClr val="FFC000"/>
          </a:solid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ca-ES" altLang="es-ES" sz="2400" b="1" dirty="0" err="1"/>
              <a:t>REALIZACIÓN</a:t>
            </a:r>
            <a:r>
              <a:rPr lang="ca-ES" altLang="es-ES" sz="2400" b="1" dirty="0"/>
              <a:t> DE UNA </a:t>
            </a:r>
            <a:r>
              <a:rPr lang="ca-ES" altLang="es-ES" sz="2400" b="1" dirty="0" err="1"/>
              <a:t>PRÁCTICA</a:t>
            </a:r>
            <a:r>
              <a:rPr lang="ca-ES" altLang="es-ES" sz="2400" b="1" dirty="0"/>
              <a:t>: </a:t>
            </a:r>
            <a:r>
              <a:rPr lang="ca-ES" altLang="es-ES" sz="2400" b="1" dirty="0" err="1"/>
              <a:t>OBJETOS</a:t>
            </a:r>
            <a:r>
              <a:rPr lang="ca-ES" altLang="es-ES" sz="2400" b="1" dirty="0"/>
              <a:t> </a:t>
            </a:r>
            <a:r>
              <a:rPr lang="ca-ES" altLang="es-ES" sz="2400" b="1" dirty="0" err="1"/>
              <a:t>PREVIOS</a:t>
            </a:r>
            <a:r>
              <a:rPr lang="ca-ES" altLang="es-ES" sz="2400" b="1" dirty="0"/>
              <a:t> Y </a:t>
            </a:r>
            <a:r>
              <a:rPr lang="ca-ES" altLang="es-ES" sz="2400" b="1" dirty="0" err="1"/>
              <a:t>EMERGENTES</a:t>
            </a:r>
            <a:endParaRPr lang="es-ES" altLang="es-ES" sz="2400" b="1" dirty="0"/>
          </a:p>
        </p:txBody>
      </p:sp>
      <p:pic>
        <p:nvPicPr>
          <p:cNvPr id="3" name="Imagen 2"/>
          <p:cNvPicPr>
            <a:picLocks noChangeAspect="1"/>
          </p:cNvPicPr>
          <p:nvPr/>
        </p:nvPicPr>
        <p:blipFill>
          <a:blip r:embed="rId2"/>
          <a:stretch>
            <a:fillRect/>
          </a:stretch>
        </p:blipFill>
        <p:spPr>
          <a:xfrm>
            <a:off x="7648047" y="2143125"/>
            <a:ext cx="4261378" cy="2397026"/>
          </a:xfrm>
          <a:prstGeom prst="rect">
            <a:avLst/>
          </a:prstGeom>
        </p:spPr>
      </p:pic>
    </p:spTree>
    <p:extLst>
      <p:ext uri="{BB962C8B-B14F-4D97-AF65-F5344CB8AC3E}">
        <p14:creationId xmlns:p14="http://schemas.microsoft.com/office/powerpoint/2010/main" val="4055340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a:spLocks noGrp="1" noChangeArrowheads="1"/>
          </p:cNvSpPr>
          <p:nvPr>
            <p:ph type="body" idx="1"/>
          </p:nvPr>
        </p:nvSpPr>
        <p:spPr>
          <a:xfrm>
            <a:off x="571274" y="809625"/>
            <a:ext cx="6872287" cy="6048375"/>
          </a:xfrm>
          <a:noFill/>
        </p:spPr>
        <p:txBody>
          <a:bodyPr>
            <a:normAutofit lnSpcReduction="10000"/>
          </a:bodyPr>
          <a:lstStyle/>
          <a:p>
            <a:pPr algn="just" eaLnBrk="1" hangingPunct="1">
              <a:lnSpc>
                <a:spcPct val="80000"/>
              </a:lnSpc>
              <a:spcBef>
                <a:spcPct val="50000"/>
              </a:spcBef>
            </a:pPr>
            <a:r>
              <a:rPr lang="es-ES" altLang="es-ES" sz="2900" dirty="0"/>
              <a:t>Para explicar cómo emergen nuevos objetos primarios a partir de las prácticas, nos será muy útil la metáfora “subir una escalera”. </a:t>
            </a:r>
          </a:p>
          <a:p>
            <a:pPr algn="just" eaLnBrk="1" hangingPunct="1">
              <a:lnSpc>
                <a:spcPct val="80000"/>
              </a:lnSpc>
              <a:spcBef>
                <a:spcPct val="50000"/>
              </a:spcBef>
            </a:pPr>
            <a:r>
              <a:rPr lang="es-ES" altLang="es-ES" sz="2900" dirty="0"/>
              <a:t>Cuando subimos una escalera siempre nos estamos apoyando en un pie, pero cada vez el pie está en un escalón superior. </a:t>
            </a:r>
          </a:p>
          <a:p>
            <a:pPr algn="just" eaLnBrk="1" hangingPunct="1">
              <a:lnSpc>
                <a:spcPct val="80000"/>
              </a:lnSpc>
              <a:spcBef>
                <a:spcPct val="50000"/>
              </a:spcBef>
            </a:pPr>
            <a:r>
              <a:rPr lang="es-ES" altLang="es-ES" sz="2900" dirty="0"/>
              <a:t>La práctica matemática la podemos considerar como “subir la escalera”. El escalón en el que nos apoyamos para realizar la práctica es una configuración de objetos primarios ya conocida, mientras que el escalón superior al que accedemos, como resultado de la práctica realizada, es una nueva configuración de objetos en la que alguno (o algunos) de dichos objetos no era conocido antes.</a:t>
            </a:r>
          </a:p>
        </p:txBody>
      </p:sp>
      <p:pic>
        <p:nvPicPr>
          <p:cNvPr id="2" name="Imagen 1"/>
          <p:cNvPicPr>
            <a:picLocks noChangeAspect="1"/>
          </p:cNvPicPr>
          <p:nvPr/>
        </p:nvPicPr>
        <p:blipFill>
          <a:blip r:embed="rId2"/>
          <a:stretch>
            <a:fillRect/>
          </a:stretch>
        </p:blipFill>
        <p:spPr>
          <a:xfrm>
            <a:off x="7737895" y="1557339"/>
            <a:ext cx="4108630" cy="3743324"/>
          </a:xfrm>
          <a:prstGeom prst="rect">
            <a:avLst/>
          </a:prstGeom>
        </p:spPr>
      </p:pic>
      <p:sp>
        <p:nvSpPr>
          <p:cNvPr id="4" name="CuadroTexto 3"/>
          <p:cNvSpPr txBox="1"/>
          <p:nvPr/>
        </p:nvSpPr>
        <p:spPr>
          <a:xfrm>
            <a:off x="899886" y="246743"/>
            <a:ext cx="10000343" cy="369332"/>
          </a:xfrm>
          <a:prstGeom prst="rect">
            <a:avLst/>
          </a:prstGeom>
          <a:solidFill>
            <a:srgbClr val="FFC000"/>
          </a:solidFill>
        </p:spPr>
        <p:txBody>
          <a:bodyPr wrap="square" rtlCol="0">
            <a:spAutoFit/>
          </a:bodyPr>
          <a:lstStyle/>
          <a:p>
            <a:pPr algn="ctr"/>
            <a:r>
              <a:rPr lang="es-ES" dirty="0"/>
              <a:t>LA METÁFORA &lt;&lt;SUBIR UNA ESCALERA&gt;&gt;</a:t>
            </a:r>
          </a:p>
        </p:txBody>
      </p:sp>
    </p:spTree>
    <p:extLst>
      <p:ext uri="{BB962C8B-B14F-4D97-AF65-F5344CB8AC3E}">
        <p14:creationId xmlns:p14="http://schemas.microsoft.com/office/powerpoint/2010/main" val="1778097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49313"/>
          </a:xfrm>
          <a:solidFill>
            <a:srgbClr val="FFC000"/>
          </a:solidFill>
        </p:spPr>
        <p:txBody>
          <a:bodyPr>
            <a:normAutofit fontScale="90000"/>
          </a:bodyPr>
          <a:lstStyle/>
          <a:p>
            <a:pPr algn="ctr"/>
            <a:r>
              <a:rPr lang="es-ES" dirty="0"/>
              <a:t>Naturaleza de los objetos primarios: Una perspectiva convencionalista</a:t>
            </a:r>
          </a:p>
        </p:txBody>
      </p:sp>
      <p:sp>
        <p:nvSpPr>
          <p:cNvPr id="3" name="Marcador de contenido 2"/>
          <p:cNvSpPr>
            <a:spLocks noGrp="1"/>
          </p:cNvSpPr>
          <p:nvPr>
            <p:ph idx="1"/>
          </p:nvPr>
        </p:nvSpPr>
        <p:spPr>
          <a:xfrm>
            <a:off x="838200" y="1528763"/>
            <a:ext cx="10515600" cy="4648200"/>
          </a:xfrm>
        </p:spPr>
        <p:txBody>
          <a:bodyPr>
            <a:normAutofit/>
          </a:bodyPr>
          <a:lstStyle/>
          <a:p>
            <a:pPr algn="just"/>
            <a:r>
              <a:rPr lang="es-ES" dirty="0"/>
              <a:t>Con relación a la naturaleza de dichos objetos primarios, en el </a:t>
            </a:r>
            <a:r>
              <a:rPr lang="es-ES" dirty="0" err="1"/>
              <a:t>EOS</a:t>
            </a:r>
            <a:r>
              <a:rPr lang="es-ES" dirty="0"/>
              <a:t>, en consonancia con la filosofía de la matemática de Wittgenstein (1978), se considera que el tipo de existencia de las definiciones, proposiciones y procedimientos es el que tienen las reglas convencionales. </a:t>
            </a:r>
          </a:p>
          <a:p>
            <a:pPr algn="just"/>
            <a:r>
              <a:rPr lang="es-ES" dirty="0"/>
              <a:t>Desde este punto de vista, los enunciados matemáticos son reglas (gramaticales) para el uso de cierto tipo de signos porque de hecho se usan como reglas. </a:t>
            </a:r>
          </a:p>
          <a:p>
            <a:pPr algn="just"/>
            <a:r>
              <a:rPr lang="es-ES" dirty="0"/>
              <a:t>No describen propiedades de objetos matemáticos con algún tipo de existencia independiente de las personas que quieren conocerlos y del lenguaje que se usa para conocerlos, aunque lo pueda parecer. </a:t>
            </a:r>
          </a:p>
        </p:txBody>
      </p:sp>
    </p:spTree>
    <p:extLst>
      <p:ext uri="{BB962C8B-B14F-4D97-AF65-F5344CB8AC3E}">
        <p14:creationId xmlns:p14="http://schemas.microsoft.com/office/powerpoint/2010/main" val="3056860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3858" y="2506662"/>
            <a:ext cx="10515600" cy="4351338"/>
          </a:xfrm>
        </p:spPr>
        <p:txBody>
          <a:bodyPr>
            <a:normAutofit lnSpcReduction="10000"/>
          </a:bodyPr>
          <a:lstStyle/>
          <a:p>
            <a:pPr algn="just"/>
            <a:r>
              <a:rPr lang="es-ES" dirty="0"/>
              <a:t>Si bien es cierto que en el </a:t>
            </a:r>
            <a:r>
              <a:rPr lang="es-ES" dirty="0" err="1"/>
              <a:t>EOS</a:t>
            </a:r>
            <a:r>
              <a:rPr lang="es-ES" dirty="0"/>
              <a:t> se adopta un punto de vista convencionalista sobre la naturaleza de los objetos matemáticos, no se ignora que implícitamente se está sugiriendo, en los procesos de enseñanza, una visión descriptiva/realista de las matemáticas. </a:t>
            </a:r>
          </a:p>
          <a:p>
            <a:pPr algn="just"/>
            <a:endParaRPr lang="es-ES" dirty="0"/>
          </a:p>
          <a:p>
            <a:pPr algn="just"/>
            <a:r>
              <a:rPr lang="es-ES" dirty="0"/>
              <a:t>Para poder explicar cómo se genera dicha visión es necesario considerar un segundo nivel de emergencia, en el cual emerge un objeto matemático, por ejemplo el objeto función, que es considerado como un objeto que se constituye por diferentes representaciones, que puede tener varias definiciones equivalentes, que tiene propiedades, etc. </a:t>
            </a:r>
          </a:p>
          <a:p>
            <a:endParaRPr lang="es-ES" dirty="0"/>
          </a:p>
        </p:txBody>
      </p:sp>
      <p:sp>
        <p:nvSpPr>
          <p:cNvPr id="4" name="CuadroTexto 3"/>
          <p:cNvSpPr txBox="1"/>
          <p:nvPr/>
        </p:nvSpPr>
        <p:spPr>
          <a:xfrm>
            <a:off x="537030" y="522514"/>
            <a:ext cx="10929256" cy="1384995"/>
          </a:xfrm>
          <a:prstGeom prst="rect">
            <a:avLst/>
          </a:prstGeom>
          <a:solidFill>
            <a:srgbClr val="FFC000"/>
          </a:solidFill>
        </p:spPr>
        <p:txBody>
          <a:bodyPr wrap="square" rtlCol="0">
            <a:spAutoFit/>
          </a:bodyPr>
          <a:lstStyle/>
          <a:p>
            <a:pPr algn="ctr"/>
            <a:r>
              <a:rPr lang="es-ES" sz="2800" dirty="0"/>
              <a:t>PERO NO SE IGNORA que implícitamente se está sugiriendo, en los procesos de enseñanza, una visión DESCRIPTIVA/REALISTA de las matemáticas. </a:t>
            </a:r>
          </a:p>
        </p:txBody>
      </p:sp>
    </p:spTree>
    <p:extLst>
      <p:ext uri="{BB962C8B-B14F-4D97-AF65-F5344CB8AC3E}">
        <p14:creationId xmlns:p14="http://schemas.microsoft.com/office/powerpoint/2010/main" val="4262037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5"/>
          <p:cNvSpPr>
            <a:spLocks noGrp="1"/>
          </p:cNvSpPr>
          <p:nvPr>
            <p:ph type="sldNum" sz="quarter" idx="12"/>
          </p:nvPr>
        </p:nvSpPr>
        <p:spPr/>
        <p:txBody>
          <a:bodyPr/>
          <a:lstStyle/>
          <a:p>
            <a:fld id="{D140BFFC-F2C3-4898-B0F5-D61F81CA5F8D}" type="slidenum">
              <a:rPr lang="es-ES" altLang="es-ES"/>
              <a:pPr/>
              <a:t>46</a:t>
            </a:fld>
            <a:endParaRPr lang="es-ES" altLang="es-ES"/>
          </a:p>
        </p:txBody>
      </p:sp>
      <p:sp>
        <p:nvSpPr>
          <p:cNvPr id="161795" name="Rectangle 3"/>
          <p:cNvSpPr>
            <a:spLocks noGrp="1" noChangeArrowheads="1"/>
          </p:cNvSpPr>
          <p:nvPr>
            <p:ph type="body" idx="1"/>
          </p:nvPr>
        </p:nvSpPr>
        <p:spPr>
          <a:xfrm>
            <a:off x="891721" y="1274535"/>
            <a:ext cx="9090479" cy="5583465"/>
          </a:xfrm>
        </p:spPr>
        <p:txBody>
          <a:bodyPr>
            <a:normAutofit fontScale="92500" lnSpcReduction="20000"/>
          </a:bodyPr>
          <a:lstStyle/>
          <a:p>
            <a:pPr algn="just"/>
            <a:r>
              <a:rPr lang="es-ES" altLang="es-ES" dirty="0"/>
              <a:t>Esta segunda emergencia es el resultado de diferentes factores. Los principales son los siguientes: </a:t>
            </a:r>
          </a:p>
          <a:p>
            <a:pPr marL="0" indent="0" algn="just">
              <a:buNone/>
            </a:pPr>
            <a:r>
              <a:rPr lang="es-ES" altLang="es-ES" dirty="0"/>
              <a:t>1) La objetividad de las matemáticas</a:t>
            </a:r>
          </a:p>
          <a:p>
            <a:pPr algn="just"/>
            <a:endParaRPr lang="es-ES" altLang="es-ES" dirty="0"/>
          </a:p>
          <a:p>
            <a:pPr marL="0" indent="0" algn="just">
              <a:buNone/>
            </a:pPr>
            <a:r>
              <a:rPr lang="es-ES" altLang="es-ES" dirty="0"/>
              <a:t>2) El éxito predictivo de las ciencias que usan las matemáticas</a:t>
            </a:r>
          </a:p>
          <a:p>
            <a:pPr algn="just"/>
            <a:endParaRPr lang="es-ES" altLang="es-ES" dirty="0"/>
          </a:p>
          <a:p>
            <a:pPr marL="0" indent="0" algn="just">
              <a:buNone/>
            </a:pPr>
            <a:r>
              <a:rPr lang="es-ES" altLang="es-ES" dirty="0"/>
              <a:t>3)Simplicidad, intencionalidad y reificación</a:t>
            </a:r>
          </a:p>
          <a:p>
            <a:pPr algn="just">
              <a:buFontTx/>
              <a:buNone/>
            </a:pPr>
            <a:endParaRPr lang="es-ES" altLang="es-ES" dirty="0"/>
          </a:p>
          <a:p>
            <a:pPr marL="0" indent="0" algn="just">
              <a:buNone/>
            </a:pPr>
            <a:r>
              <a:rPr lang="ca-ES" altLang="es-ES" dirty="0"/>
              <a:t>4)Uso de la </a:t>
            </a:r>
            <a:r>
              <a:rPr lang="ca-ES" altLang="es-ES" dirty="0" err="1"/>
              <a:t>metáfora</a:t>
            </a:r>
            <a:r>
              <a:rPr lang="ca-ES" altLang="es-ES" dirty="0"/>
              <a:t> </a:t>
            </a:r>
            <a:r>
              <a:rPr lang="ca-ES" altLang="es-ES" dirty="0" err="1"/>
              <a:t>objetual</a:t>
            </a:r>
            <a:endParaRPr lang="ca-ES" altLang="es-ES" dirty="0"/>
          </a:p>
          <a:p>
            <a:pPr algn="just">
              <a:buFontTx/>
              <a:buNone/>
            </a:pPr>
            <a:endParaRPr lang="ca-ES" altLang="es-ES" dirty="0"/>
          </a:p>
          <a:p>
            <a:pPr marL="0" indent="0" algn="just">
              <a:buNone/>
            </a:pPr>
            <a:r>
              <a:rPr lang="ca-ES" altLang="es-ES" dirty="0"/>
              <a:t>5)</a:t>
            </a:r>
            <a:r>
              <a:rPr lang="ca-ES" altLang="es-ES" dirty="0" err="1"/>
              <a:t>Diferentes</a:t>
            </a:r>
            <a:r>
              <a:rPr lang="ca-ES" altLang="es-ES" dirty="0"/>
              <a:t> </a:t>
            </a:r>
            <a:r>
              <a:rPr lang="ca-ES" altLang="es-ES" dirty="0" err="1"/>
              <a:t>representaciones</a:t>
            </a:r>
            <a:r>
              <a:rPr lang="ca-ES" altLang="es-ES" dirty="0"/>
              <a:t> de un </a:t>
            </a:r>
            <a:r>
              <a:rPr lang="ca-ES" altLang="es-ES" dirty="0" err="1"/>
              <a:t>mismo</a:t>
            </a:r>
            <a:r>
              <a:rPr lang="ca-ES" altLang="es-ES" dirty="0"/>
              <a:t> </a:t>
            </a:r>
            <a:r>
              <a:rPr lang="ca-ES" altLang="es-ES" dirty="0" err="1"/>
              <a:t>objeto</a:t>
            </a:r>
            <a:endParaRPr lang="ca-ES" altLang="es-ES" dirty="0"/>
          </a:p>
          <a:p>
            <a:pPr algn="just">
              <a:buFontTx/>
              <a:buNone/>
            </a:pPr>
            <a:endParaRPr lang="ca-ES" altLang="es-ES" dirty="0"/>
          </a:p>
          <a:p>
            <a:pPr marL="0" indent="0" algn="just">
              <a:buNone/>
            </a:pPr>
            <a:r>
              <a:rPr lang="ca-ES" altLang="es-ES" dirty="0"/>
              <a:t>6) </a:t>
            </a:r>
            <a:r>
              <a:rPr lang="ca-ES" altLang="es-ES" dirty="0" err="1"/>
              <a:t>Representaciones</a:t>
            </a:r>
            <a:r>
              <a:rPr lang="ca-ES" altLang="es-ES" dirty="0"/>
              <a:t> </a:t>
            </a:r>
            <a:r>
              <a:rPr lang="ca-ES" altLang="es-ES" dirty="0" err="1"/>
              <a:t>bien</a:t>
            </a:r>
            <a:r>
              <a:rPr lang="ca-ES" altLang="es-ES" dirty="0"/>
              <a:t> formada </a:t>
            </a:r>
            <a:r>
              <a:rPr lang="ca-ES" altLang="es-ES" dirty="0" err="1"/>
              <a:t>sintáticamente</a:t>
            </a:r>
            <a:r>
              <a:rPr lang="ca-ES" altLang="es-ES" dirty="0"/>
              <a:t> que no </a:t>
            </a:r>
            <a:r>
              <a:rPr lang="ca-ES" altLang="es-ES" dirty="0" err="1"/>
              <a:t>representan</a:t>
            </a:r>
            <a:r>
              <a:rPr lang="ca-ES" altLang="es-ES" dirty="0"/>
              <a:t> </a:t>
            </a:r>
            <a:r>
              <a:rPr lang="ca-ES" altLang="es-ES" dirty="0" err="1"/>
              <a:t>ningún</a:t>
            </a:r>
            <a:r>
              <a:rPr lang="ca-ES" altLang="es-ES" dirty="0"/>
              <a:t> </a:t>
            </a:r>
            <a:r>
              <a:rPr lang="ca-ES" altLang="es-ES" dirty="0" err="1"/>
              <a:t>objeto</a:t>
            </a:r>
            <a:r>
              <a:rPr lang="ca-ES" altLang="es-ES" dirty="0"/>
              <a:t> </a:t>
            </a:r>
            <a:r>
              <a:rPr lang="ca-ES" altLang="es-ES" dirty="0" err="1"/>
              <a:t>matemático</a:t>
            </a:r>
            <a:endParaRPr lang="es-ES" altLang="es-ES" dirty="0"/>
          </a:p>
        </p:txBody>
      </p:sp>
      <p:sp>
        <p:nvSpPr>
          <p:cNvPr id="2" name="CuadroTexto 1"/>
          <p:cNvSpPr txBox="1"/>
          <p:nvPr/>
        </p:nvSpPr>
        <p:spPr>
          <a:xfrm>
            <a:off x="436788" y="348343"/>
            <a:ext cx="10000343" cy="523220"/>
          </a:xfrm>
          <a:prstGeom prst="rect">
            <a:avLst/>
          </a:prstGeom>
          <a:solidFill>
            <a:srgbClr val="FFC000"/>
          </a:solidFill>
        </p:spPr>
        <p:txBody>
          <a:bodyPr wrap="square" rtlCol="0">
            <a:spAutoFit/>
          </a:bodyPr>
          <a:lstStyle/>
          <a:p>
            <a:pPr algn="ctr"/>
            <a:r>
              <a:rPr lang="es-ES" sz="2800" dirty="0"/>
              <a:t>SEGUNDO NIVEL DE EMERGENCIA DE UN OBJETO MATEMÁTICO</a:t>
            </a:r>
          </a:p>
        </p:txBody>
      </p:sp>
    </p:spTree>
    <p:extLst>
      <p:ext uri="{BB962C8B-B14F-4D97-AF65-F5344CB8AC3E}">
        <p14:creationId xmlns:p14="http://schemas.microsoft.com/office/powerpoint/2010/main" val="38355980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EB16AC3-55F1-4B85-93DD-F96654F057B4}"/>
              </a:ext>
            </a:extLst>
          </p:cNvPr>
          <p:cNvSpPr>
            <a:spLocks noGrp="1"/>
          </p:cNvSpPr>
          <p:nvPr>
            <p:ph idx="1"/>
          </p:nvPr>
        </p:nvSpPr>
        <p:spPr>
          <a:xfrm>
            <a:off x="838200" y="372862"/>
            <a:ext cx="10515600" cy="5804101"/>
          </a:xfrm>
        </p:spPr>
        <p:txBody>
          <a:bodyPr>
            <a:normAutofit lnSpcReduction="10000"/>
          </a:bodyPr>
          <a:lstStyle/>
          <a:p>
            <a:r>
              <a:rPr lang="es-ES" b="1" dirty="0"/>
              <a:t>Problema semiótico-cognitivo</a:t>
            </a:r>
            <a:endParaRPr lang="es-ES" dirty="0"/>
          </a:p>
          <a:p>
            <a:r>
              <a:rPr lang="es-ES" i="1" dirty="0"/>
              <a:t>¿Qué es conocer un objeto matemático? ¿Qué significa el objeto O para un sujeto en un momento y circunstancias dadas?</a:t>
            </a:r>
          </a:p>
          <a:p>
            <a:endParaRPr lang="es-ES" i="1" dirty="0"/>
          </a:p>
          <a:p>
            <a:r>
              <a:rPr lang="es-ES" b="1" dirty="0"/>
              <a:t>Problema educativo-instruccional</a:t>
            </a:r>
            <a:endParaRPr lang="es-ES" dirty="0"/>
          </a:p>
          <a:p>
            <a:r>
              <a:rPr lang="es-ES" i="1" dirty="0"/>
              <a:t>¿Qué es la enseñanza? ¿Qué es el aprendizaje? ¿Cómo se relacionan?</a:t>
            </a:r>
          </a:p>
          <a:p>
            <a:endParaRPr lang="es-ES" i="1" dirty="0"/>
          </a:p>
          <a:p>
            <a:r>
              <a:rPr lang="es-ES" b="1" dirty="0"/>
              <a:t>Problema ecológico</a:t>
            </a:r>
            <a:endParaRPr lang="es-ES" dirty="0"/>
          </a:p>
          <a:p>
            <a:pPr marL="0" indent="0">
              <a:buNone/>
            </a:pPr>
            <a:r>
              <a:rPr lang="es-ES" dirty="0"/>
              <a:t>Esta problemática analiza la diversidad de factores y normas que pueden condicionar los procesos de enseñanza y aprendizaje, y se sintetiza en la siguiente pregunta:</a:t>
            </a:r>
          </a:p>
          <a:p>
            <a:r>
              <a:rPr lang="es-ES" i="1" dirty="0"/>
              <a:t>¿Qué factores y normas condicionan y soportan el desarrollo de los procesos instruccionales? </a:t>
            </a:r>
            <a:endParaRPr lang="es-ES" dirty="0"/>
          </a:p>
          <a:p>
            <a:endParaRPr lang="es-ES" dirty="0"/>
          </a:p>
          <a:p>
            <a:endParaRPr lang="es-ES" dirty="0"/>
          </a:p>
          <a:p>
            <a:endParaRPr lang="es-ES" dirty="0"/>
          </a:p>
        </p:txBody>
      </p:sp>
    </p:spTree>
    <p:extLst>
      <p:ext uri="{BB962C8B-B14F-4D97-AF65-F5344CB8AC3E}">
        <p14:creationId xmlns:p14="http://schemas.microsoft.com/office/powerpoint/2010/main" val="1131440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97EA4-AA17-48BF-A95B-01E167E7D862}"/>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42493CC5-EC0D-4D2A-B596-6969829A0EFD}"/>
              </a:ext>
            </a:extLst>
          </p:cNvPr>
          <p:cNvSpPr>
            <a:spLocks noGrp="1"/>
          </p:cNvSpPr>
          <p:nvPr>
            <p:ph idx="1"/>
          </p:nvPr>
        </p:nvSpPr>
        <p:spPr/>
        <p:txBody>
          <a:bodyPr/>
          <a:lstStyle/>
          <a:p>
            <a:r>
              <a:rPr lang="es-ES" b="1" dirty="0"/>
              <a:t>Problema de optimización del aprendizaje: criterios de idoneidad didáctica</a:t>
            </a:r>
            <a:endParaRPr lang="es-ES" dirty="0"/>
          </a:p>
          <a:p>
            <a:r>
              <a:rPr lang="es-ES" dirty="0"/>
              <a:t>El fin último de la investigación didáctica es la mejora del aprendizaje y para ello es necesario contar con una serie de criterios que aseguren dicha optimización, cómo se recoge en la siguiente cuestión:</a:t>
            </a:r>
          </a:p>
          <a:p>
            <a:r>
              <a:rPr lang="es-ES" i="1" dirty="0"/>
              <a:t>¿Qué tipo de acciones y recursos se debería implementar en los procesos de instrucción para optimizar el aprendizaje matemático? </a:t>
            </a:r>
            <a:endParaRPr lang="es-ES" dirty="0"/>
          </a:p>
          <a:p>
            <a:endParaRPr lang="es-ES" dirty="0"/>
          </a:p>
        </p:txBody>
      </p:sp>
    </p:spTree>
    <p:extLst>
      <p:ext uri="{BB962C8B-B14F-4D97-AF65-F5344CB8AC3E}">
        <p14:creationId xmlns:p14="http://schemas.microsoft.com/office/powerpoint/2010/main" val="505393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92313" y="188913"/>
            <a:ext cx="8229600" cy="652462"/>
          </a:xfrm>
          <a:solidFill>
            <a:srgbClr val="FFCC00"/>
          </a:solidFill>
          <a:ln>
            <a:solidFill>
              <a:schemeClr val="tx1"/>
            </a:solidFill>
            <a:miter lim="800000"/>
            <a:headEnd/>
            <a:tailEnd/>
          </a:ln>
        </p:spPr>
        <p:txBody>
          <a:bodyPr/>
          <a:lstStyle/>
          <a:p>
            <a:pPr algn="ctr" eaLnBrk="1" hangingPunct="1"/>
            <a:r>
              <a:rPr lang="es-ES" altLang="es-ES" sz="4000" b="1" dirty="0"/>
              <a:t>DOS DEMANDAS</a:t>
            </a:r>
            <a:endParaRPr lang="es-ES" altLang="es-ES" sz="4000" dirty="0"/>
          </a:p>
        </p:txBody>
      </p:sp>
      <p:sp>
        <p:nvSpPr>
          <p:cNvPr id="21507" name="Rectangle 3"/>
          <p:cNvSpPr>
            <a:spLocks noGrp="1" noChangeArrowheads="1"/>
          </p:cNvSpPr>
          <p:nvPr>
            <p:ph type="body" idx="1"/>
          </p:nvPr>
        </p:nvSpPr>
        <p:spPr>
          <a:xfrm>
            <a:off x="1774825" y="1412876"/>
            <a:ext cx="8642350" cy="5040313"/>
          </a:xfrm>
        </p:spPr>
        <p:txBody>
          <a:bodyPr>
            <a:normAutofit/>
          </a:bodyPr>
          <a:lstStyle/>
          <a:p>
            <a:pPr algn="just" eaLnBrk="1" hangingPunct="1">
              <a:lnSpc>
                <a:spcPct val="80000"/>
              </a:lnSpc>
            </a:pPr>
            <a:r>
              <a:rPr lang="es-ES" altLang="es-ES" sz="2100" dirty="0"/>
              <a:t>La Didáctica de una disciplina científica tiene que dar respuesta a dos demandas:</a:t>
            </a:r>
          </a:p>
          <a:p>
            <a:pPr algn="just" eaLnBrk="1" hangingPunct="1">
              <a:lnSpc>
                <a:spcPct val="80000"/>
              </a:lnSpc>
              <a:buFontTx/>
              <a:buNone/>
            </a:pPr>
            <a:endParaRPr lang="es-ES" altLang="es-ES" sz="2100" dirty="0"/>
          </a:p>
          <a:p>
            <a:pPr algn="just" eaLnBrk="1" hangingPunct="1">
              <a:lnSpc>
                <a:spcPct val="80000"/>
              </a:lnSpc>
              <a:buFontTx/>
              <a:buNone/>
            </a:pPr>
            <a:r>
              <a:rPr lang="es-ES" altLang="es-ES" sz="2100" dirty="0"/>
              <a:t>	1) Comprender los procesos de enseñanza-aprendizaje de esta disciplina </a:t>
            </a:r>
          </a:p>
          <a:p>
            <a:pPr algn="just" eaLnBrk="1" hangingPunct="1">
              <a:lnSpc>
                <a:spcPct val="80000"/>
              </a:lnSpc>
              <a:buFontTx/>
              <a:buNone/>
            </a:pPr>
            <a:endParaRPr lang="es-ES" altLang="es-ES" sz="2100" dirty="0"/>
          </a:p>
          <a:p>
            <a:pPr algn="just" eaLnBrk="1" hangingPunct="1">
              <a:lnSpc>
                <a:spcPct val="80000"/>
              </a:lnSpc>
              <a:buFontTx/>
              <a:buNone/>
            </a:pPr>
            <a:r>
              <a:rPr lang="es-ES" altLang="es-ES" sz="2100" dirty="0"/>
              <a:t>	2) Guiar la mejora de los procesos de enseñanza-aprendizaje de esta disciplina </a:t>
            </a:r>
          </a:p>
          <a:p>
            <a:pPr algn="just" eaLnBrk="1" hangingPunct="1">
              <a:lnSpc>
                <a:spcPct val="80000"/>
              </a:lnSpc>
            </a:pPr>
            <a:endParaRPr lang="es-ES" altLang="es-ES" sz="2100" dirty="0"/>
          </a:p>
          <a:p>
            <a:pPr algn="just" eaLnBrk="1" hangingPunct="1">
              <a:lnSpc>
                <a:spcPct val="80000"/>
              </a:lnSpc>
            </a:pPr>
            <a:r>
              <a:rPr lang="es-ES" altLang="es-ES" sz="2100" dirty="0"/>
              <a:t>Se trata de dos demandas muy diferentes. </a:t>
            </a:r>
          </a:p>
          <a:p>
            <a:pPr algn="just" eaLnBrk="1" hangingPunct="1">
              <a:lnSpc>
                <a:spcPct val="80000"/>
              </a:lnSpc>
              <a:buFontTx/>
              <a:buNone/>
            </a:pPr>
            <a:endParaRPr lang="es-ES" altLang="es-ES" sz="2100" dirty="0"/>
          </a:p>
          <a:p>
            <a:pPr algn="just" eaLnBrk="1" hangingPunct="1">
              <a:lnSpc>
                <a:spcPct val="80000"/>
              </a:lnSpc>
            </a:pPr>
            <a:r>
              <a:rPr lang="es-ES" altLang="es-ES" sz="2100" dirty="0"/>
              <a:t>La primera lleva a describir, interpretar y/o explicar los Procesos de Enseñanza y Aprendizaje de esta disciplina (ciencia básica / Teoría). </a:t>
            </a:r>
          </a:p>
          <a:p>
            <a:pPr algn="just" eaLnBrk="1" hangingPunct="1">
              <a:lnSpc>
                <a:spcPct val="80000"/>
              </a:lnSpc>
              <a:buFontTx/>
              <a:buNone/>
            </a:pPr>
            <a:endParaRPr lang="es-ES" altLang="es-ES" sz="2100" dirty="0"/>
          </a:p>
          <a:p>
            <a:pPr algn="just" eaLnBrk="1" hangingPunct="1">
              <a:lnSpc>
                <a:spcPct val="80000"/>
              </a:lnSpc>
            </a:pPr>
            <a:r>
              <a:rPr lang="es-ES" altLang="es-ES" sz="2100" dirty="0"/>
              <a:t>La segunda lleva a su valoración y mejora (ciencia aplicada / Aplicada)</a:t>
            </a:r>
          </a:p>
        </p:txBody>
      </p:sp>
    </p:spTree>
    <p:extLst>
      <p:ext uri="{BB962C8B-B14F-4D97-AF65-F5344CB8AC3E}">
        <p14:creationId xmlns:p14="http://schemas.microsoft.com/office/powerpoint/2010/main" val="340041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mo enseñar mejor las matemáticas 4">
            <a:extLst>
              <a:ext uri="{FF2B5EF4-FFF2-40B4-BE49-F238E27FC236}">
                <a16:creationId xmlns:a16="http://schemas.microsoft.com/office/drawing/2014/main" id="{DE4CC923-E4B5-4A84-8C6A-8F2423826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3" y="1557339"/>
            <a:ext cx="7848600"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EAB9CB90-EEE7-4ECD-A3A8-B5FE9C0F0392}"/>
              </a:ext>
            </a:extLst>
          </p:cNvPr>
          <p:cNvSpPr txBox="1">
            <a:spLocks noChangeArrowheads="1"/>
          </p:cNvSpPr>
          <p:nvPr/>
        </p:nvSpPr>
        <p:spPr bwMode="auto">
          <a:xfrm>
            <a:off x="2135188" y="260351"/>
            <a:ext cx="8208962" cy="650875"/>
          </a:xfrm>
          <a:prstGeom prst="rect">
            <a:avLst/>
          </a:prstGeom>
          <a:solidFill>
            <a:srgbClr val="FFCC0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altLang="es-ES" b="1"/>
              <a:t>LA INVESTIGACIÓN EN LA ENSEÑANZA Y EL APRENDIZAJE DE LAS MATEMÁTICAS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lstStyle/>
          <a:p>
            <a:pPr algn="ctr"/>
            <a:r>
              <a:rPr lang="es-ES" dirty="0"/>
              <a:t>CONSIDERACIONES SOBRE LA SEGUNDA DEMANDA</a:t>
            </a:r>
          </a:p>
        </p:txBody>
      </p:sp>
      <p:sp>
        <p:nvSpPr>
          <p:cNvPr id="3" name="Marcador de contenido 2"/>
          <p:cNvSpPr>
            <a:spLocks noGrp="1"/>
          </p:cNvSpPr>
          <p:nvPr>
            <p:ph idx="1"/>
          </p:nvPr>
        </p:nvSpPr>
        <p:spPr>
          <a:xfrm>
            <a:off x="838199" y="1825625"/>
            <a:ext cx="10903857" cy="4351338"/>
          </a:xfrm>
        </p:spPr>
        <p:txBody>
          <a:bodyPr>
            <a:normAutofit fontScale="92500" lnSpcReduction="20000"/>
          </a:bodyPr>
          <a:lstStyle/>
          <a:p>
            <a:pPr algn="just"/>
            <a:r>
              <a:rPr lang="es-ES_tradnl" dirty="0"/>
              <a:t>La primera consideración sobre la segunda demanda (concepción de la didáctica como generadora de criterios normativos) es, usando la metáfora de la moral, que nos adentramos en un terreno en que los términos a utilizar son más bien propios del discurso moralista ya que son del tipo: calidad, bien, mal, mejor, peor, correcto, incorrecto, etc.</a:t>
            </a:r>
          </a:p>
          <a:p>
            <a:pPr algn="just"/>
            <a:endParaRPr lang="es-ES_tradnl" dirty="0"/>
          </a:p>
          <a:p>
            <a:pPr algn="just"/>
            <a:r>
              <a:rPr lang="es-ES_tradnl" dirty="0"/>
              <a:t> Es decir, nos adentramos en una reflexión sobre valores y normas que funcionan como una guía para obrar que orienta acerca de qué acciones son correctas (buenas) y cuáles son incorrectas (malas). </a:t>
            </a:r>
          </a:p>
          <a:p>
            <a:pPr algn="just"/>
            <a:endParaRPr lang="es-ES_tradnl" dirty="0"/>
          </a:p>
          <a:p>
            <a:pPr algn="just"/>
            <a:r>
              <a:rPr lang="es-ES_tradnl" dirty="0"/>
              <a:t>Dicho de otra manera, dejamos el terreno firme de la ciencia (sea esta de tipo positivista o anti positivista) para adentrarnos en un terreno resbaladizo.</a:t>
            </a:r>
            <a:endParaRPr lang="es-ES" dirty="0"/>
          </a:p>
          <a:p>
            <a:endParaRPr lang="es-ES" dirty="0"/>
          </a:p>
        </p:txBody>
      </p:sp>
    </p:spTree>
    <p:extLst>
      <p:ext uri="{BB962C8B-B14F-4D97-AF65-F5344CB8AC3E}">
        <p14:creationId xmlns:p14="http://schemas.microsoft.com/office/powerpoint/2010/main" val="3276212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508000"/>
            <a:ext cx="11049000" cy="5341257"/>
          </a:xfrm>
        </p:spPr>
        <p:txBody>
          <a:bodyPr>
            <a:normAutofit/>
          </a:bodyPr>
          <a:lstStyle/>
          <a:p>
            <a:pPr algn="just"/>
            <a:r>
              <a:rPr lang="es-ES_tradnl" dirty="0"/>
              <a:t>En general, los enfoques teóricos que se han generado en la Didáctica de las Matemáticas (como contexto de reflexión) están más cómodos con la primera demanda (concepción de la didáctica como ciencia descriptiva/ explicativa) que con la segunda (concepción de la didáctica como generadora de criterios normativos). Incluso podemos decir que muchos de ellos huyen de esta última con diferentes argumentos como los siguientes:</a:t>
            </a:r>
          </a:p>
          <a:p>
            <a:pPr marL="0" indent="0" algn="just">
              <a:buNone/>
            </a:pPr>
            <a:endParaRPr lang="es-ES_tradnl" dirty="0"/>
          </a:p>
          <a:p>
            <a:pPr marL="0" indent="0" algn="just">
              <a:buNone/>
            </a:pPr>
            <a:r>
              <a:rPr lang="es-ES_tradnl" i="1" dirty="0"/>
              <a:t>&lt;&lt; la segunda demanda es una petición externa al área de la Didáctica de las Matemáticas, que se justifica por la importancia social de la educación y porque la inversión, que realiza la sociedad en educación, debe revertir en una mejora de la sociedad, etc. (podríamos decir que no la reconocen como una demanda propia del área)&gt;&gt;</a:t>
            </a:r>
            <a:endParaRPr lang="es-ES" i="1" dirty="0"/>
          </a:p>
        </p:txBody>
      </p:sp>
    </p:spTree>
    <p:extLst>
      <p:ext uri="{BB962C8B-B14F-4D97-AF65-F5344CB8AC3E}">
        <p14:creationId xmlns:p14="http://schemas.microsoft.com/office/powerpoint/2010/main" val="2263445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319314"/>
            <a:ext cx="10515600" cy="6183086"/>
          </a:xfrm>
        </p:spPr>
        <p:txBody>
          <a:bodyPr>
            <a:normAutofit/>
          </a:bodyPr>
          <a:lstStyle/>
          <a:p>
            <a:pPr marL="0" indent="0" algn="just">
              <a:buNone/>
            </a:pPr>
            <a:r>
              <a:rPr lang="es-ES_tradnl" i="1" dirty="0"/>
              <a:t>&lt;&lt;un enfoque teórico científico obtiene resultados científicos, pero no puede emitir juicios de valor ni normas; se trata de un punto de vista asumido mayoritariamente por lo que se ha llamado la Didáctica Fundamental, sobre todo por la Teoría de las Situaciones Didácticas y por la Teoría Antropológica de lo Didáctico (este se podría considerar un argumento positivista, podríamos decir que directamente rechazan la segunda demanda)&gt;&gt;</a:t>
            </a:r>
          </a:p>
          <a:p>
            <a:endParaRPr lang="es-ES_tradnl" dirty="0"/>
          </a:p>
          <a:p>
            <a:pPr marL="0" indent="0" algn="just">
              <a:buNone/>
            </a:pPr>
            <a:r>
              <a:rPr lang="es-ES_tradnl" i="1" dirty="0"/>
              <a:t>&lt;&lt;los enfoques teóricos en Didáctica de las Matemáticas aún están poco desarrollados, sus resultados todavía son limitados incluso para responder a la primera demanda y, por tanto, no están en condiciones de afrontar la segunda (podríamos decir que la posponen para un futuro indeterminado)&gt;&gt;</a:t>
            </a:r>
            <a:endParaRPr lang="es-ES" i="1" dirty="0"/>
          </a:p>
          <a:p>
            <a:pPr algn="just"/>
            <a:endParaRPr lang="es-ES" i="1" dirty="0"/>
          </a:p>
        </p:txBody>
      </p:sp>
    </p:spTree>
    <p:extLst>
      <p:ext uri="{BB962C8B-B14F-4D97-AF65-F5344CB8AC3E}">
        <p14:creationId xmlns:p14="http://schemas.microsoft.com/office/powerpoint/2010/main" val="10042263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1886" y="246742"/>
            <a:ext cx="10961914" cy="6270171"/>
          </a:xfrm>
        </p:spPr>
        <p:txBody>
          <a:bodyPr>
            <a:normAutofit lnSpcReduction="10000"/>
          </a:bodyPr>
          <a:lstStyle/>
          <a:p>
            <a:pPr algn="just"/>
            <a:r>
              <a:rPr lang="es-ES_tradnl" dirty="0"/>
              <a:t>Ahora bien, hay programas de investigación que están cómodos con la segunda demanda (concepción de la didáctica como generadora de criterios normativos) ya que consideran que la razón de la primera demanda (concepción de la didáctica como ciencia descriptiva/ explicativa) es poder afrontar la segunda. Por ejemplo, este sería el caso de la </a:t>
            </a:r>
            <a:r>
              <a:rPr lang="es-ES_tradnl" dirty="0" err="1"/>
              <a:t>Socioepistemología</a:t>
            </a:r>
            <a:r>
              <a:rPr lang="es-ES_tradnl" dirty="0"/>
              <a:t> </a:t>
            </a:r>
            <a:r>
              <a:rPr lang="es-ES_tradnl" dirty="0">
                <a:sym typeface="Symbol" panose="05050102010706020507" pitchFamily="18" charset="2"/>
              </a:rPr>
              <a:t></a:t>
            </a:r>
            <a:r>
              <a:rPr lang="es-ES_tradnl" dirty="0"/>
              <a:t> una herramienta para intervenir en el sistema educativo, (CANTORAL, 2013) </a:t>
            </a:r>
            <a:r>
              <a:rPr lang="es-ES_tradnl" dirty="0">
                <a:sym typeface="Symbol" panose="05050102010706020507" pitchFamily="18" charset="2"/>
              </a:rPr>
              <a:t></a:t>
            </a:r>
            <a:r>
              <a:rPr lang="es-ES_tradnl" dirty="0"/>
              <a:t> o de la visión </a:t>
            </a:r>
            <a:r>
              <a:rPr lang="es-ES_tradnl" dirty="0" err="1"/>
              <a:t>D’Ambrosiana</a:t>
            </a:r>
            <a:r>
              <a:rPr lang="es-ES_tradnl" dirty="0"/>
              <a:t> de la </a:t>
            </a:r>
            <a:r>
              <a:rPr lang="es-ES_tradnl" dirty="0" err="1"/>
              <a:t>Etnomatemática</a:t>
            </a:r>
            <a:r>
              <a:rPr lang="es-ES_tradnl" dirty="0"/>
              <a:t>:</a:t>
            </a:r>
            <a:endParaRPr lang="es-ES" dirty="0"/>
          </a:p>
          <a:p>
            <a:pPr marL="0" indent="0" algn="just">
              <a:buNone/>
            </a:pPr>
            <a:endParaRPr lang="es-ES" dirty="0"/>
          </a:p>
          <a:p>
            <a:pPr marL="0" indent="0" algn="just">
              <a:buNone/>
            </a:pPr>
            <a:r>
              <a:rPr lang="es-CL" i="1" dirty="0"/>
              <a:t>&lt;&lt;Por lo tanto, la </a:t>
            </a:r>
            <a:r>
              <a:rPr lang="es-CL" i="1" dirty="0" err="1"/>
              <a:t>Etnomatemática</a:t>
            </a:r>
            <a:r>
              <a:rPr lang="es-CL" i="1" dirty="0"/>
              <a:t>, aunque parta de un programa de investigación, aparece como una posibilidad de acción educativa, precisamente porque puede servir como una alternativa al plan de estudios tanto académico como escolar, incorporando en estos espacios los valores humanos, abriendo la puerta a nuevos puntos de vista y perspectivas en la que las matemáticas están insertadas, contemplando, de esta manera, las diferentes técnicas de explicar y conocer las distintas culturas o sociedades&gt;&gt;</a:t>
            </a:r>
            <a:endParaRPr lang="es-ES" i="1" dirty="0"/>
          </a:p>
        </p:txBody>
      </p:sp>
    </p:spTree>
    <p:extLst>
      <p:ext uri="{BB962C8B-B14F-4D97-AF65-F5344CB8AC3E}">
        <p14:creationId xmlns:p14="http://schemas.microsoft.com/office/powerpoint/2010/main" val="2121308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1886" y="333828"/>
            <a:ext cx="10961914" cy="6168571"/>
          </a:xfrm>
        </p:spPr>
        <p:txBody>
          <a:bodyPr>
            <a:normAutofit/>
          </a:bodyPr>
          <a:lstStyle/>
          <a:p>
            <a:pPr algn="just"/>
            <a:r>
              <a:rPr lang="es-ES_tradnl" dirty="0"/>
              <a:t>Incluso podemos encontrar enfoques que, básicamente, solo tienen en cuenta la segunda demanda (concepción de la didáctica como generadora de criterios normativos). Este sería, por ejemplo, el caso de la </a:t>
            </a:r>
            <a:r>
              <a:rPr lang="es-ES_tradnl" i="1" dirty="0" err="1"/>
              <a:t>Realistic</a:t>
            </a:r>
            <a:r>
              <a:rPr lang="es-ES_tradnl" i="1" dirty="0"/>
              <a:t> </a:t>
            </a:r>
            <a:r>
              <a:rPr lang="es-ES_tradnl" i="1" dirty="0" err="1"/>
              <a:t>Mathematics</a:t>
            </a:r>
            <a:r>
              <a:rPr lang="es-ES_tradnl" i="1" dirty="0"/>
              <a:t> </a:t>
            </a:r>
            <a:r>
              <a:rPr lang="es-ES_tradnl" i="1" dirty="0" err="1"/>
              <a:t>Education</a:t>
            </a:r>
            <a:r>
              <a:rPr lang="es-ES_tradnl" dirty="0"/>
              <a:t> (</a:t>
            </a:r>
            <a:r>
              <a:rPr lang="es-ES_tradnl" cap="all" dirty="0" err="1"/>
              <a:t>Gravemeijer</a:t>
            </a:r>
            <a:r>
              <a:rPr lang="es-ES_tradnl" dirty="0"/>
              <a:t>, 1994; </a:t>
            </a:r>
            <a:r>
              <a:rPr lang="es-ES_tradnl" cap="all" dirty="0" err="1"/>
              <a:t>DeLange</a:t>
            </a:r>
            <a:r>
              <a:rPr lang="es-ES_tradnl" dirty="0"/>
              <a:t>, 1996) que parte del principio de que la mejor manera de aprender matemáticas es a partir de contextos reales que permitan el proceso de </a:t>
            </a:r>
            <a:r>
              <a:rPr lang="es-ES_tradnl" dirty="0" err="1"/>
              <a:t>matematización</a:t>
            </a:r>
            <a:r>
              <a:rPr lang="es-ES_tradnl" dirty="0"/>
              <a:t>. </a:t>
            </a:r>
          </a:p>
          <a:p>
            <a:pPr algn="just"/>
            <a:endParaRPr lang="es-ES_tradnl" dirty="0"/>
          </a:p>
          <a:p>
            <a:pPr algn="just"/>
            <a:r>
              <a:rPr lang="es-ES_tradnl" dirty="0"/>
              <a:t>Y más en general, los enfoques que consideran a la Didáctica de las Matemáticas como una ciencia orientada al diseño de procesos y recursos para mejorar los procesos de enseñanza y aprendizaje de las matemáticas: </a:t>
            </a:r>
            <a:endParaRPr lang="es-ES" dirty="0"/>
          </a:p>
          <a:p>
            <a:endParaRPr lang="es-ES" dirty="0"/>
          </a:p>
        </p:txBody>
      </p:sp>
    </p:spTree>
    <p:extLst>
      <p:ext uri="{BB962C8B-B14F-4D97-AF65-F5344CB8AC3E}">
        <p14:creationId xmlns:p14="http://schemas.microsoft.com/office/powerpoint/2010/main" val="24036789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lstStyle/>
          <a:p>
            <a:pPr algn="ctr"/>
            <a:r>
              <a:rPr lang="es-ES" dirty="0"/>
              <a:t>La segunda demanda en cierta manera no se puede evitar</a:t>
            </a:r>
          </a:p>
        </p:txBody>
      </p:sp>
      <p:sp>
        <p:nvSpPr>
          <p:cNvPr id="3" name="Marcador de contenido 2"/>
          <p:cNvSpPr>
            <a:spLocks noGrp="1"/>
          </p:cNvSpPr>
          <p:nvPr>
            <p:ph idx="1"/>
          </p:nvPr>
        </p:nvSpPr>
        <p:spPr>
          <a:xfrm>
            <a:off x="870857" y="2082573"/>
            <a:ext cx="10515600" cy="4486275"/>
          </a:xfrm>
        </p:spPr>
        <p:txBody>
          <a:bodyPr>
            <a:normAutofit fontScale="92500" lnSpcReduction="20000"/>
          </a:bodyPr>
          <a:lstStyle/>
          <a:p>
            <a:pPr algn="just"/>
            <a:r>
              <a:rPr lang="es-ES_tradnl" dirty="0"/>
              <a:t>Aunque, como hemos dicho, muchos enfoques teóricos en Didáctica de las Matemáticas no están precisamente cómodos con la segunda demanda (concepción de la didáctica como generadora de criterios normativos), esta es tan fuerte que, de alguna manera, deben afrontarla. En este sentido, es habitual encontrar, en tesis doctorales y artículos de investigación, justificaciones de la relevancia de la investigación realizada en el hecho de que los resultados obtenidos ayudaran a la mejora de la enseñanza de las matemáticas. Al mismo tiempo, también es habitual que los proyectos de investigación soliciten financiación con base al impacto que van a tener en la mejora de la enseñanza de las matemáticas los resultados obtenidos. Es decir, una revisión de la literatura muestra que una parte importante de los trabajos de investigación relacionan la primera demanda con la segunda de </a:t>
            </a:r>
            <a:r>
              <a:rPr lang="es-ES_tradnl" i="1" dirty="0"/>
              <a:t>facto</a:t>
            </a:r>
            <a:r>
              <a:rPr lang="es-ES_tradnl" dirty="0"/>
              <a:t>, aunque en muchos casos sin justificar fundadamente dicha conexión.</a:t>
            </a:r>
            <a:endParaRPr lang="es-ES" dirty="0"/>
          </a:p>
        </p:txBody>
      </p:sp>
    </p:spTree>
    <p:extLst>
      <p:ext uri="{BB962C8B-B14F-4D97-AF65-F5344CB8AC3E}">
        <p14:creationId xmlns:p14="http://schemas.microsoft.com/office/powerpoint/2010/main" val="855256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653143"/>
            <a:ext cx="10515600" cy="5312228"/>
          </a:xfrm>
        </p:spPr>
        <p:txBody>
          <a:bodyPr>
            <a:normAutofit/>
          </a:bodyPr>
          <a:lstStyle/>
          <a:p>
            <a:pPr algn="just"/>
            <a:r>
              <a:rPr lang="es-ES_tradnl" dirty="0"/>
              <a:t>Otro factor a tener en cuenta en la relación entre las dos demandas es que, normalmente, los investigadores en Didáctica de las Matemáticas son también profesores, o bien son formadores de profesores. Es decir, realizan como profesores procesos de enseñanza y aprendizaje donde su práctica profesional se alimenta de los conocimientos generados en el área de la Didáctica de las Matemáticas. Dicho de otra manera, su práctica, la reflexión sobre ella, sus cambios e innovaciones se basan en la aplicación de conocimientos que provienen del área de Didáctica de las Matemáticas, los cuales muchas veces se utilizan para justificar la calidad de la práctica o bien para realizar cambios que permiten mejorarla.</a:t>
            </a:r>
            <a:endParaRPr lang="es-ES" dirty="0"/>
          </a:p>
        </p:txBody>
      </p:sp>
    </p:spTree>
    <p:extLst>
      <p:ext uri="{BB962C8B-B14F-4D97-AF65-F5344CB8AC3E}">
        <p14:creationId xmlns:p14="http://schemas.microsoft.com/office/powerpoint/2010/main" val="3904059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lstStyle/>
          <a:p>
            <a:pPr algn="ctr"/>
            <a:r>
              <a:rPr lang="es-ES" dirty="0"/>
              <a:t>A modo de conclusión</a:t>
            </a:r>
          </a:p>
        </p:txBody>
      </p:sp>
      <p:sp>
        <p:nvSpPr>
          <p:cNvPr id="3" name="Marcador de contenido 2"/>
          <p:cNvSpPr>
            <a:spLocks noGrp="1"/>
          </p:cNvSpPr>
          <p:nvPr>
            <p:ph idx="1"/>
          </p:nvPr>
        </p:nvSpPr>
        <p:spPr/>
        <p:txBody>
          <a:bodyPr>
            <a:normAutofit fontScale="92500" lnSpcReduction="20000"/>
          </a:bodyPr>
          <a:lstStyle/>
          <a:p>
            <a:pPr algn="just"/>
            <a:r>
              <a:rPr lang="es-ES_tradnl" dirty="0"/>
              <a:t>Hay dos afirmaciones que seguramente pueden ser asumidos por todos los enfoques teóricos en Didáctica de las Matemáticas: </a:t>
            </a:r>
          </a:p>
          <a:p>
            <a:pPr marL="0" indent="0" algn="just">
              <a:buNone/>
            </a:pPr>
            <a:endParaRPr lang="es-ES_tradnl" dirty="0"/>
          </a:p>
          <a:p>
            <a:pPr algn="just"/>
            <a:r>
              <a:rPr lang="es-ES_tradnl" dirty="0"/>
              <a:t>a) cuanto mayor sea nuestra capacidad de descripción, comprensión y explicación de los procesos de enseñanza y aprendizaje (primera demanda), estaremos en mejores condiciones para conseguir una mejora de la enseñanza (segunda demanda), </a:t>
            </a:r>
          </a:p>
          <a:p>
            <a:pPr algn="just"/>
            <a:r>
              <a:rPr lang="es-ES_tradnl" dirty="0"/>
              <a:t>b) los conocimientos y resultados generados como consecuencia de la primera demanda influyen, de alguna manera, en la generación de valores y normas que guían la mejora de la enseñanza de las matemáticas. </a:t>
            </a:r>
          </a:p>
          <a:p>
            <a:pPr algn="just"/>
            <a:endParaRPr lang="es-ES_tradnl" dirty="0"/>
          </a:p>
          <a:p>
            <a:pPr algn="just"/>
            <a:r>
              <a:rPr lang="es-ES_tradnl" dirty="0"/>
              <a:t>Es decir, se asume algún tipo de conexión entre las dos demandas, aunque los diferentes enfoques teóricos difieren en la manera de fundamentarla.</a:t>
            </a:r>
            <a:endParaRPr lang="es-ES" dirty="0"/>
          </a:p>
        </p:txBody>
      </p:sp>
    </p:spTree>
    <p:extLst>
      <p:ext uri="{BB962C8B-B14F-4D97-AF65-F5344CB8AC3E}">
        <p14:creationId xmlns:p14="http://schemas.microsoft.com/office/powerpoint/2010/main" val="1969299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lstStyle/>
          <a:p>
            <a:pPr algn="ctr"/>
            <a:r>
              <a:rPr lang="es-ES" b="1" dirty="0"/>
              <a:t>El problema del diseño instruccional</a:t>
            </a:r>
            <a:endParaRPr lang="es-ES" dirty="0"/>
          </a:p>
        </p:txBody>
      </p:sp>
      <p:sp>
        <p:nvSpPr>
          <p:cNvPr id="3" name="Marcador de contenido 2"/>
          <p:cNvSpPr>
            <a:spLocks noGrp="1"/>
          </p:cNvSpPr>
          <p:nvPr>
            <p:ph idx="1"/>
          </p:nvPr>
        </p:nvSpPr>
        <p:spPr>
          <a:xfrm>
            <a:off x="838200" y="2180491"/>
            <a:ext cx="10515600" cy="3996471"/>
          </a:xfrm>
        </p:spPr>
        <p:txBody>
          <a:bodyPr/>
          <a:lstStyle/>
          <a:p>
            <a:r>
              <a:rPr lang="es-ES" dirty="0"/>
              <a:t>¿Cómo debe ser una (buena) clase (secuencia de clases) de matemáticas?</a:t>
            </a:r>
          </a:p>
          <a:p>
            <a:endParaRPr lang="es-ES" dirty="0"/>
          </a:p>
          <a:p>
            <a:pPr marL="0" indent="0" algn="ctr">
              <a:buNone/>
            </a:pPr>
            <a:r>
              <a:rPr lang="es-ES" dirty="0"/>
              <a:t>¿Calidad?</a:t>
            </a:r>
            <a:br>
              <a:rPr lang="es-ES" dirty="0"/>
            </a:br>
            <a:br>
              <a:rPr lang="es-ES" dirty="0"/>
            </a:br>
            <a:r>
              <a:rPr lang="es-ES" dirty="0"/>
              <a:t>Perspectiva positivista </a:t>
            </a:r>
            <a:br>
              <a:rPr lang="es-ES" dirty="0"/>
            </a:br>
            <a:r>
              <a:rPr lang="es-ES" dirty="0"/>
              <a:t>versus </a:t>
            </a:r>
            <a:br>
              <a:rPr lang="es-ES" dirty="0"/>
            </a:br>
            <a:r>
              <a:rPr lang="es-ES" dirty="0"/>
              <a:t>Perspectiva consensual</a:t>
            </a:r>
          </a:p>
          <a:p>
            <a:endParaRPr lang="es-ES" dirty="0"/>
          </a:p>
          <a:p>
            <a:endParaRPr lang="es-ES" dirty="0"/>
          </a:p>
        </p:txBody>
      </p:sp>
    </p:spTree>
    <p:extLst>
      <p:ext uri="{BB962C8B-B14F-4D97-AF65-F5344CB8AC3E}">
        <p14:creationId xmlns:p14="http://schemas.microsoft.com/office/powerpoint/2010/main" val="896819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260649"/>
            <a:ext cx="8229600" cy="5865515"/>
          </a:xfrm>
        </p:spPr>
        <p:txBody>
          <a:bodyPr>
            <a:normAutofit fontScale="92500" lnSpcReduction="10000"/>
          </a:bodyPr>
          <a:lstStyle/>
          <a:p>
            <a:pPr marL="0" indent="0">
              <a:buNone/>
            </a:pPr>
            <a:r>
              <a:rPr lang="es-ES" b="1" dirty="0"/>
              <a:t>Perspectiva positivista</a:t>
            </a:r>
          </a:p>
          <a:p>
            <a:pPr>
              <a:buNone/>
            </a:pPr>
            <a:r>
              <a:rPr lang="es-ES" dirty="0"/>
              <a:t>	</a:t>
            </a:r>
          </a:p>
          <a:p>
            <a:pPr algn="just"/>
            <a:r>
              <a:rPr lang="es-ES" dirty="0"/>
              <a:t>Desde esta perspectiva la investigación realizada en el área de Didáctica de las Matemáticas nos dirá cuales son las causas que hay que modificar para conseguir los efectos considerados como objetivos a conseguir. </a:t>
            </a:r>
            <a:r>
              <a:rPr lang="ca-ES" dirty="0"/>
              <a:t>.</a:t>
            </a:r>
          </a:p>
          <a:p>
            <a:pPr algn="just">
              <a:lnSpc>
                <a:spcPct val="80000"/>
              </a:lnSpc>
              <a:buNone/>
            </a:pPr>
            <a:endParaRPr lang="ca-ES" dirty="0"/>
          </a:p>
          <a:p>
            <a:pPr algn="just">
              <a:lnSpc>
                <a:spcPct val="80000"/>
              </a:lnSpc>
              <a:buNone/>
            </a:pPr>
            <a:endParaRPr lang="es-ES" dirty="0"/>
          </a:p>
          <a:p>
            <a:pPr marL="0" indent="0">
              <a:lnSpc>
                <a:spcPct val="80000"/>
              </a:lnSpc>
              <a:buNone/>
            </a:pPr>
            <a:r>
              <a:rPr lang="es-ES" b="1" dirty="0"/>
              <a:t>Perspectiva  consensual</a:t>
            </a:r>
          </a:p>
          <a:p>
            <a:pPr algn="ctr">
              <a:lnSpc>
                <a:spcPct val="80000"/>
              </a:lnSpc>
              <a:buFontTx/>
              <a:buNone/>
            </a:pPr>
            <a:endParaRPr lang="es-ES" b="1" dirty="0"/>
          </a:p>
          <a:p>
            <a:pPr algn="just"/>
            <a:r>
              <a:rPr lang="es-ES" dirty="0"/>
              <a:t>Desde esta perspectiva, aquellos que nos dice como guiar la mejora de los PEAM ha de emanar del discurso argumentativo de la comunidad científica, cuando esta está orientado a conseguir un consenso sobre “aquello” que se puede considerar como mejor". </a:t>
            </a:r>
          </a:p>
        </p:txBody>
      </p:sp>
    </p:spTree>
    <p:extLst>
      <p:ext uri="{BB962C8B-B14F-4D97-AF65-F5344CB8AC3E}">
        <p14:creationId xmlns:p14="http://schemas.microsoft.com/office/powerpoint/2010/main" val="835682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67099B16-F43F-4282-93AB-F5174544C8F1}"/>
              </a:ext>
            </a:extLst>
          </p:cNvPr>
          <p:cNvSpPr txBox="1">
            <a:spLocks noChangeArrowheads="1"/>
          </p:cNvSpPr>
          <p:nvPr/>
        </p:nvSpPr>
        <p:spPr bwMode="auto">
          <a:xfrm>
            <a:off x="2590800" y="457201"/>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 altLang="es-ES" sz="2800">
              <a:latin typeface="Times New Roman" panose="02020603050405020304" pitchFamily="18" charset="0"/>
            </a:endParaRPr>
          </a:p>
        </p:txBody>
      </p:sp>
      <p:sp>
        <p:nvSpPr>
          <p:cNvPr id="7171" name="Text Box 3">
            <a:extLst>
              <a:ext uri="{FF2B5EF4-FFF2-40B4-BE49-F238E27FC236}">
                <a16:creationId xmlns:a16="http://schemas.microsoft.com/office/drawing/2014/main" id="{0237634B-5F62-41B9-9735-48845DABD9AD}"/>
              </a:ext>
            </a:extLst>
          </p:cNvPr>
          <p:cNvSpPr txBox="1">
            <a:spLocks noChangeArrowheads="1"/>
          </p:cNvSpPr>
          <p:nvPr/>
        </p:nvSpPr>
        <p:spPr bwMode="auto">
          <a:xfrm>
            <a:off x="2590800" y="333375"/>
            <a:ext cx="7467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_tradnl" altLang="es-ES" sz="2800">
                <a:latin typeface="Tahoma" panose="020B0604030504040204" pitchFamily="34" charset="0"/>
                <a:ea typeface="Arial Unicode MS" pitchFamily="34" charset="-128"/>
              </a:rPr>
              <a:t> DIDÁCTICA DE LA MATEMÁTICA Y EDUCACIÓN MATEMÁTICA</a:t>
            </a:r>
            <a:endParaRPr lang="es-ES" altLang="es-ES" sz="2800">
              <a:latin typeface="Tahoma" panose="020B0604030504040204" pitchFamily="34" charset="0"/>
              <a:ea typeface="Arial Unicode MS" pitchFamily="34" charset="-128"/>
            </a:endParaRPr>
          </a:p>
        </p:txBody>
      </p:sp>
      <p:sp>
        <p:nvSpPr>
          <p:cNvPr id="7172" name="Text Box 4">
            <a:extLst>
              <a:ext uri="{FF2B5EF4-FFF2-40B4-BE49-F238E27FC236}">
                <a16:creationId xmlns:a16="http://schemas.microsoft.com/office/drawing/2014/main" id="{F8308318-25F1-496C-8009-43E439ADDB8C}"/>
              </a:ext>
            </a:extLst>
          </p:cNvPr>
          <p:cNvSpPr txBox="1">
            <a:spLocks noChangeArrowheads="1"/>
          </p:cNvSpPr>
          <p:nvPr/>
        </p:nvSpPr>
        <p:spPr bwMode="auto">
          <a:xfrm>
            <a:off x="2667000" y="1524001"/>
            <a:ext cx="7620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s-ES_tradnl" altLang="es-ES" sz="2400">
              <a:latin typeface="Times New Roman" panose="02020603050405020304" pitchFamily="18" charset="0"/>
            </a:endParaRPr>
          </a:p>
          <a:p>
            <a:pPr eaLnBrk="1" hangingPunct="1">
              <a:spcBef>
                <a:spcPct val="50000"/>
              </a:spcBef>
            </a:pPr>
            <a:endParaRPr lang="es-ES" altLang="es-ES" sz="2400">
              <a:latin typeface="Times New Roman" panose="02020603050405020304" pitchFamily="18" charset="0"/>
            </a:endParaRPr>
          </a:p>
        </p:txBody>
      </p:sp>
      <p:sp>
        <p:nvSpPr>
          <p:cNvPr id="7173" name="Rectangle 5">
            <a:extLst>
              <a:ext uri="{FF2B5EF4-FFF2-40B4-BE49-F238E27FC236}">
                <a16:creationId xmlns:a16="http://schemas.microsoft.com/office/drawing/2014/main" id="{BD1B9CD9-80F6-4970-B8D6-EBC2C6FDCE9B}"/>
              </a:ext>
            </a:extLst>
          </p:cNvPr>
          <p:cNvSpPr>
            <a:spLocks noChangeArrowheads="1"/>
          </p:cNvSpPr>
          <p:nvPr/>
        </p:nvSpPr>
        <p:spPr bwMode="auto">
          <a:xfrm>
            <a:off x="1919288" y="1341439"/>
            <a:ext cx="8280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algn="just" eaLnBrk="1" hangingPunct="1"/>
            <a:r>
              <a:rPr lang="es-ES_tradnl" altLang="es-ES" sz="2000">
                <a:latin typeface="Times New Roman" panose="02020603050405020304" pitchFamily="18" charset="0"/>
                <a:cs typeface="Times New Roman" panose="02020603050405020304" pitchFamily="18" charset="0"/>
              </a:rPr>
              <a:t>        </a:t>
            </a:r>
            <a:r>
              <a:rPr lang="es-ES_tradnl" altLang="es-ES" sz="2400">
                <a:latin typeface="Times New Roman" panose="02020603050405020304" pitchFamily="18" charset="0"/>
                <a:cs typeface="Times New Roman" panose="02020603050405020304" pitchFamily="18" charset="0"/>
              </a:rPr>
              <a:t>DIDÁTICA DE LAS MATEMÁTICAS</a:t>
            </a:r>
            <a:r>
              <a:rPr lang="es-ES_tradnl" altLang="es-ES" sz="2400" i="1">
                <a:latin typeface="Times New Roman" panose="02020603050405020304" pitchFamily="18" charset="0"/>
                <a:cs typeface="Times New Roman" panose="02020603050405020304" pitchFamily="18" charset="0"/>
              </a:rPr>
              <a:t>:</a:t>
            </a:r>
            <a:endParaRPr lang="es-ES_tradnl" altLang="es-ES" sz="2400">
              <a:latin typeface="CG Times" pitchFamily="18" charset="0"/>
              <a:cs typeface="Times New Roman" panose="02020603050405020304" pitchFamily="18" charset="0"/>
            </a:endParaRPr>
          </a:p>
          <a:p>
            <a:pPr algn="just"/>
            <a:endParaRPr lang="es-ES_tradnl" altLang="es-ES" sz="2400" i="1">
              <a:latin typeface="Times New Roman" panose="02020603050405020304" pitchFamily="18" charset="0"/>
              <a:cs typeface="Times New Roman" panose="02020603050405020304" pitchFamily="18" charset="0"/>
            </a:endParaRPr>
          </a:p>
          <a:p>
            <a:pPr algn="just"/>
            <a:r>
              <a:rPr lang="es-ES_tradnl" altLang="es-ES" sz="2400" i="1">
                <a:latin typeface="Times New Roman" panose="02020603050405020304" pitchFamily="18" charset="0"/>
                <a:cs typeface="Times New Roman" panose="02020603050405020304" pitchFamily="18" charset="0"/>
              </a:rPr>
              <a:t>	Es la disciplina científica y el campo de investigación cuyo fin es identificar, caracterizar y comprender los fenómenos y procesos que condicionan la enseñanza y el aprendizaje de las matemáticas.</a:t>
            </a:r>
            <a:endParaRPr lang="es-ES_tradnl" altLang="es-ES" sz="2400">
              <a:latin typeface="CG Times" pitchFamily="18" charset="0"/>
              <a:cs typeface="Times New Roman" panose="02020603050405020304" pitchFamily="18" charset="0"/>
            </a:endParaRPr>
          </a:p>
          <a:p>
            <a:pPr algn="just"/>
            <a:r>
              <a:rPr lang="es-ES_tradnl" altLang="es-ES" sz="2400">
                <a:latin typeface="Times New Roman" panose="02020603050405020304" pitchFamily="18" charset="0"/>
                <a:cs typeface="Times New Roman" panose="02020603050405020304" pitchFamily="18" charset="0"/>
              </a:rPr>
              <a:t> </a:t>
            </a:r>
            <a:endParaRPr lang="es-ES_tradnl" altLang="es-ES" sz="2400">
              <a:latin typeface="CG Times" pitchFamily="18" charset="0"/>
              <a:cs typeface="Times New Roman" panose="02020603050405020304" pitchFamily="18" charset="0"/>
            </a:endParaRPr>
          </a:p>
          <a:p>
            <a:pPr algn="just"/>
            <a:r>
              <a:rPr lang="es-ES_tradnl" altLang="es-ES" sz="2400">
                <a:latin typeface="Times New Roman" panose="02020603050405020304" pitchFamily="18" charset="0"/>
                <a:cs typeface="Times New Roman" panose="02020603050405020304" pitchFamily="18" charset="0"/>
              </a:rPr>
              <a:t>         EDUCACIÓN MATEMÁTICA</a:t>
            </a:r>
            <a:r>
              <a:rPr lang="es-ES_tradnl" altLang="es-ES" sz="2400" i="1">
                <a:latin typeface="Times New Roman" panose="02020603050405020304" pitchFamily="18" charset="0"/>
                <a:cs typeface="Times New Roman" panose="02020603050405020304" pitchFamily="18" charset="0"/>
              </a:rPr>
              <a:t>: </a:t>
            </a:r>
            <a:endParaRPr lang="es-ES_tradnl" altLang="es-ES" sz="2400">
              <a:latin typeface="CG Times" pitchFamily="18" charset="0"/>
              <a:cs typeface="Times New Roman" panose="02020603050405020304" pitchFamily="18" charset="0"/>
            </a:endParaRPr>
          </a:p>
          <a:p>
            <a:pPr algn="just"/>
            <a:r>
              <a:rPr lang="es-ES_tradnl" altLang="es-ES" sz="2400" i="1">
                <a:latin typeface="Times New Roman" panose="02020603050405020304" pitchFamily="18" charset="0"/>
                <a:cs typeface="Times New Roman" panose="02020603050405020304" pitchFamily="18" charset="0"/>
              </a:rPr>
              <a:t>	</a:t>
            </a:r>
          </a:p>
          <a:p>
            <a:pPr algn="just"/>
            <a:r>
              <a:rPr lang="es-ES_tradnl" altLang="es-ES" sz="2400" i="1">
                <a:latin typeface="Times New Roman" panose="02020603050405020304" pitchFamily="18" charset="0"/>
                <a:cs typeface="Times New Roman" panose="02020603050405020304" pitchFamily="18" charset="0"/>
              </a:rPr>
              <a:t>       Es el sistema social complejo y heterogéneo que incluye teoría, desarrollo y práctica relativa a la enseñanza y aprendizaje de las matemáticas. Incluye a la Didáctica de las Matemáticas como un subsistema. 	</a:t>
            </a:r>
            <a:endParaRPr lang="es-ES_tradnl" altLang="es-ES" sz="2400">
              <a:latin typeface="CG Times" pitchFamily="18" charset="0"/>
              <a:cs typeface="Times New Roman" panose="02020603050405020304" pitchFamily="18" charset="0"/>
            </a:endParaRPr>
          </a:p>
          <a:p>
            <a:endParaRPr lang="es-ES_tradnl" altLang="es-ES" sz="2400">
              <a:latin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C000"/>
          </a:solidFill>
        </p:spPr>
        <p:txBody>
          <a:bodyPr>
            <a:noAutofit/>
          </a:bodyPr>
          <a:lstStyle/>
          <a:p>
            <a:pPr algn="ctr"/>
            <a:r>
              <a:rPr lang="es-ES" sz="3200" b="1" dirty="0"/>
              <a:t>Perspectiva consensual:</a:t>
            </a:r>
            <a:br>
              <a:rPr lang="es-ES" sz="3200" b="1" dirty="0"/>
            </a:br>
            <a:r>
              <a:rPr lang="es-ES" sz="3200" b="1" dirty="0"/>
              <a:t>Consensuar criterios de calidad (principios, etc.)</a:t>
            </a:r>
          </a:p>
        </p:txBody>
      </p:sp>
      <p:sp>
        <p:nvSpPr>
          <p:cNvPr id="3" name="2 Marcador de contenido"/>
          <p:cNvSpPr>
            <a:spLocks noGrp="1"/>
          </p:cNvSpPr>
          <p:nvPr>
            <p:ph idx="1"/>
          </p:nvPr>
        </p:nvSpPr>
        <p:spPr>
          <a:xfrm>
            <a:off x="2093741" y="2643344"/>
            <a:ext cx="8229600" cy="3968472"/>
          </a:xfrm>
        </p:spPr>
        <p:txBody>
          <a:bodyPr>
            <a:normAutofit/>
          </a:bodyPr>
          <a:lstStyle/>
          <a:p>
            <a:pPr algn="just"/>
            <a:r>
              <a:rPr lang="es-ES" dirty="0"/>
              <a:t>Los criterios de calidad son reglas de corrección útiles en dos momentos de los procesos de estudio matemáticos. </a:t>
            </a:r>
            <a:r>
              <a:rPr lang="es-ES" i="1" dirty="0"/>
              <a:t>A priori, </a:t>
            </a:r>
            <a:r>
              <a:rPr lang="es-ES" dirty="0"/>
              <a:t>los criterios de calidad son principios que orientan "como se tienen que hacer las cosas". </a:t>
            </a:r>
            <a:r>
              <a:rPr lang="es-ES" i="1" dirty="0"/>
              <a:t>A posteriori, </a:t>
            </a:r>
            <a:r>
              <a:rPr lang="es-ES" dirty="0"/>
              <a:t>los criterios sirven para valorar el proceso de estudio efectivamente implementado. </a:t>
            </a:r>
          </a:p>
          <a:p>
            <a:pPr algn="just"/>
            <a:endParaRPr lang="es-ES" i="1" dirty="0"/>
          </a:p>
          <a:p>
            <a:pPr algn="just"/>
            <a:r>
              <a:rPr lang="es-ES" dirty="0"/>
              <a:t>Ejemplo: Principios y estándares del NCTM </a:t>
            </a:r>
          </a:p>
          <a:p>
            <a:endParaRPr lang="es-ES" dirty="0"/>
          </a:p>
          <a:p>
            <a:endParaRPr lang="es-ES" dirty="0"/>
          </a:p>
        </p:txBody>
      </p:sp>
    </p:spTree>
    <p:extLst>
      <p:ext uri="{BB962C8B-B14F-4D97-AF65-F5344CB8AC3E}">
        <p14:creationId xmlns:p14="http://schemas.microsoft.com/office/powerpoint/2010/main" val="3375952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79576" y="188640"/>
            <a:ext cx="7920880" cy="738664"/>
          </a:xfrm>
          <a:prstGeom prst="rect">
            <a:avLst/>
          </a:prstGeom>
          <a:solidFill>
            <a:srgbClr val="FFC000"/>
          </a:solidFill>
        </p:spPr>
        <p:txBody>
          <a:bodyPr wrap="square" rtlCol="0">
            <a:spAutoFit/>
          </a:bodyPr>
          <a:lstStyle/>
          <a:p>
            <a:endParaRPr lang="es-ES" dirty="0"/>
          </a:p>
          <a:p>
            <a:pPr algn="ctr"/>
            <a:r>
              <a:rPr lang="es-ES" sz="2400" dirty="0">
                <a:latin typeface="Times New Roman" pitchFamily="18" charset="0"/>
                <a:cs typeface="Times New Roman" pitchFamily="18" charset="0"/>
              </a:rPr>
              <a:t>CRITERIOS DE IDONEIDAD (CALIDAD) </a:t>
            </a:r>
          </a:p>
        </p:txBody>
      </p:sp>
      <p:sp>
        <p:nvSpPr>
          <p:cNvPr id="4" name="3 CuadroTexto"/>
          <p:cNvSpPr txBox="1"/>
          <p:nvPr/>
        </p:nvSpPr>
        <p:spPr>
          <a:xfrm>
            <a:off x="1847528" y="1071802"/>
            <a:ext cx="8496944" cy="5632311"/>
          </a:xfrm>
          <a:prstGeom prst="rect">
            <a:avLst/>
          </a:prstGeom>
          <a:noFill/>
        </p:spPr>
        <p:txBody>
          <a:bodyPr wrap="square" rtlCol="0">
            <a:spAutoFit/>
          </a:bodyPr>
          <a:lstStyle/>
          <a:p>
            <a:endParaRPr lang="es-ES" dirty="0"/>
          </a:p>
          <a:p>
            <a:r>
              <a:rPr lang="es-ES" dirty="0">
                <a:latin typeface="Times New Roman" pitchFamily="18" charset="0"/>
                <a:cs typeface="Times New Roman" pitchFamily="18" charset="0"/>
              </a:rPr>
              <a:t>1) ¿He enseñado unas matemáticas de calidad? </a:t>
            </a:r>
          </a:p>
          <a:p>
            <a:r>
              <a:rPr lang="es-ES" dirty="0">
                <a:latin typeface="Times New Roman" pitchFamily="18" charset="0"/>
                <a:cs typeface="Times New Roman" pitchFamily="18" charset="0"/>
              </a:rPr>
              <a:t>(Idoneidad epistémica) </a:t>
            </a:r>
          </a:p>
          <a:p>
            <a:endParaRPr lang="es-ES" dirty="0">
              <a:latin typeface="Times New Roman" pitchFamily="18" charset="0"/>
              <a:cs typeface="Times New Roman" pitchFamily="18" charset="0"/>
            </a:endParaRPr>
          </a:p>
          <a:p>
            <a:r>
              <a:rPr lang="es-ES" dirty="0">
                <a:latin typeface="Times New Roman" pitchFamily="18" charset="0"/>
                <a:cs typeface="Times New Roman" pitchFamily="18" charset="0"/>
              </a:rPr>
              <a:t>2) ¿Han aprendido los alumnos con las tareas propuestas? </a:t>
            </a:r>
          </a:p>
          <a:p>
            <a:r>
              <a:rPr lang="es-ES" dirty="0">
                <a:latin typeface="Times New Roman" pitchFamily="18" charset="0"/>
                <a:cs typeface="Times New Roman" pitchFamily="18" charset="0"/>
              </a:rPr>
              <a:t>(Idoneidad cognitiva) </a:t>
            </a:r>
          </a:p>
          <a:p>
            <a:endParaRPr lang="es-ES" dirty="0">
              <a:latin typeface="Times New Roman" pitchFamily="18" charset="0"/>
              <a:cs typeface="Times New Roman" pitchFamily="18" charset="0"/>
            </a:endParaRPr>
          </a:p>
          <a:p>
            <a:r>
              <a:rPr lang="es-ES" dirty="0">
                <a:latin typeface="Times New Roman" pitchFamily="18" charset="0"/>
                <a:cs typeface="Times New Roman" pitchFamily="18" charset="0"/>
              </a:rPr>
              <a:t>3) ¿He utilizado los recursos temporales, materiales, TIC, etc. adecuados? </a:t>
            </a:r>
          </a:p>
          <a:p>
            <a:r>
              <a:rPr lang="es-ES" dirty="0">
                <a:latin typeface="Times New Roman" pitchFamily="18" charset="0"/>
                <a:cs typeface="Times New Roman" pitchFamily="18" charset="0"/>
              </a:rPr>
              <a:t>(Idoneidad de medios) </a:t>
            </a:r>
          </a:p>
          <a:p>
            <a:endParaRPr lang="es-ES" dirty="0">
              <a:latin typeface="Times New Roman" pitchFamily="18" charset="0"/>
              <a:cs typeface="Times New Roman" pitchFamily="18" charset="0"/>
            </a:endParaRPr>
          </a:p>
          <a:p>
            <a:r>
              <a:rPr lang="es-ES" dirty="0">
                <a:latin typeface="Times New Roman" pitchFamily="18" charset="0"/>
                <a:cs typeface="Times New Roman" pitchFamily="18" charset="0"/>
              </a:rPr>
              <a:t>4) ¿Las tareas y su gestión promueven la implicación de los alumnos? </a:t>
            </a:r>
          </a:p>
          <a:p>
            <a:r>
              <a:rPr lang="es-ES" dirty="0">
                <a:latin typeface="Times New Roman" pitchFamily="18" charset="0"/>
                <a:cs typeface="Times New Roman" pitchFamily="18" charset="0"/>
              </a:rPr>
              <a:t>(Idoneidad emocional) </a:t>
            </a:r>
          </a:p>
          <a:p>
            <a:endParaRPr lang="es-ES" dirty="0">
              <a:latin typeface="Times New Roman" pitchFamily="18" charset="0"/>
              <a:cs typeface="Times New Roman" pitchFamily="18" charset="0"/>
            </a:endParaRPr>
          </a:p>
          <a:p>
            <a:r>
              <a:rPr lang="es-ES" dirty="0">
                <a:latin typeface="Times New Roman" pitchFamily="18" charset="0"/>
                <a:cs typeface="Times New Roman" pitchFamily="18" charset="0"/>
              </a:rPr>
              <a:t>5) ¿He realizado una gestión adecuada de la interacción en la clase que ha permitido resolver las dificultades de los alumnos? </a:t>
            </a:r>
          </a:p>
          <a:p>
            <a:r>
              <a:rPr lang="es-ES" dirty="0">
                <a:latin typeface="Times New Roman" pitchFamily="18" charset="0"/>
                <a:cs typeface="Times New Roman" pitchFamily="18" charset="0"/>
              </a:rPr>
              <a:t>(Idoneidad </a:t>
            </a:r>
            <a:r>
              <a:rPr lang="es-ES" dirty="0" err="1">
                <a:latin typeface="Times New Roman" pitchFamily="18" charset="0"/>
                <a:cs typeface="Times New Roman" pitchFamily="18" charset="0"/>
              </a:rPr>
              <a:t>interaccional</a:t>
            </a:r>
            <a:r>
              <a:rPr lang="es-ES" dirty="0">
                <a:latin typeface="Times New Roman" pitchFamily="18" charset="0"/>
                <a:cs typeface="Times New Roman" pitchFamily="18" charset="0"/>
              </a:rPr>
              <a:t>) </a:t>
            </a:r>
          </a:p>
          <a:p>
            <a:endParaRPr lang="es-ES" dirty="0">
              <a:latin typeface="Times New Roman" pitchFamily="18" charset="0"/>
              <a:cs typeface="Times New Roman" pitchFamily="18" charset="0"/>
            </a:endParaRPr>
          </a:p>
          <a:p>
            <a:r>
              <a:rPr lang="es-ES" dirty="0">
                <a:latin typeface="Times New Roman" pitchFamily="18" charset="0"/>
                <a:cs typeface="Times New Roman" pitchFamily="18" charset="0"/>
              </a:rPr>
              <a:t>6)¿los contenidos se corresponden con el currículum y son útiles para su inserción social y laboral? </a:t>
            </a:r>
          </a:p>
          <a:p>
            <a:r>
              <a:rPr lang="es-ES" dirty="0">
                <a:latin typeface="Times New Roman" pitchFamily="18" charset="0"/>
                <a:cs typeface="Times New Roman" pitchFamily="18" charset="0"/>
              </a:rPr>
              <a:t>(idoneidad ecológica) </a:t>
            </a:r>
          </a:p>
        </p:txBody>
      </p:sp>
    </p:spTree>
    <p:extLst>
      <p:ext uri="{BB962C8B-B14F-4D97-AF65-F5344CB8AC3E}">
        <p14:creationId xmlns:p14="http://schemas.microsoft.com/office/powerpoint/2010/main" val="3887128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605546"/>
          </a:xfrm>
          <a:solidFill>
            <a:srgbClr val="FFC000"/>
          </a:solidFill>
        </p:spPr>
        <p:txBody>
          <a:bodyPr>
            <a:normAutofit fontScale="90000"/>
          </a:bodyPr>
          <a:lstStyle/>
          <a:p>
            <a:pPr algn="ctr"/>
            <a:r>
              <a:rPr lang="es-ES" dirty="0"/>
              <a:t>Criterios de idoneidad </a:t>
            </a:r>
          </a:p>
        </p:txBody>
      </p:sp>
      <p:pic>
        <p:nvPicPr>
          <p:cNvPr id="4" name="Picture 5"/>
          <p:cNvPicPr>
            <a:picLocks noChangeAspect="1" noChangeArrowheads="1"/>
          </p:cNvPicPr>
          <p:nvPr/>
        </p:nvPicPr>
        <p:blipFill>
          <a:blip r:embed="rId2" cstate="print"/>
          <a:srcRect l="29295" t="26460" r="25346" b="20621"/>
          <a:stretch>
            <a:fillRect/>
          </a:stretch>
        </p:blipFill>
        <p:spPr bwMode="auto">
          <a:xfrm>
            <a:off x="3073748" y="1801977"/>
            <a:ext cx="5326508" cy="4658438"/>
          </a:xfrm>
          <a:prstGeom prst="rect">
            <a:avLst/>
          </a:prstGeom>
          <a:noFill/>
          <a:ln w="9525">
            <a:noFill/>
            <a:miter lim="800000"/>
            <a:headEnd/>
            <a:tailEnd/>
          </a:ln>
        </p:spPr>
      </p:pic>
    </p:spTree>
    <p:extLst>
      <p:ext uri="{BB962C8B-B14F-4D97-AF65-F5344CB8AC3E}">
        <p14:creationId xmlns:p14="http://schemas.microsoft.com/office/powerpoint/2010/main" val="1704994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135561" y="980729"/>
            <a:ext cx="8334735" cy="5456243"/>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8615712" y="1196752"/>
            <a:ext cx="2052288" cy="2408750"/>
          </a:xfrm>
          <a:prstGeom prst="rect">
            <a:avLst/>
          </a:prstGeom>
          <a:noFill/>
        </p:spPr>
      </p:pic>
      <p:sp>
        <p:nvSpPr>
          <p:cNvPr id="7" name="6 CuadroTexto"/>
          <p:cNvSpPr txBox="1"/>
          <p:nvPr/>
        </p:nvSpPr>
        <p:spPr>
          <a:xfrm>
            <a:off x="1703512" y="332657"/>
            <a:ext cx="8784976" cy="584775"/>
          </a:xfrm>
          <a:prstGeom prst="rect">
            <a:avLst/>
          </a:prstGeom>
          <a:solidFill>
            <a:srgbClr val="FFC000"/>
          </a:solidFill>
        </p:spPr>
        <p:txBody>
          <a:bodyPr wrap="square" rtlCol="0">
            <a:spAutoFit/>
          </a:bodyPr>
          <a:lstStyle/>
          <a:p>
            <a:pPr algn="ctr"/>
            <a:r>
              <a:rPr lang="es-ES" sz="3200" b="1" dirty="0"/>
              <a:t>El profesor es un malabarista /equilibrista</a:t>
            </a:r>
          </a:p>
        </p:txBody>
      </p:sp>
      <p:pic>
        <p:nvPicPr>
          <p:cNvPr id="19458" name="Picture 2"/>
          <p:cNvPicPr>
            <a:picLocks noChangeAspect="1" noChangeArrowheads="1"/>
          </p:cNvPicPr>
          <p:nvPr/>
        </p:nvPicPr>
        <p:blipFill>
          <a:blip r:embed="rId5" cstate="print"/>
          <a:srcRect/>
          <a:stretch>
            <a:fillRect/>
          </a:stretch>
        </p:blipFill>
        <p:spPr bwMode="auto">
          <a:xfrm>
            <a:off x="1975470" y="4044242"/>
            <a:ext cx="2752378" cy="2460000"/>
          </a:xfrm>
          <a:prstGeom prst="rect">
            <a:avLst/>
          </a:prstGeom>
          <a:noFill/>
          <a:ln w="9525">
            <a:noFill/>
            <a:miter lim="800000"/>
            <a:headEnd/>
            <a:tailEnd/>
          </a:ln>
        </p:spPr>
      </p:pic>
    </p:spTree>
    <p:extLst>
      <p:ext uri="{BB962C8B-B14F-4D97-AF65-F5344CB8AC3E}">
        <p14:creationId xmlns:p14="http://schemas.microsoft.com/office/powerpoint/2010/main" val="1589369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2" y="260648"/>
            <a:ext cx="8229600" cy="1143000"/>
          </a:xfrm>
          <a:solidFill>
            <a:srgbClr val="FFC000"/>
          </a:solidFill>
        </p:spPr>
        <p:txBody>
          <a:bodyPr>
            <a:normAutofit/>
          </a:bodyPr>
          <a:lstStyle/>
          <a:p>
            <a:r>
              <a:rPr lang="es-ES" dirty="0"/>
              <a:t>Los criterios y sus descriptores </a:t>
            </a:r>
          </a:p>
        </p:txBody>
      </p:sp>
      <p:sp>
        <p:nvSpPr>
          <p:cNvPr id="3" name="2 Marcador de contenido"/>
          <p:cNvSpPr>
            <a:spLocks noGrp="1"/>
          </p:cNvSpPr>
          <p:nvPr>
            <p:ph idx="1"/>
          </p:nvPr>
        </p:nvSpPr>
        <p:spPr>
          <a:xfrm>
            <a:off x="1981200" y="1600200"/>
            <a:ext cx="8229600" cy="4925144"/>
          </a:xfrm>
        </p:spPr>
        <p:txBody>
          <a:bodyPr>
            <a:normAutofit/>
          </a:bodyPr>
          <a:lstStyle/>
          <a:p>
            <a:pPr algn="just"/>
            <a:r>
              <a:rPr lang="es-ES" dirty="0"/>
              <a:t>Los criterios necesitan unos descriptores que los hagan operativos. </a:t>
            </a:r>
          </a:p>
          <a:p>
            <a:pPr algn="just"/>
            <a:r>
              <a:rPr lang="es-ES" dirty="0"/>
              <a:t>Todos estamos de acuerdo en que hay que impartir unas buenas matemáticas, pero podemos entender cosas muy diferentes por “buenas matemáticas”. </a:t>
            </a:r>
          </a:p>
          <a:p>
            <a:pPr algn="just"/>
            <a:r>
              <a:rPr lang="es-ES" dirty="0"/>
              <a:t>Para algunos criterios, los descriptores son relativamente fáciles de consensuar (por ejemplo en criterio de idoneidad de los medios) </a:t>
            </a:r>
          </a:p>
          <a:p>
            <a:endParaRPr lang="es-ES" dirty="0"/>
          </a:p>
        </p:txBody>
      </p:sp>
    </p:spTree>
    <p:extLst>
      <p:ext uri="{BB962C8B-B14F-4D97-AF65-F5344CB8AC3E}">
        <p14:creationId xmlns:p14="http://schemas.microsoft.com/office/powerpoint/2010/main" val="62995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519966" y="439003"/>
            <a:ext cx="7049038" cy="6160298"/>
          </a:xfrm>
          <a:prstGeom prst="rect">
            <a:avLst/>
          </a:prstGeom>
        </p:spPr>
      </p:pic>
    </p:spTree>
    <p:extLst>
      <p:ext uri="{BB962C8B-B14F-4D97-AF65-F5344CB8AC3E}">
        <p14:creationId xmlns:p14="http://schemas.microsoft.com/office/powerpoint/2010/main" val="1801948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201" y="1208788"/>
            <a:ext cx="6019800" cy="5649212"/>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1" y="0"/>
            <a:ext cx="6583401" cy="1208788"/>
          </a:xfrm>
          <a:prstGeom prst="rect">
            <a:avLst/>
          </a:prstGeom>
        </p:spPr>
      </p:pic>
    </p:spTree>
    <p:extLst>
      <p:ext uri="{BB962C8B-B14F-4D97-AF65-F5344CB8AC3E}">
        <p14:creationId xmlns:p14="http://schemas.microsoft.com/office/powerpoint/2010/main" val="3643598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38533" y="454025"/>
            <a:ext cx="7349174" cy="4351338"/>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8533" y="4452147"/>
            <a:ext cx="7214956" cy="693530"/>
          </a:xfrm>
          <a:prstGeom prst="rect">
            <a:avLst/>
          </a:prstGeom>
          <a:ln>
            <a:solidFill>
              <a:schemeClr val="tx1"/>
            </a:solidFill>
          </a:ln>
        </p:spPr>
      </p:pic>
    </p:spTree>
    <p:extLst>
      <p:ext uri="{BB962C8B-B14F-4D97-AF65-F5344CB8AC3E}">
        <p14:creationId xmlns:p14="http://schemas.microsoft.com/office/powerpoint/2010/main" val="23276624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872" y="0"/>
            <a:ext cx="7107395" cy="2578881"/>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871" y="2452272"/>
            <a:ext cx="7107395" cy="3736340"/>
          </a:xfrm>
          <a:prstGeom prst="rect">
            <a:avLst/>
          </a:prstGeom>
          <a:ln>
            <a:solidFill>
              <a:schemeClr val="bg1">
                <a:lumMod val="75000"/>
              </a:schemeClr>
            </a:solidFill>
          </a:ln>
        </p:spPr>
      </p:pic>
    </p:spTree>
    <p:extLst>
      <p:ext uri="{BB962C8B-B14F-4D97-AF65-F5344CB8AC3E}">
        <p14:creationId xmlns:p14="http://schemas.microsoft.com/office/powerpoint/2010/main" val="12701442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016000"/>
            <a:ext cx="8750300" cy="4813300"/>
          </a:xfrm>
          <a:prstGeom prst="rect">
            <a:avLst/>
          </a:prstGeom>
        </p:spPr>
      </p:pic>
    </p:spTree>
    <p:extLst>
      <p:ext uri="{BB962C8B-B14F-4D97-AF65-F5344CB8AC3E}">
        <p14:creationId xmlns:p14="http://schemas.microsoft.com/office/powerpoint/2010/main" val="1791093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C72EBDE-167C-4E8A-956C-C008E32F6A3C}"/>
              </a:ext>
            </a:extLst>
          </p:cNvPr>
          <p:cNvSpPr>
            <a:spLocks noGrp="1" noChangeArrowheads="1"/>
          </p:cNvSpPr>
          <p:nvPr>
            <p:ph type="body" idx="1"/>
          </p:nvPr>
        </p:nvSpPr>
        <p:spPr>
          <a:xfrm>
            <a:off x="1847850" y="981076"/>
            <a:ext cx="8362950" cy="5688013"/>
          </a:xfrm>
        </p:spPr>
        <p:txBody>
          <a:bodyPr>
            <a:normAutofit lnSpcReduction="10000"/>
          </a:bodyPr>
          <a:lstStyle/>
          <a:p>
            <a:pPr algn="just" eaLnBrk="1" hangingPunct="1">
              <a:lnSpc>
                <a:spcPct val="80000"/>
              </a:lnSpc>
            </a:pPr>
            <a:r>
              <a:rPr lang="es-ES" altLang="es-ES" sz="1900"/>
              <a:t>Aunque la Didáctica de las Matemáticas pueda considerarse una disciplina madura en el sentido sociológico, no ocurre igual en el sentido filosófico o metodológico. </a:t>
            </a:r>
          </a:p>
          <a:p>
            <a:pPr algn="just" eaLnBrk="1" hangingPunct="1">
              <a:lnSpc>
                <a:spcPct val="80000"/>
              </a:lnSpc>
              <a:buFontTx/>
              <a:buNone/>
            </a:pPr>
            <a:endParaRPr lang="es-ES" altLang="es-ES" sz="1900"/>
          </a:p>
          <a:p>
            <a:pPr algn="just" eaLnBrk="1" hangingPunct="1">
              <a:lnSpc>
                <a:spcPct val="80000"/>
              </a:lnSpc>
            </a:pPr>
            <a:r>
              <a:rPr lang="es-ES" altLang="es-ES" sz="1900"/>
              <a:t>No existe ningún marco establecido de manera universal o un consenso relativo a escuelas de pensamiento, paradigma de investigación, métodos, estándares de verificación y calidad. Se puede afirmar que, en la actualidad, no hay acuerdo en la Didáctica de las Matemáticas sobre lo que es un hecho, un fenómeno o una explicación. </a:t>
            </a:r>
          </a:p>
          <a:p>
            <a:pPr algn="just" eaLnBrk="1" hangingPunct="1">
              <a:lnSpc>
                <a:spcPct val="80000"/>
              </a:lnSpc>
              <a:buFontTx/>
              <a:buNone/>
            </a:pPr>
            <a:endParaRPr lang="es-ES" altLang="es-ES" sz="1900"/>
          </a:p>
          <a:p>
            <a:pPr algn="just" eaLnBrk="1" hangingPunct="1">
              <a:lnSpc>
                <a:spcPct val="80000"/>
              </a:lnSpc>
            </a:pPr>
            <a:r>
              <a:rPr lang="es-ES" altLang="es-ES" sz="1900"/>
              <a:t>Esto explica porqué hay un cierto número de investigadores en esta área que durante los últimos  años han estado reflexionando sobre las características, problemas, métodos y resultados de la Didáctica de las Matemáticas como disciplina científica intentando dar respuesta a la pregunta ¿Qué tipo de ciencia es la Didáctica de las Matemáticas?</a:t>
            </a:r>
          </a:p>
          <a:p>
            <a:pPr algn="just" eaLnBrk="1" hangingPunct="1">
              <a:lnSpc>
                <a:spcPct val="80000"/>
              </a:lnSpc>
              <a:buFontTx/>
              <a:buNone/>
            </a:pPr>
            <a:endParaRPr lang="es-ES" altLang="es-ES" sz="1900"/>
          </a:p>
          <a:p>
            <a:pPr algn="just" eaLnBrk="1" hangingPunct="1">
              <a:lnSpc>
                <a:spcPct val="80000"/>
              </a:lnSpc>
            </a:pPr>
            <a:r>
              <a:rPr lang="es-ES" altLang="es-ES" sz="1900"/>
              <a:t>En su intento de responder a la pregunta anterior, la Didáctica de las Matemáticas no ha permanecido ajena a la controversia “explicación versus comprensión” que ha sacudido a las ciencias sociales. El dualismo explicación-comprensión se relaciona con el problema de si la construcción teórica es intrínsecamente un mismo género de empresa tanto en las ciencias naturales como en las ciencias humanas y sociales. </a:t>
            </a:r>
          </a:p>
        </p:txBody>
      </p:sp>
      <p:sp>
        <p:nvSpPr>
          <p:cNvPr id="8195" name="Rectangle 3">
            <a:extLst>
              <a:ext uri="{FF2B5EF4-FFF2-40B4-BE49-F238E27FC236}">
                <a16:creationId xmlns:a16="http://schemas.microsoft.com/office/drawing/2014/main" id="{B41E995B-9254-4326-9113-DB99FF8CF462}"/>
              </a:ext>
            </a:extLst>
          </p:cNvPr>
          <p:cNvSpPr>
            <a:spLocks noGrp="1" noChangeArrowheads="1"/>
          </p:cNvSpPr>
          <p:nvPr>
            <p:ph type="title"/>
          </p:nvPr>
        </p:nvSpPr>
        <p:spPr>
          <a:xfrm>
            <a:off x="1992313" y="188913"/>
            <a:ext cx="8229600" cy="576262"/>
          </a:xfrm>
          <a:solidFill>
            <a:srgbClr val="FFC000"/>
          </a:solidFill>
        </p:spPr>
        <p:txBody>
          <a:bodyPr/>
          <a:lstStyle/>
          <a:p>
            <a:pPr algn="ctr" eaLnBrk="1" hangingPunct="1"/>
            <a:r>
              <a:rPr lang="es-ES_tradnl" altLang="es-ES" sz="3200" b="1" dirty="0"/>
              <a:t>EXPLICACIÓN VERSUS COMPRENSIÓN</a:t>
            </a:r>
            <a:endParaRPr lang="es-ES" altLang="es-ES" sz="3200"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899" y="505460"/>
            <a:ext cx="8656515" cy="1416114"/>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899" y="1809032"/>
            <a:ext cx="8788400" cy="4140200"/>
          </a:xfrm>
          <a:prstGeom prst="rect">
            <a:avLst/>
          </a:prstGeom>
          <a:ln>
            <a:solidFill>
              <a:schemeClr val="bg1">
                <a:lumMod val="75000"/>
              </a:schemeClr>
            </a:solidFill>
          </a:ln>
        </p:spPr>
      </p:pic>
    </p:spTree>
    <p:extLst>
      <p:ext uri="{BB962C8B-B14F-4D97-AF65-F5344CB8AC3E}">
        <p14:creationId xmlns:p14="http://schemas.microsoft.com/office/powerpoint/2010/main" val="2703630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rgbClr val="FFC000"/>
          </a:solidFill>
        </p:spPr>
        <p:txBody>
          <a:bodyPr/>
          <a:lstStyle/>
          <a:p>
            <a:pPr algn="ctr"/>
            <a:r>
              <a:rPr lang="es-ES" dirty="0"/>
              <a:t>Principios versus reglas</a:t>
            </a:r>
          </a:p>
        </p:txBody>
      </p:sp>
      <p:sp>
        <p:nvSpPr>
          <p:cNvPr id="3" name="Marcador de contenido 2"/>
          <p:cNvSpPr>
            <a:spLocks noGrp="1"/>
          </p:cNvSpPr>
          <p:nvPr>
            <p:ph idx="1"/>
          </p:nvPr>
        </p:nvSpPr>
        <p:spPr/>
        <p:txBody>
          <a:bodyPr>
            <a:normAutofit fontScale="92500" lnSpcReduction="10000"/>
          </a:bodyPr>
          <a:lstStyle/>
          <a:p>
            <a:pPr algn="just"/>
            <a:r>
              <a:rPr lang="es-ES_tradnl" dirty="0"/>
              <a:t>Los criterios de idoneidad se consideran como normas que son principios en lugar de normas que son reglas. Es decir, los criterios de idoneidad si bien son normas, no son reglas que operan de la manera todo o nada (se aplican o no se aplican, se siguen o no se siguen). </a:t>
            </a:r>
          </a:p>
          <a:p>
            <a:pPr algn="just"/>
            <a:r>
              <a:rPr lang="es-ES_tradnl" dirty="0"/>
              <a:t>En el caso de un conflicto entre dos reglas, la colisión se suele resolver de diferentes maneras: mediante una nueva regla que da preferencia a la regla dictada por la autoridad más superior, a la regla dictada más recientemente o alguna otra. </a:t>
            </a:r>
          </a:p>
          <a:p>
            <a:pPr algn="just"/>
            <a:r>
              <a:rPr lang="es-ES_tradnl" dirty="0"/>
              <a:t>En contraste, los principios tienen un aspecto de peso o importancia que las reglas no tienen, de modo que los conflictos entre principios se resuelven por </a:t>
            </a:r>
            <a:r>
              <a:rPr lang="es-ES_tradnl" i="1" dirty="0"/>
              <a:t>peso</a:t>
            </a:r>
            <a:r>
              <a:rPr lang="es-ES_tradnl" dirty="0"/>
              <a:t>. Dicho de otra manera, los criterios de idoneidad, en tanto que principios, no son binarios, son graduales.</a:t>
            </a:r>
            <a:endParaRPr lang="es-ES" dirty="0"/>
          </a:p>
          <a:p>
            <a:endParaRPr lang="es-ES" dirty="0"/>
          </a:p>
        </p:txBody>
      </p:sp>
    </p:spTree>
    <p:extLst>
      <p:ext uri="{BB962C8B-B14F-4D97-AF65-F5344CB8AC3E}">
        <p14:creationId xmlns:p14="http://schemas.microsoft.com/office/powerpoint/2010/main" val="23971631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lgn="ctr"/>
            <a:r>
              <a:rPr lang="pt-BR" dirty="0"/>
              <a:t>Construto </a:t>
            </a:r>
            <a:r>
              <a:rPr lang="pt-BR" dirty="0" err="1"/>
              <a:t>Idoneidad</a:t>
            </a:r>
            <a:r>
              <a:rPr lang="pt-BR" dirty="0"/>
              <a:t> </a:t>
            </a:r>
            <a:r>
              <a:rPr lang="pt-BR" dirty="0" err="1"/>
              <a:t>Didáctica</a:t>
            </a:r>
            <a:endParaRPr lang="pt-BR" dirty="0"/>
          </a:p>
        </p:txBody>
      </p:sp>
      <p:sp>
        <p:nvSpPr>
          <p:cNvPr id="3" name="Espaço Reservado para Conteúdo 2"/>
          <p:cNvSpPr>
            <a:spLocks noGrp="1"/>
          </p:cNvSpPr>
          <p:nvPr>
            <p:ph idx="1"/>
          </p:nvPr>
        </p:nvSpPr>
        <p:spPr>
          <a:xfrm>
            <a:off x="838200" y="2619001"/>
            <a:ext cx="10515600" cy="2786716"/>
          </a:xfrm>
        </p:spPr>
        <p:txBody>
          <a:bodyPr>
            <a:normAutofit/>
          </a:bodyPr>
          <a:lstStyle/>
          <a:p>
            <a:pPr marL="514350" indent="-514350" algn="just">
              <a:buFont typeface="+mj-lt"/>
              <a:buAutoNum type="arabicPeriod"/>
            </a:pPr>
            <a:r>
              <a:rPr lang="es-ES" i="1" dirty="0"/>
              <a:t>¿Por qué desarrollar un </a:t>
            </a:r>
            <a:r>
              <a:rPr lang="es-ES" i="1" dirty="0" err="1"/>
              <a:t>construto</a:t>
            </a:r>
            <a:r>
              <a:rPr lang="es-ES" i="1" dirty="0"/>
              <a:t> implicado </a:t>
            </a:r>
            <a:r>
              <a:rPr lang="es-ES" i="1" dirty="0" err="1"/>
              <a:t>em</a:t>
            </a:r>
            <a:r>
              <a:rPr lang="es-ES" i="1" dirty="0"/>
              <a:t> la introducción de valoraciones y </a:t>
            </a:r>
            <a:r>
              <a:rPr lang="es-ES" i="1" dirty="0" err="1"/>
              <a:t>princípios</a:t>
            </a:r>
            <a:r>
              <a:rPr lang="es-ES" i="1" dirty="0"/>
              <a:t> normativos </a:t>
            </a:r>
            <a:r>
              <a:rPr lang="es-ES" i="1" dirty="0" err="1"/>
              <a:t>em</a:t>
            </a:r>
            <a:r>
              <a:rPr lang="es-ES" i="1" dirty="0"/>
              <a:t> la práctica del profesor?</a:t>
            </a:r>
          </a:p>
          <a:p>
            <a:pPr marL="514350" indent="-514350" algn="just">
              <a:buFont typeface="+mj-lt"/>
              <a:buAutoNum type="arabicPeriod"/>
            </a:pPr>
            <a:r>
              <a:rPr lang="es-ES" i="1" dirty="0"/>
              <a:t>¿Por qué escoger el término idoneidad y no el término cualidad?</a:t>
            </a:r>
          </a:p>
          <a:p>
            <a:pPr marL="514350" indent="-514350" algn="just">
              <a:buFont typeface="+mj-lt"/>
              <a:buAutoNum type="arabicPeriod"/>
            </a:pPr>
            <a:r>
              <a:rPr lang="es-ES" i="1" dirty="0"/>
              <a:t>¿En qué medida el contexto es importante </a:t>
            </a:r>
            <a:r>
              <a:rPr lang="es-ES" i="1" dirty="0" err="1"/>
              <a:t>em</a:t>
            </a:r>
            <a:r>
              <a:rPr lang="es-ES" i="1" dirty="0"/>
              <a:t> la aplicación de los criterios de idoneidad didáctica?</a:t>
            </a:r>
          </a:p>
        </p:txBody>
      </p:sp>
    </p:spTree>
    <p:extLst>
      <p:ext uri="{BB962C8B-B14F-4D97-AF65-F5344CB8AC3E}">
        <p14:creationId xmlns:p14="http://schemas.microsoft.com/office/powerpoint/2010/main" val="38039711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br>
              <a:rPr lang="pt-BR" dirty="0"/>
            </a:br>
            <a:br>
              <a:rPr lang="pt-BR" dirty="0"/>
            </a:br>
            <a:r>
              <a:rPr lang="pt-BR" dirty="0"/>
              <a:t>Evitar </a:t>
            </a:r>
            <a:r>
              <a:rPr lang="pt-BR" dirty="0" err="1"/>
              <a:t>el</a:t>
            </a:r>
            <a:r>
              <a:rPr lang="pt-BR" dirty="0"/>
              <a:t> </a:t>
            </a:r>
            <a:r>
              <a:rPr lang="pt-BR" dirty="0" err="1"/>
              <a:t>peligro</a:t>
            </a:r>
            <a:r>
              <a:rPr lang="pt-BR" dirty="0"/>
              <a:t> </a:t>
            </a:r>
            <a:r>
              <a:rPr lang="pt-BR" dirty="0" err="1"/>
              <a:t>del</a:t>
            </a:r>
            <a:r>
              <a:rPr lang="pt-BR" dirty="0"/>
              <a:t> </a:t>
            </a:r>
            <a:r>
              <a:rPr lang="pt-BR" dirty="0" err="1"/>
              <a:t>esencialismo</a:t>
            </a:r>
            <a:br>
              <a:rPr lang="pt-BR" dirty="0"/>
            </a:br>
            <a:br>
              <a:rPr lang="pt-BR" dirty="0"/>
            </a:br>
            <a:r>
              <a:rPr lang="pt-BR" dirty="0"/>
              <a:t> </a:t>
            </a:r>
          </a:p>
        </p:txBody>
      </p:sp>
      <p:sp>
        <p:nvSpPr>
          <p:cNvPr id="4" name="Espaço Reservado para Conteúdo 2"/>
          <p:cNvSpPr txBox="1">
            <a:spLocks/>
          </p:cNvSpPr>
          <p:nvPr/>
        </p:nvSpPr>
        <p:spPr>
          <a:xfrm>
            <a:off x="1981200" y="2459436"/>
            <a:ext cx="8229600" cy="104157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_tradnl" dirty="0">
                <a:solidFill>
                  <a:schemeClr val="bg1"/>
                </a:solidFill>
              </a:rPr>
              <a:t>Calidad (aptitud, condición, naturaleza): Los procesos de E y A poseen características esenciales e independientes entre ellos.</a:t>
            </a:r>
          </a:p>
          <a:p>
            <a:pPr algn="ctr"/>
            <a:endParaRPr lang="es-ES_tradnl" dirty="0">
              <a:solidFill>
                <a:schemeClr val="bg1"/>
              </a:solidFill>
            </a:endParaRPr>
          </a:p>
        </p:txBody>
      </p:sp>
      <p:sp>
        <p:nvSpPr>
          <p:cNvPr id="5" name="Espaço Reservado para Conteúdo 2"/>
          <p:cNvSpPr txBox="1">
            <a:spLocks/>
          </p:cNvSpPr>
          <p:nvPr/>
        </p:nvSpPr>
        <p:spPr>
          <a:xfrm>
            <a:off x="1981200" y="4005064"/>
            <a:ext cx="8229600" cy="136815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_tradnl" dirty="0">
                <a:solidFill>
                  <a:schemeClr val="bg1"/>
                </a:solidFill>
              </a:rPr>
              <a:t>La calidad proviene de los resultados científicos sobre los procesos de E y A generados por el área de Didáctica de Matemática. O sea, lo que es correcto viene del discurso científico.</a:t>
            </a:r>
          </a:p>
          <a:p>
            <a:pPr algn="ctr"/>
            <a:endParaRPr lang="es-ES_tradnl" dirty="0">
              <a:solidFill>
                <a:schemeClr val="bg1"/>
              </a:solidFill>
            </a:endParaRPr>
          </a:p>
        </p:txBody>
      </p:sp>
    </p:spTree>
    <p:extLst>
      <p:ext uri="{BB962C8B-B14F-4D97-AF65-F5344CB8AC3E}">
        <p14:creationId xmlns:p14="http://schemas.microsoft.com/office/powerpoint/2010/main" val="3856074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pt-BR" dirty="0"/>
              <a:t>3. Delimitando </a:t>
            </a:r>
            <a:r>
              <a:rPr lang="pt-BR" dirty="0" err="1"/>
              <a:t>las</a:t>
            </a:r>
            <a:r>
              <a:rPr lang="pt-BR" dirty="0"/>
              <a:t> bases </a:t>
            </a:r>
            <a:r>
              <a:rPr lang="pt-BR" dirty="0" err="1"/>
              <a:t>del</a:t>
            </a:r>
            <a:r>
              <a:rPr lang="pt-BR" dirty="0"/>
              <a:t> construto ID</a:t>
            </a:r>
          </a:p>
        </p:txBody>
      </p:sp>
      <p:sp>
        <p:nvSpPr>
          <p:cNvPr id="3" name="Espaço Reservado para Conteúdo 2"/>
          <p:cNvSpPr>
            <a:spLocks noGrp="1"/>
          </p:cNvSpPr>
          <p:nvPr>
            <p:ph idx="1"/>
          </p:nvPr>
        </p:nvSpPr>
        <p:spPr>
          <a:xfrm>
            <a:off x="1969103" y="1618315"/>
            <a:ext cx="8229600" cy="634568"/>
          </a:xfrm>
        </p:spPr>
        <p:style>
          <a:lnRef idx="0">
            <a:schemeClr val="accent2"/>
          </a:lnRef>
          <a:fillRef idx="3">
            <a:schemeClr val="accent2"/>
          </a:fillRef>
          <a:effectRef idx="3">
            <a:schemeClr val="accent2"/>
          </a:effectRef>
          <a:fontRef idx="minor">
            <a:schemeClr val="lt1"/>
          </a:fontRef>
        </p:style>
        <p:txBody>
          <a:bodyPr>
            <a:noAutofit/>
          </a:bodyPr>
          <a:lstStyle/>
          <a:p>
            <a:pPr algn="just"/>
            <a:r>
              <a:rPr lang="es-ES" sz="2000" dirty="0">
                <a:solidFill>
                  <a:schemeClr val="tx1"/>
                </a:solidFill>
              </a:rPr>
              <a:t>1) Permitir la reflexión del profesor sobre su </a:t>
            </a:r>
            <a:r>
              <a:rPr lang="es-ES" sz="2000" dirty="0" err="1">
                <a:solidFill>
                  <a:schemeClr val="tx1"/>
                </a:solidFill>
              </a:rPr>
              <a:t>própia</a:t>
            </a:r>
            <a:r>
              <a:rPr lang="es-ES" sz="2000" dirty="0">
                <a:solidFill>
                  <a:schemeClr val="tx1"/>
                </a:solidFill>
              </a:rPr>
              <a:t> práctica y guiar su mejora en el contexto donde enseña.</a:t>
            </a:r>
          </a:p>
        </p:txBody>
      </p:sp>
      <p:sp>
        <p:nvSpPr>
          <p:cNvPr id="4" name="Espaço Reservado para Conteúdo 2"/>
          <p:cNvSpPr txBox="1">
            <a:spLocks/>
          </p:cNvSpPr>
          <p:nvPr/>
        </p:nvSpPr>
        <p:spPr>
          <a:xfrm>
            <a:off x="1969103" y="2304827"/>
            <a:ext cx="8229600" cy="690651"/>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000" dirty="0"/>
              <a:t>2) La elección del término idoneidad ya que sugiere que los aspectos contextuales son más relevantes que los inherentes (esenciales).</a:t>
            </a:r>
          </a:p>
        </p:txBody>
      </p:sp>
      <p:sp>
        <p:nvSpPr>
          <p:cNvPr id="5" name="Espaço Reservado para Conteúdo 2"/>
          <p:cNvSpPr txBox="1">
            <a:spLocks/>
          </p:cNvSpPr>
          <p:nvPr/>
        </p:nvSpPr>
        <p:spPr>
          <a:xfrm>
            <a:off x="1951715" y="3162883"/>
            <a:ext cx="8229600" cy="1293934"/>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t>3) Separarse de la idea de verdad como correspondencia y asumir una  perspectiva consensual de verdad. Suponer que los CI son una norma de corrección que emana del discurso argumentativo de la comunidad educativa.</a:t>
            </a:r>
          </a:p>
        </p:txBody>
      </p:sp>
      <p:sp>
        <p:nvSpPr>
          <p:cNvPr id="6" name="Espaço Reservado para Conteúdo 2"/>
          <p:cNvSpPr txBox="1">
            <a:spLocks/>
          </p:cNvSpPr>
          <p:nvPr/>
        </p:nvSpPr>
        <p:spPr>
          <a:xfrm>
            <a:off x="1951715" y="4630974"/>
            <a:ext cx="8229600" cy="648072"/>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000" dirty="0"/>
              <a:t>4) Los CI deben ser multidimensionales, o sea, dividido en criterios parciales y  subdividido en componentes e indicadores</a:t>
            </a:r>
          </a:p>
          <a:p>
            <a:endParaRPr lang="pt-BR" sz="2000" dirty="0">
              <a:solidFill>
                <a:schemeClr val="bg1"/>
              </a:solidFill>
            </a:endParaRPr>
          </a:p>
        </p:txBody>
      </p:sp>
      <p:sp>
        <p:nvSpPr>
          <p:cNvPr id="7" name="Espaço Reservado para Conteúdo 2"/>
          <p:cNvSpPr txBox="1">
            <a:spLocks/>
          </p:cNvSpPr>
          <p:nvPr/>
        </p:nvSpPr>
        <p:spPr>
          <a:xfrm>
            <a:off x="1951715" y="5382935"/>
            <a:ext cx="8229600" cy="610225"/>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solidFill>
                  <a:schemeClr val="bg1"/>
                </a:solidFill>
              </a:rPr>
              <a:t>5) Un proceso de E y A es idóneo cuando existe un equilibrio entre los diferentes criterios parciales.</a:t>
            </a:r>
          </a:p>
        </p:txBody>
      </p:sp>
      <p:sp>
        <p:nvSpPr>
          <p:cNvPr id="8" name="Espaço Reservado para Conteúdo 2"/>
          <p:cNvSpPr txBox="1">
            <a:spLocks/>
          </p:cNvSpPr>
          <p:nvPr/>
        </p:nvSpPr>
        <p:spPr>
          <a:xfrm>
            <a:off x="1981200" y="6097049"/>
            <a:ext cx="8229600" cy="610225"/>
          </a:xfrm>
          <a:prstGeom prst="rect">
            <a:avLst/>
          </a:prstGeom>
        </p:spPr>
        <p:style>
          <a:lnRef idx="0">
            <a:schemeClr val="dk1"/>
          </a:lnRef>
          <a:fillRef idx="3">
            <a:schemeClr val="dk1"/>
          </a:fillRef>
          <a:effectRef idx="3">
            <a:schemeClr val="dk1"/>
          </a:effectRef>
          <a:fontRef idx="minor">
            <a:schemeClr val="lt1"/>
          </a:fontRef>
        </p:style>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dirty="0">
                <a:solidFill>
                  <a:schemeClr val="bg1"/>
                </a:solidFill>
              </a:rPr>
              <a:t>6) Los CI (normas que son principios) pueden entrar en conflicto con el contexto en el cual trabaja el profesor.</a:t>
            </a:r>
          </a:p>
        </p:txBody>
      </p:sp>
    </p:spTree>
    <p:extLst>
      <p:ext uri="{BB962C8B-B14F-4D97-AF65-F5344CB8AC3E}">
        <p14:creationId xmlns:p14="http://schemas.microsoft.com/office/powerpoint/2010/main" val="3892308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lgn="ctr"/>
            <a:r>
              <a:rPr lang="pt-BR" dirty="0"/>
              <a:t>Construindo </a:t>
            </a:r>
            <a:r>
              <a:rPr lang="pt-BR" dirty="0" err="1"/>
              <a:t>el</a:t>
            </a:r>
            <a:r>
              <a:rPr lang="pt-BR" dirty="0"/>
              <a:t> construto</a:t>
            </a:r>
          </a:p>
        </p:txBody>
      </p:sp>
      <p:sp>
        <p:nvSpPr>
          <p:cNvPr id="3" name="Espaço Reservado para Conteúdo 2"/>
          <p:cNvSpPr>
            <a:spLocks noGrp="1"/>
          </p:cNvSpPr>
          <p:nvPr>
            <p:ph idx="1"/>
          </p:nvPr>
        </p:nvSpPr>
        <p:spPr>
          <a:xfrm>
            <a:off x="1981200" y="1600202"/>
            <a:ext cx="3538736" cy="964703"/>
          </a:xfrm>
        </p:spPr>
        <p:style>
          <a:lnRef idx="0">
            <a:schemeClr val="accent1"/>
          </a:lnRef>
          <a:fillRef idx="3">
            <a:schemeClr val="accent1"/>
          </a:fillRef>
          <a:effectRef idx="3">
            <a:schemeClr val="accent1"/>
          </a:effectRef>
          <a:fontRef idx="minor">
            <a:schemeClr val="lt1"/>
          </a:fontRef>
        </p:style>
        <p:txBody>
          <a:bodyPr>
            <a:normAutofit fontScale="92500" lnSpcReduction="20000"/>
          </a:bodyPr>
          <a:lstStyle/>
          <a:p>
            <a:pPr algn="ctr"/>
            <a:r>
              <a:rPr lang="pt-BR" dirty="0" err="1"/>
              <a:t>Tendencias</a:t>
            </a:r>
            <a:r>
              <a:rPr lang="pt-BR" dirty="0"/>
              <a:t> en </a:t>
            </a:r>
            <a:r>
              <a:rPr lang="pt-BR" dirty="0" err="1"/>
              <a:t>la</a:t>
            </a:r>
            <a:r>
              <a:rPr lang="pt-BR" dirty="0"/>
              <a:t> </a:t>
            </a:r>
            <a:r>
              <a:rPr lang="pt-BR" dirty="0" err="1"/>
              <a:t>Enseñanza</a:t>
            </a:r>
            <a:r>
              <a:rPr lang="pt-BR" dirty="0"/>
              <a:t> de </a:t>
            </a:r>
            <a:r>
              <a:rPr lang="pt-BR" dirty="0" err="1"/>
              <a:t>la</a:t>
            </a:r>
            <a:r>
              <a:rPr lang="pt-BR" dirty="0"/>
              <a:t> Matemática</a:t>
            </a:r>
          </a:p>
        </p:txBody>
      </p:sp>
      <p:sp>
        <p:nvSpPr>
          <p:cNvPr id="4" name="Espaço Reservado para Conteúdo 2"/>
          <p:cNvSpPr txBox="1">
            <a:spLocks/>
          </p:cNvSpPr>
          <p:nvPr/>
        </p:nvSpPr>
        <p:spPr>
          <a:xfrm>
            <a:off x="6240016" y="1600202"/>
            <a:ext cx="3970784" cy="96470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pt-BR" dirty="0"/>
              <a:t>Princípios </a:t>
            </a:r>
            <a:r>
              <a:rPr lang="pt-BR" dirty="0" err="1"/>
              <a:t>del</a:t>
            </a:r>
            <a:r>
              <a:rPr lang="pt-BR" dirty="0"/>
              <a:t> </a:t>
            </a:r>
            <a:r>
              <a:rPr lang="pt-BR" dirty="0" err="1"/>
              <a:t>Consejo</a:t>
            </a:r>
            <a:r>
              <a:rPr lang="pt-BR" dirty="0"/>
              <a:t> Nacional de </a:t>
            </a:r>
            <a:r>
              <a:rPr lang="pt-BR" dirty="0" err="1"/>
              <a:t>Profesores</a:t>
            </a:r>
            <a:r>
              <a:rPr lang="pt-BR" dirty="0"/>
              <a:t> de Matemática (NCTM, 2000)</a:t>
            </a:r>
          </a:p>
        </p:txBody>
      </p:sp>
      <p:sp>
        <p:nvSpPr>
          <p:cNvPr id="5" name="Espaço Reservado para Conteúdo 2"/>
          <p:cNvSpPr txBox="1">
            <a:spLocks/>
          </p:cNvSpPr>
          <p:nvPr/>
        </p:nvSpPr>
        <p:spPr>
          <a:xfrm>
            <a:off x="1991563" y="3933056"/>
            <a:ext cx="8229600" cy="100811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ctr"/>
            <a:r>
              <a:rPr lang="pt-BR" dirty="0" err="1"/>
              <a:t>Conocimientos</a:t>
            </a:r>
            <a:r>
              <a:rPr lang="pt-BR" dirty="0"/>
              <a:t> y resultados </a:t>
            </a:r>
            <a:r>
              <a:rPr lang="pt-BR" dirty="0" err="1"/>
              <a:t>generados</a:t>
            </a:r>
            <a:r>
              <a:rPr lang="pt-BR" dirty="0"/>
              <a:t> por </a:t>
            </a:r>
            <a:r>
              <a:rPr lang="pt-BR" dirty="0" err="1"/>
              <a:t>la</a:t>
            </a:r>
            <a:r>
              <a:rPr lang="pt-BR" dirty="0"/>
              <a:t> DM (</a:t>
            </a:r>
            <a:r>
              <a:rPr lang="pt-BR" dirty="0" err="1"/>
              <a:t>concordancias</a:t>
            </a:r>
            <a:r>
              <a:rPr lang="pt-BR" dirty="0"/>
              <a:t> entre componentes e indicadores de </a:t>
            </a:r>
            <a:r>
              <a:rPr lang="pt-BR" dirty="0" err="1"/>
              <a:t>los</a:t>
            </a:r>
            <a:r>
              <a:rPr lang="pt-BR" dirty="0"/>
              <a:t> </a:t>
            </a:r>
            <a:r>
              <a:rPr lang="pt-BR" dirty="0" err="1"/>
              <a:t>CI</a:t>
            </a:r>
            <a:r>
              <a:rPr lang="pt-BR" dirty="0"/>
              <a:t> com teorias de DM, Godino (2013)). </a:t>
            </a:r>
          </a:p>
        </p:txBody>
      </p:sp>
      <p:sp>
        <p:nvSpPr>
          <p:cNvPr id="6" name="Seta Curva para a Direita 5"/>
          <p:cNvSpPr/>
          <p:nvPr/>
        </p:nvSpPr>
        <p:spPr>
          <a:xfrm>
            <a:off x="3863752" y="2780928"/>
            <a:ext cx="792088" cy="97210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7" name="Seta Curva para a Direita 6"/>
          <p:cNvSpPr/>
          <p:nvPr/>
        </p:nvSpPr>
        <p:spPr>
          <a:xfrm rot="10800000">
            <a:off x="7320136" y="2708920"/>
            <a:ext cx="648072" cy="104411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6784889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m 15"/>
          <p:cNvPicPr>
            <a:picLocks noChangeAspect="1"/>
          </p:cNvPicPr>
          <p:nvPr/>
        </p:nvPicPr>
        <p:blipFill>
          <a:blip r:embed="rId2"/>
          <a:stretch>
            <a:fillRect/>
          </a:stretch>
        </p:blipFill>
        <p:spPr>
          <a:xfrm>
            <a:off x="3359697" y="-603448"/>
            <a:ext cx="5544615" cy="7232967"/>
          </a:xfrm>
          <a:prstGeom prst="rect">
            <a:avLst/>
          </a:prstGeom>
        </p:spPr>
      </p:pic>
    </p:spTree>
    <p:extLst>
      <p:ext uri="{BB962C8B-B14F-4D97-AF65-F5344CB8AC3E}">
        <p14:creationId xmlns:p14="http://schemas.microsoft.com/office/powerpoint/2010/main" val="22032628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lgn="ctr"/>
            <a:r>
              <a:rPr lang="pt-BR" dirty="0" err="1"/>
              <a:t>Consideraciones</a:t>
            </a:r>
            <a:r>
              <a:rPr lang="pt-BR" dirty="0"/>
              <a:t> </a:t>
            </a:r>
          </a:p>
        </p:txBody>
      </p:sp>
      <p:sp>
        <p:nvSpPr>
          <p:cNvPr id="3" name="Espaço Reservado para Conteúdo 2"/>
          <p:cNvSpPr>
            <a:spLocks noGrp="1"/>
          </p:cNvSpPr>
          <p:nvPr>
            <p:ph idx="1"/>
          </p:nvPr>
        </p:nvSpPr>
        <p:spPr>
          <a:xfrm>
            <a:off x="1981200" y="1600202"/>
            <a:ext cx="8229600" cy="2044823"/>
          </a:xfrm>
        </p:spPr>
        <p:style>
          <a:lnRef idx="0">
            <a:schemeClr val="accent3"/>
          </a:lnRef>
          <a:fillRef idx="3">
            <a:schemeClr val="accent3"/>
          </a:fillRef>
          <a:effectRef idx="3">
            <a:schemeClr val="accent3"/>
          </a:effectRef>
          <a:fontRef idx="minor">
            <a:schemeClr val="lt1"/>
          </a:fontRef>
        </p:style>
        <p:txBody>
          <a:bodyPr>
            <a:normAutofit/>
          </a:bodyPr>
          <a:lstStyle/>
          <a:p>
            <a:pPr algn="just"/>
            <a:r>
              <a:rPr lang="es-ES" dirty="0"/>
              <a:t>Una explicación plausible de que los criterios, sus componentes e indicadores funcionan como regularidades en el discurso del profesor es que ellos </a:t>
            </a:r>
            <a:r>
              <a:rPr lang="es-ES" dirty="0">
                <a:solidFill>
                  <a:srgbClr val="FF0000"/>
                </a:solidFill>
              </a:rPr>
              <a:t>reflejan un consenso sobre como debe ser una buena enseñanza y aprendizaje de la matemática</a:t>
            </a:r>
            <a:r>
              <a:rPr lang="es-ES" dirty="0"/>
              <a:t>,</a:t>
            </a:r>
            <a:endParaRPr lang="es-ES" b="1" dirty="0"/>
          </a:p>
        </p:txBody>
      </p:sp>
      <p:sp>
        <p:nvSpPr>
          <p:cNvPr id="4" name="Espaço Reservado para Conteúdo 2"/>
          <p:cNvSpPr txBox="1">
            <a:spLocks/>
          </p:cNvSpPr>
          <p:nvPr/>
        </p:nvSpPr>
        <p:spPr>
          <a:xfrm>
            <a:off x="1992319" y="3827588"/>
            <a:ext cx="8229600" cy="2044823"/>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just"/>
            <a:r>
              <a:rPr lang="es-ES" dirty="0"/>
              <a:t>Otra explicación plausible de que el profesor que usa esos criterios, no ha participado en el </a:t>
            </a:r>
            <a:r>
              <a:rPr lang="es-ES" dirty="0" err="1"/>
              <a:t>processo</a:t>
            </a:r>
            <a:r>
              <a:rPr lang="es-ES" dirty="0"/>
              <a:t> de generación de los consensos que los sustentan, y los asume como regularidades en su discurso simplemente porque se le han presentado como algo </a:t>
            </a:r>
            <a:r>
              <a:rPr lang="es-ES" dirty="0">
                <a:solidFill>
                  <a:srgbClr val="FF0000"/>
                </a:solidFill>
              </a:rPr>
              <a:t>naturalizado e incuestionable</a:t>
            </a:r>
            <a:r>
              <a:rPr lang="es-ES" dirty="0"/>
              <a:t>,</a:t>
            </a:r>
          </a:p>
        </p:txBody>
      </p:sp>
    </p:spTree>
    <p:extLst>
      <p:ext uri="{BB962C8B-B14F-4D97-AF65-F5344CB8AC3E}">
        <p14:creationId xmlns:p14="http://schemas.microsoft.com/office/powerpoint/2010/main" val="4255545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81200" y="476673"/>
            <a:ext cx="8229600" cy="1728645"/>
          </a:xfrm>
        </p:spPr>
        <p:style>
          <a:lnRef idx="0">
            <a:schemeClr val="accent3"/>
          </a:lnRef>
          <a:fillRef idx="3">
            <a:schemeClr val="accent3"/>
          </a:fillRef>
          <a:effectRef idx="3">
            <a:schemeClr val="accent3"/>
          </a:effectRef>
          <a:fontRef idx="minor">
            <a:schemeClr val="lt1"/>
          </a:fontRef>
        </p:style>
        <p:txBody>
          <a:bodyPr>
            <a:normAutofit/>
          </a:bodyPr>
          <a:lstStyle/>
          <a:p>
            <a:pPr marL="0" indent="0" algn="just">
              <a:buNone/>
            </a:pPr>
            <a:r>
              <a:rPr lang="es-ES" sz="1800" dirty="0">
                <a:solidFill>
                  <a:schemeClr val="tx1"/>
                </a:solidFill>
              </a:rPr>
              <a:t>En cuanto a la cuestión de cómo la práctica de un profesor es afectada por un constructo como el de idoneidad didáctica, la primera consideración es que es una herramienta que puede ser enseñada a los profesores en formación y en servicio para organizar la reflexión sobre su práctica (Breda, Fuente y Lima, 2015). La segunda es que su aplicación concreta debe ser situada y tener en cuenta las circunstancias contextuales en que el proceso de estudio ocurre.</a:t>
            </a:r>
            <a:endParaRPr lang="pt-BR" sz="1800" dirty="0">
              <a:solidFill>
                <a:schemeClr val="tx1"/>
              </a:solidFill>
            </a:endParaRPr>
          </a:p>
        </p:txBody>
      </p:sp>
      <p:sp>
        <p:nvSpPr>
          <p:cNvPr id="4" name="Retângulo 3"/>
          <p:cNvSpPr/>
          <p:nvPr/>
        </p:nvSpPr>
        <p:spPr>
          <a:xfrm>
            <a:off x="1981200" y="2411772"/>
            <a:ext cx="8229600" cy="20313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s-ES_tradnl" dirty="0">
                <a:solidFill>
                  <a:schemeClr val="tx1"/>
                </a:solidFill>
              </a:rPr>
              <a:t>La noción de idoneidad, al dar un papel fundamental al contexto, huye del peligro de un cierto esencialismo que acecha a la noción de calidad, tal como se ha comentado antes. En lugar de pensar en un proceso de enseñanza y aprendizaje de calidad, previamente caracterizado a priori por unas determinadas condiciones independientes entre sí, hay que pensar en un proceso de enseñanza y aprendizaje cuyas </a:t>
            </a:r>
            <a:r>
              <a:rPr lang="es-ES_tradnl" dirty="0" err="1">
                <a:solidFill>
                  <a:schemeClr val="tx1"/>
                </a:solidFill>
              </a:rPr>
              <a:t>caracterí</a:t>
            </a:r>
            <a:r>
              <a:rPr lang="es-ES" dirty="0" err="1">
                <a:solidFill>
                  <a:schemeClr val="tx1"/>
                </a:solidFill>
              </a:rPr>
              <a:t>sticas</a:t>
            </a:r>
            <a:r>
              <a:rPr lang="es-ES" dirty="0">
                <a:solidFill>
                  <a:schemeClr val="tx1"/>
                </a:solidFill>
              </a:rPr>
              <a:t> </a:t>
            </a:r>
            <a:r>
              <a:rPr lang="es-ES_tradnl" i="1" dirty="0">
                <a:solidFill>
                  <a:schemeClr val="tx1"/>
                </a:solidFill>
              </a:rPr>
              <a:t>buenas </a:t>
            </a:r>
            <a:r>
              <a:rPr lang="es-ES_tradnl" dirty="0">
                <a:solidFill>
                  <a:schemeClr val="tx1"/>
                </a:solidFill>
              </a:rPr>
              <a:t>tienen un peso relativo, que varía de acuerdo a la específica relación que se establece con el contexto en el que se realiza. </a:t>
            </a:r>
            <a:endParaRPr lang="es-ES" dirty="0">
              <a:solidFill>
                <a:schemeClr val="tx1"/>
              </a:solidFill>
            </a:endParaRPr>
          </a:p>
        </p:txBody>
      </p:sp>
      <p:sp>
        <p:nvSpPr>
          <p:cNvPr id="5" name="Retângulo 4"/>
          <p:cNvSpPr/>
          <p:nvPr/>
        </p:nvSpPr>
        <p:spPr>
          <a:xfrm>
            <a:off x="1981200" y="4649551"/>
            <a:ext cx="8229600" cy="175432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s-ES_tradnl" dirty="0">
                <a:solidFill>
                  <a:schemeClr val="tx1"/>
                </a:solidFill>
              </a:rPr>
              <a:t>Una de las maneras en que la noción de idoneidad permite huir del peligro del esencialismo es que, si bien es importante el cumplimiento de las idoneidades parciales, aún es más importante el equilibrio (aunque sea asimétrico) entre ellas. Dicho de otra forma, la idoneidad se puede entender como la calidad relativizada y condicionada por el contexto</a:t>
            </a:r>
            <a:endParaRPr lang="pt-BR" dirty="0">
              <a:solidFill>
                <a:schemeClr val="tx1"/>
              </a:solidFill>
              <a:latin typeface="Times New Roman" charset="0"/>
              <a:ea typeface="Arial Unicode MS" charset="0"/>
            </a:endParaRPr>
          </a:p>
          <a:p>
            <a:pPr algn="just"/>
            <a:endParaRPr lang="pt-BR" dirty="0">
              <a:solidFill>
                <a:schemeClr val="tx1"/>
              </a:solidFill>
              <a:latin typeface="Times New Roman" charset="0"/>
              <a:ea typeface="Arial Unicode MS" charset="0"/>
            </a:endParaRPr>
          </a:p>
        </p:txBody>
      </p:sp>
    </p:spTree>
    <p:extLst>
      <p:ext uri="{BB962C8B-B14F-4D97-AF65-F5344CB8AC3E}">
        <p14:creationId xmlns:p14="http://schemas.microsoft.com/office/powerpoint/2010/main" val="262291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3DD785DF-4B7B-487B-A0B5-1BC4353B2A10}"/>
              </a:ext>
            </a:extLst>
          </p:cNvPr>
          <p:cNvSpPr>
            <a:spLocks noGrp="1" noChangeArrowheads="1"/>
          </p:cNvSpPr>
          <p:nvPr>
            <p:ph type="body" idx="1"/>
          </p:nvPr>
        </p:nvSpPr>
        <p:spPr>
          <a:xfrm>
            <a:off x="1981201" y="981076"/>
            <a:ext cx="8507413" cy="5616575"/>
          </a:xfrm>
        </p:spPr>
        <p:txBody>
          <a:bodyPr>
            <a:normAutofit lnSpcReduction="10000"/>
          </a:bodyPr>
          <a:lstStyle/>
          <a:p>
            <a:pPr algn="just">
              <a:lnSpc>
                <a:spcPct val="80000"/>
              </a:lnSpc>
            </a:pPr>
            <a:r>
              <a:rPr lang="es-ES_tradnl" altLang="es-ES" sz="1800"/>
              <a:t>El dualismo explicación / comprensión se relaciona con el problema de si la construcción teórica es intrínsecamente un mismo género de empresa tanto en las ciencias naturales como en las ciencias humanas y sociales. La Didáctica </a:t>
            </a:r>
            <a:r>
              <a:rPr lang="es-ES" altLang="es-ES" sz="1800"/>
              <a:t>de la Matemática no ha permanecido ajena a dicha controversia</a:t>
            </a:r>
            <a:r>
              <a:rPr lang="es-ES_tradnl" altLang="es-ES" sz="1800"/>
              <a:t>.</a:t>
            </a:r>
          </a:p>
          <a:p>
            <a:pPr algn="just">
              <a:lnSpc>
                <a:spcPct val="80000"/>
              </a:lnSpc>
              <a:buFontTx/>
              <a:buNone/>
            </a:pPr>
            <a:endParaRPr lang="es-ES_tradnl" altLang="es-ES" sz="1800" b="1"/>
          </a:p>
          <a:p>
            <a:pPr algn="just">
              <a:lnSpc>
                <a:spcPct val="80000"/>
              </a:lnSpc>
            </a:pPr>
            <a:r>
              <a:rPr lang="es-ES_tradnl" altLang="es-ES" sz="1800" b="1"/>
              <a:t>Positivismo:</a:t>
            </a:r>
            <a:r>
              <a:rPr lang="es-ES_tradnl" altLang="es-ES" sz="1800"/>
              <a:t> </a:t>
            </a:r>
          </a:p>
          <a:p>
            <a:pPr algn="just">
              <a:lnSpc>
                <a:spcPct val="80000"/>
              </a:lnSpc>
              <a:buFontTx/>
              <a:buNone/>
            </a:pPr>
            <a:r>
              <a:rPr lang="es-ES_tradnl" altLang="es-ES" sz="1800"/>
              <a:t>	Los métodos de las ciencias naturales son aplicables a las ciencias sociales (los sujetos se consideran objetos). </a:t>
            </a:r>
          </a:p>
          <a:p>
            <a:pPr algn="just">
              <a:lnSpc>
                <a:spcPct val="80000"/>
              </a:lnSpc>
              <a:buFontTx/>
              <a:buNone/>
            </a:pPr>
            <a:endParaRPr lang="es-ES_tradnl" altLang="es-ES" sz="1800"/>
          </a:p>
          <a:p>
            <a:pPr algn="just">
              <a:lnSpc>
                <a:spcPct val="80000"/>
              </a:lnSpc>
              <a:buFontTx/>
              <a:buNone/>
            </a:pPr>
            <a:r>
              <a:rPr lang="es-ES_tradnl" altLang="es-ES" sz="1800"/>
              <a:t>	</a:t>
            </a:r>
            <a:r>
              <a:rPr lang="es-ES_tradnl" altLang="es-ES" sz="1800" b="1"/>
              <a:t>Comprender es “explicar”, más específicamente es poder explicar las causas que producen los fenómenos observados</a:t>
            </a:r>
            <a:r>
              <a:rPr lang="es-ES_tradnl" altLang="es-ES" sz="1800"/>
              <a:t>.</a:t>
            </a:r>
          </a:p>
          <a:p>
            <a:pPr algn="just">
              <a:lnSpc>
                <a:spcPct val="80000"/>
              </a:lnSpc>
            </a:pPr>
            <a:endParaRPr lang="es-ES_tradnl" altLang="es-ES" sz="1800"/>
          </a:p>
          <a:p>
            <a:pPr algn="just">
              <a:lnSpc>
                <a:spcPct val="80000"/>
              </a:lnSpc>
            </a:pPr>
            <a:r>
              <a:rPr lang="es-ES_tradnl" altLang="es-ES" sz="1800" b="1"/>
              <a:t>Tradición Interpretativa o antipositivista:</a:t>
            </a:r>
            <a:r>
              <a:rPr lang="es-ES_tradnl" altLang="es-ES" sz="1800"/>
              <a:t> </a:t>
            </a:r>
          </a:p>
          <a:p>
            <a:pPr algn="just">
              <a:lnSpc>
                <a:spcPct val="80000"/>
              </a:lnSpc>
              <a:buFontTx/>
              <a:buNone/>
            </a:pPr>
            <a:r>
              <a:rPr lang="es-ES_tradnl" altLang="es-ES" sz="1800"/>
              <a:t>	(los sujetos se consideran como sujetos): </a:t>
            </a:r>
            <a:r>
              <a:rPr lang="es-ES" altLang="es-ES" sz="1800"/>
              <a:t>Los estudios sobre lo humano disponen de algo que está ausente en las ciencias naturales: la posibilidad de entender la experiencia interior de un otro a través de un proceso de reconstrucción de la experiencia interior del otro.</a:t>
            </a:r>
          </a:p>
          <a:p>
            <a:pPr algn="just">
              <a:lnSpc>
                <a:spcPct val="80000"/>
              </a:lnSpc>
              <a:buFontTx/>
              <a:buNone/>
            </a:pPr>
            <a:endParaRPr lang="es-ES_tradnl" altLang="es-ES" sz="1800"/>
          </a:p>
          <a:p>
            <a:pPr algn="just">
              <a:lnSpc>
                <a:spcPct val="80000"/>
              </a:lnSpc>
              <a:buFontTx/>
              <a:buNone/>
            </a:pPr>
            <a:r>
              <a:rPr lang="es-ES_tradnl" altLang="es-ES" sz="1800"/>
              <a:t>	</a:t>
            </a:r>
            <a:r>
              <a:rPr lang="es-ES" altLang="es-ES" sz="1800" b="1"/>
              <a:t>(</a:t>
            </a:r>
            <a:r>
              <a:rPr lang="es-ES" altLang="es-ES" sz="1800" b="1" i="1"/>
              <a:t>comprender es conocer las reglas del juego de lenguaje</a:t>
            </a:r>
            <a:r>
              <a:rPr lang="es-ES" altLang="es-ES" sz="1800" b="1"/>
              <a:t>, desde esta perspectiva “comprender” consiste en “saber orientarse” mediante el reconocimiento de la regla o reglas correspondientes)</a:t>
            </a:r>
          </a:p>
        </p:txBody>
      </p:sp>
      <p:sp>
        <p:nvSpPr>
          <p:cNvPr id="46084" name="Rectangle 4">
            <a:extLst>
              <a:ext uri="{FF2B5EF4-FFF2-40B4-BE49-F238E27FC236}">
                <a16:creationId xmlns:a16="http://schemas.microsoft.com/office/drawing/2014/main" id="{03BD7A35-89FC-4265-A629-29C549C5DEF8}"/>
              </a:ext>
            </a:extLst>
          </p:cNvPr>
          <p:cNvSpPr>
            <a:spLocks noGrp="1" noChangeArrowheads="1"/>
          </p:cNvSpPr>
          <p:nvPr>
            <p:ph type="title"/>
          </p:nvPr>
        </p:nvSpPr>
        <p:spPr>
          <a:xfrm>
            <a:off x="2063750" y="188913"/>
            <a:ext cx="8229600" cy="576262"/>
          </a:xfrm>
          <a:solidFill>
            <a:srgbClr val="FFC000"/>
          </a:solidFill>
          <a:ln>
            <a:solidFill>
              <a:schemeClr val="tx1"/>
            </a:solidFill>
            <a:miter lim="800000"/>
            <a:headEnd/>
            <a:tailEnd/>
          </a:ln>
        </p:spPr>
        <p:txBody>
          <a:bodyPr/>
          <a:lstStyle/>
          <a:p>
            <a:pPr algn="ctr"/>
            <a:r>
              <a:rPr lang="es-ES_tradnl" altLang="es-ES" sz="2800" b="1" dirty="0"/>
              <a:t>EXPLICACIÓN VERSUS COMPRENSIÓN</a:t>
            </a:r>
            <a:endParaRPr lang="es-ES" altLang="es-ES" sz="28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A2EF659A-D7EE-4EE6-9780-3C3A55F86EAF}"/>
              </a:ext>
            </a:extLst>
          </p:cNvPr>
          <p:cNvSpPr>
            <a:spLocks noGrp="1" noChangeArrowheads="1"/>
          </p:cNvSpPr>
          <p:nvPr>
            <p:ph type="title"/>
          </p:nvPr>
        </p:nvSpPr>
        <p:spPr>
          <a:xfrm>
            <a:off x="838200" y="365125"/>
            <a:ext cx="10515600" cy="882907"/>
          </a:xfrm>
        </p:spPr>
        <p:txBody>
          <a:bodyPr>
            <a:normAutofit fontScale="90000"/>
          </a:bodyPr>
          <a:lstStyle/>
          <a:p>
            <a:pPr algn="ctr"/>
            <a:r>
              <a:rPr lang="es-ES" altLang="es-ES" sz="3600" dirty="0"/>
              <a:t>Posicionamiento EOS sobre la dualidad explicación/comprensión</a:t>
            </a:r>
          </a:p>
        </p:txBody>
      </p:sp>
      <p:sp>
        <p:nvSpPr>
          <p:cNvPr id="47107" name="Rectangle 3">
            <a:extLst>
              <a:ext uri="{FF2B5EF4-FFF2-40B4-BE49-F238E27FC236}">
                <a16:creationId xmlns:a16="http://schemas.microsoft.com/office/drawing/2014/main" id="{505BD221-A436-4879-A3AC-6B9D88239087}"/>
              </a:ext>
            </a:extLst>
          </p:cNvPr>
          <p:cNvSpPr>
            <a:spLocks noGrp="1" noChangeArrowheads="1"/>
          </p:cNvSpPr>
          <p:nvPr>
            <p:ph type="body" idx="1"/>
          </p:nvPr>
        </p:nvSpPr>
        <p:spPr>
          <a:xfrm>
            <a:off x="976183" y="1341438"/>
            <a:ext cx="10083113" cy="5111750"/>
          </a:xfrm>
        </p:spPr>
        <p:txBody>
          <a:bodyPr/>
          <a:lstStyle/>
          <a:p>
            <a:pPr>
              <a:lnSpc>
                <a:spcPct val="80000"/>
              </a:lnSpc>
              <a:buFontTx/>
              <a:buNone/>
            </a:pPr>
            <a:endParaRPr lang="es-ES" altLang="es-ES" sz="1600" dirty="0"/>
          </a:p>
          <a:p>
            <a:pPr algn="just">
              <a:lnSpc>
                <a:spcPct val="80000"/>
              </a:lnSpc>
            </a:pPr>
            <a:r>
              <a:rPr lang="es-ES" altLang="es-ES" sz="1600" dirty="0"/>
              <a:t>Las herramientas teóricas del EOS se han elaborado en dicho marco o bien se han importado, previa adaptación, sobre todo de la </a:t>
            </a:r>
            <a:r>
              <a:rPr lang="es-ES" altLang="es-ES" sz="1600" b="1" dirty="0"/>
              <a:t>tradición interpretativa</a:t>
            </a:r>
            <a:r>
              <a:rPr lang="es-ES" altLang="es-ES" sz="1600" dirty="0"/>
              <a:t>. </a:t>
            </a:r>
          </a:p>
          <a:p>
            <a:pPr algn="just">
              <a:lnSpc>
                <a:spcPct val="80000"/>
              </a:lnSpc>
            </a:pPr>
            <a:endParaRPr lang="es-ES" altLang="es-ES" sz="1600" dirty="0"/>
          </a:p>
          <a:p>
            <a:pPr algn="just">
              <a:lnSpc>
                <a:spcPct val="80000"/>
              </a:lnSpc>
            </a:pPr>
            <a:r>
              <a:rPr lang="es-ES" altLang="es-ES" sz="1600" dirty="0"/>
              <a:t>Los sujetos no se consideran objetos sino que se consideran sujetos que realizan acciones con sentido. Por ejemplo, se analizan prácticas entendidas como acciones humanas en lugar de conductas. Se da mucha importancia a las normas que regulan la interacción, etc. </a:t>
            </a:r>
          </a:p>
          <a:p>
            <a:pPr algn="just">
              <a:lnSpc>
                <a:spcPct val="80000"/>
              </a:lnSpc>
              <a:buFontTx/>
              <a:buNone/>
            </a:pPr>
            <a:endParaRPr lang="es-ES" altLang="es-ES" sz="1600" dirty="0"/>
          </a:p>
          <a:p>
            <a:pPr algn="just">
              <a:lnSpc>
                <a:spcPct val="80000"/>
              </a:lnSpc>
            </a:pPr>
            <a:r>
              <a:rPr lang="es-ES" altLang="es-ES" sz="1600" dirty="0"/>
              <a:t>Para el EOS resulta especialmente relevante la adaptación sociológica de la noción de “juego de lenguaje” (Wittgenstein, 1953) desarrollada por autores cuyo origen está en la tradición interpretativa - entre otros </a:t>
            </a:r>
            <a:r>
              <a:rPr lang="es-ES" altLang="es-ES" sz="1600" dirty="0" err="1"/>
              <a:t>Appel</a:t>
            </a:r>
            <a:r>
              <a:rPr lang="es-ES" altLang="es-ES" sz="1600" dirty="0"/>
              <a:t> (1985) y Habermas (1987)-, en la cual la comprensión individual es el resultado de la participación en un juego de lenguaje cuyas reglas son públicas. </a:t>
            </a:r>
            <a:r>
              <a:rPr lang="es-ES" altLang="es-ES" sz="1600" b="1" dirty="0"/>
              <a:t>“Comprender” consiste en “saber orientarse” mediante el reconocimiento de las reglas correspondientes. De acuerdo con este punto de vista, se considera que no es posible analizar un proceso de instrucción sin comprender el sistema de normas que lo regulan.</a:t>
            </a:r>
          </a:p>
          <a:p>
            <a:pPr algn="just">
              <a:lnSpc>
                <a:spcPct val="80000"/>
              </a:lnSpc>
              <a:buFontTx/>
              <a:buNone/>
            </a:pPr>
            <a:endParaRPr lang="es-ES" altLang="es-ES" sz="1600" b="1" dirty="0"/>
          </a:p>
          <a:p>
            <a:pPr algn="just">
              <a:lnSpc>
                <a:spcPct val="80000"/>
              </a:lnSpc>
            </a:pPr>
            <a:r>
              <a:rPr lang="es-ES" altLang="es-ES" sz="1600" dirty="0"/>
              <a:t>En el EOS, a pesar de optar por constructos provenientes de la tradición interpretativa se considera que abordar una investigación que intente describir interpretar y además explicar determinado fenómeno es lo deseable, </a:t>
            </a:r>
            <a:r>
              <a:rPr lang="es-ES" altLang="es-ES" sz="1600" b="1" dirty="0"/>
              <a:t>lo cual nos ha llevado a reflexionar sobre lo que debemos entender por explicación</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6668</Words>
  <Application>Microsoft Office PowerPoint</Application>
  <PresentationFormat>Panorámica</PresentationFormat>
  <Paragraphs>358</Paragraphs>
  <Slides>78</Slides>
  <Notes>1</Notes>
  <HiddenSlides>5</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78</vt:i4>
      </vt:variant>
    </vt:vector>
  </HeadingPairs>
  <TitlesOfParts>
    <vt:vector size="88" baseType="lpstr">
      <vt:lpstr>Arial</vt:lpstr>
      <vt:lpstr>Arial Unicode MS</vt:lpstr>
      <vt:lpstr>Calibri</vt:lpstr>
      <vt:lpstr>Calibri Light</vt:lpstr>
      <vt:lpstr>CG Times</vt:lpstr>
      <vt:lpstr>Symbol</vt:lpstr>
      <vt:lpstr>Tahoma</vt:lpstr>
      <vt:lpstr>Times New Roman</vt:lpstr>
      <vt:lpstr>Tema de Office</vt:lpstr>
      <vt:lpstr>Imagen de mapa de bits</vt:lpstr>
      <vt:lpstr>El Enfoque Ontosemiótico EOS Orígenes, principios, constructos teóricos, etc.</vt:lpstr>
      <vt:lpstr>¿Por qué hay una proliferación de teorías en EM?</vt:lpstr>
      <vt:lpstr>Presentación de PowerPoint</vt:lpstr>
      <vt:lpstr>Presentación de PowerPoint</vt:lpstr>
      <vt:lpstr>Presentación de PowerPoint</vt:lpstr>
      <vt:lpstr>Presentación de PowerPoint</vt:lpstr>
      <vt:lpstr>EXPLICACIÓN VERSUS COMPRENSIÓN</vt:lpstr>
      <vt:lpstr>EXPLICACIÓN VERSUS COMPRENSIÓN</vt:lpstr>
      <vt:lpstr>Posicionamiento EOS sobre la dualidad explicación/comprensión</vt:lpstr>
      <vt:lpstr>Presentación de PowerPoint</vt:lpstr>
      <vt:lpstr>Presentación de PowerPoint</vt:lpstr>
      <vt:lpstr>Restricciones y condiciones</vt:lpstr>
      <vt:lpstr>Posicionamiento del EOS ¿Síntesis?</vt:lpstr>
      <vt:lpstr>DOS DEMANDAS</vt:lpstr>
      <vt:lpstr>Presentación de PowerPoint</vt:lpstr>
      <vt:lpstr>Didáctica descriptiva/explicativa versus Didáctica prescriptiva</vt:lpstr>
      <vt:lpstr>POSICIÓN DEL EOS</vt:lpstr>
      <vt:lpstr>Marcos teóricos </vt:lpstr>
      <vt:lpstr>Concepción pluridisciplinar aplicada VERSUS concepción autónoma </vt:lpstr>
      <vt:lpstr>OPCIÓN1: APLICAR MARCOS GENERALES DE OTRAS DISCIPLINAS</vt:lpstr>
      <vt:lpstr>Presentación de PowerPoint</vt:lpstr>
      <vt:lpstr>Presentación de PowerPoint</vt:lpstr>
      <vt:lpstr>Presentación de PowerPoint</vt:lpstr>
      <vt:lpstr>Presentación de PowerPoint</vt:lpstr>
      <vt:lpstr>Tercera opción: Teoría Fundamentada</vt:lpstr>
      <vt:lpstr>Presentación de PowerPoint</vt:lpstr>
      <vt:lpstr>POSICIONAMIENTO DEL EOS  TEORÍA INTERMEDIA (AUTÓNOMA)</vt:lpstr>
      <vt:lpstr>Presentación de PowerPoint</vt:lpstr>
      <vt:lpstr>1) TIPOS DE ANÁLISIS DIDÁCTICO Y HERRAMIENTAS</vt:lpstr>
      <vt:lpstr>¿Qué es una teoría?</vt:lpstr>
      <vt:lpstr>Problema epistemológico QE1: ¿Cómo emerge y se desarrolla la matemática? </vt:lpstr>
      <vt:lpstr>Presentación de PowerPoint</vt:lpstr>
      <vt:lpstr>OBJETOS MATEMÁTICOS</vt:lpstr>
      <vt:lpstr>CONTEXTO EN EL QUE SE DESARROLLÓ LA INVESTIGACIÓN SOBRE LA CISOIDE</vt:lpstr>
      <vt:lpstr>Presentación de PowerPoint</vt:lpstr>
      <vt:lpstr>Una perspectiva pragmatista sobre las representaciones</vt:lpstr>
      <vt:lpstr>Presentación de PowerPoint</vt:lpstr>
      <vt:lpstr>Problematización de la mirada platónica sobre los objetos matemáticos </vt:lpstr>
      <vt:lpstr>UN MARCO TEÓRICO PARA PROFUNDIZAR EN ESTA PROBLEMÁTICA: EL EOS </vt:lpstr>
      <vt:lpstr>Dos alternativas para adoptar un marco teórico</vt:lpstr>
      <vt:lpstr>Dos niveles de emergencia de objetos a partir de las prácticas</vt:lpstr>
      <vt:lpstr>Presentación de PowerPoint</vt:lpstr>
      <vt:lpstr>Presentación de PowerPoint</vt:lpstr>
      <vt:lpstr>Naturaleza de los objetos primarios: Una perspectiva convencionalista</vt:lpstr>
      <vt:lpstr>Presentación de PowerPoint</vt:lpstr>
      <vt:lpstr>Presentación de PowerPoint</vt:lpstr>
      <vt:lpstr>Presentación de PowerPoint</vt:lpstr>
      <vt:lpstr>Presentación de PowerPoint</vt:lpstr>
      <vt:lpstr>DOS DEMANDAS</vt:lpstr>
      <vt:lpstr>CONSIDERACIONES SOBRE LA SEGUNDA DEMANDA</vt:lpstr>
      <vt:lpstr>Presentación de PowerPoint</vt:lpstr>
      <vt:lpstr>Presentación de PowerPoint</vt:lpstr>
      <vt:lpstr>Presentación de PowerPoint</vt:lpstr>
      <vt:lpstr>Presentación de PowerPoint</vt:lpstr>
      <vt:lpstr>La segunda demanda en cierta manera no se puede evitar</vt:lpstr>
      <vt:lpstr>Presentación de PowerPoint</vt:lpstr>
      <vt:lpstr>A modo de conclusión</vt:lpstr>
      <vt:lpstr>El problema del diseño instruccional</vt:lpstr>
      <vt:lpstr>Presentación de PowerPoint</vt:lpstr>
      <vt:lpstr>Perspectiva consensual: Consensuar criterios de calidad (principios, etc.)</vt:lpstr>
      <vt:lpstr>Presentación de PowerPoint</vt:lpstr>
      <vt:lpstr>Criterios de idoneidad </vt:lpstr>
      <vt:lpstr>Presentación de PowerPoint</vt:lpstr>
      <vt:lpstr>Los criterios y sus descriptores </vt:lpstr>
      <vt:lpstr>Presentación de PowerPoint</vt:lpstr>
      <vt:lpstr>Presentación de PowerPoint</vt:lpstr>
      <vt:lpstr>Presentación de PowerPoint</vt:lpstr>
      <vt:lpstr>Presentación de PowerPoint</vt:lpstr>
      <vt:lpstr>Presentación de PowerPoint</vt:lpstr>
      <vt:lpstr>Presentación de PowerPoint</vt:lpstr>
      <vt:lpstr>Principios versus reglas</vt:lpstr>
      <vt:lpstr>Construto Idoneidad Didáctica</vt:lpstr>
      <vt:lpstr>  Evitar el peligro del esencialismo   </vt:lpstr>
      <vt:lpstr>3. Delimitando las bases del construto ID</vt:lpstr>
      <vt:lpstr>Construindo el construto</vt:lpstr>
      <vt:lpstr>Presentación de PowerPoint</vt:lpstr>
      <vt:lpstr>Consideraciones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Enfoque Ontosemiótico EOS</dc:title>
  <dc:creator>Vicenç Font Moll</dc:creator>
  <cp:lastModifiedBy>Revisor</cp:lastModifiedBy>
  <cp:revision>16</cp:revision>
  <dcterms:created xsi:type="dcterms:W3CDTF">2019-02-04T22:00:09Z</dcterms:created>
  <dcterms:modified xsi:type="dcterms:W3CDTF">2019-02-14T05:56:13Z</dcterms:modified>
</cp:coreProperties>
</file>