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89" r:id="rId3"/>
    <p:sldId id="290" r:id="rId4"/>
    <p:sldId id="291"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98" r:id="rId24"/>
    <p:sldId id="299" r:id="rId25"/>
    <p:sldId id="300" r:id="rId26"/>
    <p:sldId id="302" r:id="rId27"/>
    <p:sldId id="303" r:id="rId28"/>
    <p:sldId id="276" r:id="rId29"/>
    <p:sldId id="282" r:id="rId30"/>
    <p:sldId id="283" r:id="rId31"/>
    <p:sldId id="284" r:id="rId32"/>
    <p:sldId id="285" r:id="rId33"/>
    <p:sldId id="286" r:id="rId34"/>
    <p:sldId id="287" r:id="rId35"/>
    <p:sldId id="288" r:id="rId36"/>
    <p:sldId id="292" r:id="rId3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D5FEC7-A9DE-47C5-82BF-25168F8B45BA}" type="datetimeFigureOut">
              <a:rPr lang="es-ES" smtClean="0"/>
              <a:t>13/02/2019</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4F083E-BB70-410C-A8B9-F50F9811E24C}" type="slidenum">
              <a:rPr lang="es-ES" smtClean="0"/>
              <a:t>‹Nº›</a:t>
            </a:fld>
            <a:endParaRPr lang="es-ES"/>
          </a:p>
        </p:txBody>
      </p:sp>
    </p:spTree>
    <p:extLst>
      <p:ext uri="{BB962C8B-B14F-4D97-AF65-F5344CB8AC3E}">
        <p14:creationId xmlns:p14="http://schemas.microsoft.com/office/powerpoint/2010/main" val="1463337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282400D-E26A-CD4F-9D81-F5B7B14F2296}" type="slidenum">
              <a:rPr lang="es-ES" smtClean="0"/>
              <a:pPr/>
              <a:t>20</a:t>
            </a:fld>
            <a:endParaRPr lang="es-ES"/>
          </a:p>
        </p:txBody>
      </p:sp>
    </p:spTree>
    <p:extLst>
      <p:ext uri="{BB962C8B-B14F-4D97-AF65-F5344CB8AC3E}">
        <p14:creationId xmlns:p14="http://schemas.microsoft.com/office/powerpoint/2010/main" val="1557187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fld id="{E9C62167-C9AA-4A3A-B5C9-89892EDB01F3}" type="datetimeFigureOut">
              <a:rPr lang="es-ES" smtClean="0"/>
              <a:t>13/02/2019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3B4EB16-0D66-44FB-A8FA-BFA36DF1A26B}" type="slidenum">
              <a:rPr lang="es-ES" smtClean="0"/>
              <a:t>‹Nº›</a:t>
            </a:fld>
            <a:endParaRPr lang="es-ES"/>
          </a:p>
        </p:txBody>
      </p:sp>
    </p:spTree>
    <p:extLst>
      <p:ext uri="{BB962C8B-B14F-4D97-AF65-F5344CB8AC3E}">
        <p14:creationId xmlns:p14="http://schemas.microsoft.com/office/powerpoint/2010/main" val="2361728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E9C62167-C9AA-4A3A-B5C9-89892EDB01F3}" type="datetimeFigureOut">
              <a:rPr lang="es-ES" smtClean="0"/>
              <a:t>13/02/2019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3B4EB16-0D66-44FB-A8FA-BFA36DF1A26B}" type="slidenum">
              <a:rPr lang="es-ES" smtClean="0"/>
              <a:t>‹Nº›</a:t>
            </a:fld>
            <a:endParaRPr lang="es-ES"/>
          </a:p>
        </p:txBody>
      </p:sp>
    </p:spTree>
    <p:extLst>
      <p:ext uri="{BB962C8B-B14F-4D97-AF65-F5344CB8AC3E}">
        <p14:creationId xmlns:p14="http://schemas.microsoft.com/office/powerpoint/2010/main" val="2761721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E9C62167-C9AA-4A3A-B5C9-89892EDB01F3}" type="datetimeFigureOut">
              <a:rPr lang="es-ES" smtClean="0"/>
              <a:t>13/02/2019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3B4EB16-0D66-44FB-A8FA-BFA36DF1A26B}" type="slidenum">
              <a:rPr lang="es-ES" smtClean="0"/>
              <a:t>‹Nº›</a:t>
            </a:fld>
            <a:endParaRPr lang="es-ES"/>
          </a:p>
        </p:txBody>
      </p:sp>
    </p:spTree>
    <p:extLst>
      <p:ext uri="{BB962C8B-B14F-4D97-AF65-F5344CB8AC3E}">
        <p14:creationId xmlns:p14="http://schemas.microsoft.com/office/powerpoint/2010/main" val="3326017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E9C62167-C9AA-4A3A-B5C9-89892EDB01F3}" type="datetimeFigureOut">
              <a:rPr lang="es-ES" smtClean="0"/>
              <a:t>13/02/2019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3B4EB16-0D66-44FB-A8FA-BFA36DF1A26B}" type="slidenum">
              <a:rPr lang="es-ES" smtClean="0"/>
              <a:t>‹Nº›</a:t>
            </a:fld>
            <a:endParaRPr lang="es-ES"/>
          </a:p>
        </p:txBody>
      </p:sp>
    </p:spTree>
    <p:extLst>
      <p:ext uri="{BB962C8B-B14F-4D97-AF65-F5344CB8AC3E}">
        <p14:creationId xmlns:p14="http://schemas.microsoft.com/office/powerpoint/2010/main" val="2631771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E9C62167-C9AA-4A3A-B5C9-89892EDB01F3}" type="datetimeFigureOut">
              <a:rPr lang="es-ES" smtClean="0"/>
              <a:t>13/02/2019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3B4EB16-0D66-44FB-A8FA-BFA36DF1A26B}" type="slidenum">
              <a:rPr lang="es-ES" smtClean="0"/>
              <a:t>‹Nº›</a:t>
            </a:fld>
            <a:endParaRPr lang="es-ES"/>
          </a:p>
        </p:txBody>
      </p:sp>
    </p:spTree>
    <p:extLst>
      <p:ext uri="{BB962C8B-B14F-4D97-AF65-F5344CB8AC3E}">
        <p14:creationId xmlns:p14="http://schemas.microsoft.com/office/powerpoint/2010/main" val="1656694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E9C62167-C9AA-4A3A-B5C9-89892EDB01F3}" type="datetimeFigureOut">
              <a:rPr lang="es-ES" smtClean="0"/>
              <a:t>13/02/2019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3B4EB16-0D66-44FB-A8FA-BFA36DF1A26B}" type="slidenum">
              <a:rPr lang="es-ES" smtClean="0"/>
              <a:t>‹Nº›</a:t>
            </a:fld>
            <a:endParaRPr lang="es-ES"/>
          </a:p>
        </p:txBody>
      </p:sp>
    </p:spTree>
    <p:extLst>
      <p:ext uri="{BB962C8B-B14F-4D97-AF65-F5344CB8AC3E}">
        <p14:creationId xmlns:p14="http://schemas.microsoft.com/office/powerpoint/2010/main" val="1692764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E9C62167-C9AA-4A3A-B5C9-89892EDB01F3}" type="datetimeFigureOut">
              <a:rPr lang="es-ES" smtClean="0"/>
              <a:t>13/02/2019</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73B4EB16-0D66-44FB-A8FA-BFA36DF1A26B}" type="slidenum">
              <a:rPr lang="es-ES" smtClean="0"/>
              <a:t>‹Nº›</a:t>
            </a:fld>
            <a:endParaRPr lang="es-ES"/>
          </a:p>
        </p:txBody>
      </p:sp>
    </p:spTree>
    <p:extLst>
      <p:ext uri="{BB962C8B-B14F-4D97-AF65-F5344CB8AC3E}">
        <p14:creationId xmlns:p14="http://schemas.microsoft.com/office/powerpoint/2010/main" val="3230528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E9C62167-C9AA-4A3A-B5C9-89892EDB01F3}" type="datetimeFigureOut">
              <a:rPr lang="es-ES" smtClean="0"/>
              <a:t>13/02/2019</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73B4EB16-0D66-44FB-A8FA-BFA36DF1A26B}" type="slidenum">
              <a:rPr lang="es-ES" smtClean="0"/>
              <a:t>‹Nº›</a:t>
            </a:fld>
            <a:endParaRPr lang="es-ES"/>
          </a:p>
        </p:txBody>
      </p:sp>
    </p:spTree>
    <p:extLst>
      <p:ext uri="{BB962C8B-B14F-4D97-AF65-F5344CB8AC3E}">
        <p14:creationId xmlns:p14="http://schemas.microsoft.com/office/powerpoint/2010/main" val="350715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9C62167-C9AA-4A3A-B5C9-89892EDB01F3}" type="datetimeFigureOut">
              <a:rPr lang="es-ES" smtClean="0"/>
              <a:t>13/02/2019</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73B4EB16-0D66-44FB-A8FA-BFA36DF1A26B}" type="slidenum">
              <a:rPr lang="es-ES" smtClean="0"/>
              <a:t>‹Nº›</a:t>
            </a:fld>
            <a:endParaRPr lang="es-ES"/>
          </a:p>
        </p:txBody>
      </p:sp>
    </p:spTree>
    <p:extLst>
      <p:ext uri="{BB962C8B-B14F-4D97-AF65-F5344CB8AC3E}">
        <p14:creationId xmlns:p14="http://schemas.microsoft.com/office/powerpoint/2010/main" val="3887275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9C62167-C9AA-4A3A-B5C9-89892EDB01F3}" type="datetimeFigureOut">
              <a:rPr lang="es-ES" smtClean="0"/>
              <a:t>13/02/2019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3B4EB16-0D66-44FB-A8FA-BFA36DF1A26B}" type="slidenum">
              <a:rPr lang="es-ES" smtClean="0"/>
              <a:t>‹Nº›</a:t>
            </a:fld>
            <a:endParaRPr lang="es-ES"/>
          </a:p>
        </p:txBody>
      </p:sp>
    </p:spTree>
    <p:extLst>
      <p:ext uri="{BB962C8B-B14F-4D97-AF65-F5344CB8AC3E}">
        <p14:creationId xmlns:p14="http://schemas.microsoft.com/office/powerpoint/2010/main" val="3476408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9C62167-C9AA-4A3A-B5C9-89892EDB01F3}" type="datetimeFigureOut">
              <a:rPr lang="es-ES" smtClean="0"/>
              <a:t>13/02/2019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3B4EB16-0D66-44FB-A8FA-BFA36DF1A26B}" type="slidenum">
              <a:rPr lang="es-ES" smtClean="0"/>
              <a:t>‹Nº›</a:t>
            </a:fld>
            <a:endParaRPr lang="es-ES"/>
          </a:p>
        </p:txBody>
      </p:sp>
    </p:spTree>
    <p:extLst>
      <p:ext uri="{BB962C8B-B14F-4D97-AF65-F5344CB8AC3E}">
        <p14:creationId xmlns:p14="http://schemas.microsoft.com/office/powerpoint/2010/main" val="2889825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C62167-C9AA-4A3A-B5C9-89892EDB01F3}" type="datetimeFigureOut">
              <a:rPr lang="es-ES" smtClean="0"/>
              <a:t>13/02/2019</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4EB16-0D66-44FB-A8FA-BFA36DF1A26B}" type="slidenum">
              <a:rPr lang="es-ES" smtClean="0"/>
              <a:t>‹Nº›</a:t>
            </a:fld>
            <a:endParaRPr lang="es-ES"/>
          </a:p>
        </p:txBody>
      </p:sp>
    </p:spTree>
    <p:extLst>
      <p:ext uri="{BB962C8B-B14F-4D97-AF65-F5344CB8AC3E}">
        <p14:creationId xmlns:p14="http://schemas.microsoft.com/office/powerpoint/2010/main" val="2026418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3999" y="322263"/>
            <a:ext cx="9144000" cy="2387600"/>
          </a:xfrm>
        </p:spPr>
        <p:txBody>
          <a:bodyPr>
            <a:normAutofit fontScale="90000"/>
          </a:bodyPr>
          <a:lstStyle/>
          <a:p>
            <a:r>
              <a:rPr lang="en-US" b="1" dirty="0" err="1"/>
              <a:t>Criterios</a:t>
            </a:r>
            <a:r>
              <a:rPr lang="en-US" b="1" dirty="0"/>
              <a:t> </a:t>
            </a:r>
            <a:r>
              <a:rPr lang="en-US" b="1" dirty="0" err="1"/>
              <a:t>valorativos</a:t>
            </a:r>
            <a:r>
              <a:rPr lang="en-US" b="1" dirty="0"/>
              <a:t> y </a:t>
            </a:r>
            <a:r>
              <a:rPr lang="en-US" b="1" dirty="0" err="1"/>
              <a:t>normativos</a:t>
            </a:r>
            <a:r>
              <a:rPr lang="en-US" b="1" dirty="0"/>
              <a:t> en la </a:t>
            </a:r>
            <a:r>
              <a:rPr lang="en-US" b="1" dirty="0" err="1"/>
              <a:t>didáctica</a:t>
            </a:r>
            <a:r>
              <a:rPr lang="en-US" b="1" dirty="0"/>
              <a:t> de </a:t>
            </a:r>
            <a:r>
              <a:rPr lang="en-US" b="1" dirty="0" err="1"/>
              <a:t>una</a:t>
            </a:r>
            <a:r>
              <a:rPr lang="en-US" b="1" dirty="0"/>
              <a:t> </a:t>
            </a:r>
            <a:r>
              <a:rPr lang="en-US" b="1" dirty="0" err="1"/>
              <a:t>disciplina</a:t>
            </a:r>
            <a:r>
              <a:rPr lang="en-US" b="1" dirty="0"/>
              <a:t> </a:t>
            </a:r>
            <a:r>
              <a:rPr lang="en-US" b="1" dirty="0" err="1"/>
              <a:t>científica</a:t>
            </a:r>
            <a:endParaRPr lang="es-ES" dirty="0"/>
          </a:p>
        </p:txBody>
      </p:sp>
      <p:sp>
        <p:nvSpPr>
          <p:cNvPr id="3" name="Subtítulo 2"/>
          <p:cNvSpPr>
            <a:spLocks noGrp="1"/>
          </p:cNvSpPr>
          <p:nvPr>
            <p:ph type="subTitle" idx="1"/>
          </p:nvPr>
        </p:nvSpPr>
        <p:spPr>
          <a:xfrm>
            <a:off x="1523999" y="2822108"/>
            <a:ext cx="9144000" cy="1655762"/>
          </a:xfrm>
        </p:spPr>
        <p:txBody>
          <a:bodyPr>
            <a:normAutofit/>
          </a:bodyPr>
          <a:lstStyle/>
          <a:p>
            <a:endParaRPr lang="es-ES" dirty="0"/>
          </a:p>
          <a:p>
            <a:r>
              <a:rPr lang="es-ES" dirty="0"/>
              <a:t>Vicenç Font</a:t>
            </a:r>
          </a:p>
          <a:p>
            <a:endParaRPr lang="es-ES" dirty="0"/>
          </a:p>
        </p:txBody>
      </p:sp>
      <p:pic>
        <p:nvPicPr>
          <p:cNvPr id="4" name="Imagen 3"/>
          <p:cNvPicPr>
            <a:picLocks noChangeAspect="1"/>
          </p:cNvPicPr>
          <p:nvPr/>
        </p:nvPicPr>
        <p:blipFill>
          <a:blip r:embed="rId2"/>
          <a:stretch>
            <a:fillRect/>
          </a:stretch>
        </p:blipFill>
        <p:spPr>
          <a:xfrm>
            <a:off x="3083858" y="4155140"/>
            <a:ext cx="5762625" cy="2085975"/>
          </a:xfrm>
          <a:prstGeom prst="rect">
            <a:avLst/>
          </a:prstGeom>
        </p:spPr>
      </p:pic>
    </p:spTree>
    <p:extLst>
      <p:ext uri="{BB962C8B-B14F-4D97-AF65-F5344CB8AC3E}">
        <p14:creationId xmlns:p14="http://schemas.microsoft.com/office/powerpoint/2010/main" val="3047545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91886" y="246742"/>
            <a:ext cx="10961914" cy="6270171"/>
          </a:xfrm>
        </p:spPr>
        <p:txBody>
          <a:bodyPr>
            <a:normAutofit/>
          </a:bodyPr>
          <a:lstStyle/>
          <a:p>
            <a:pPr algn="just"/>
            <a:r>
              <a:rPr lang="es-ES_tradnl" dirty="0"/>
              <a:t>Ahora bien, hay programas de investigación que están cómodos con la segunda demanda (concepción de la didáctica como generadora de criterios normativos) ya que consideran que la razón de la primera demanda (concepción de la didáctica como ciencia descriptiva/ explicativa) es poder afrontar la segunda. Por ejemplo, este sería el caso de la visión </a:t>
            </a:r>
            <a:r>
              <a:rPr lang="es-ES_tradnl" dirty="0" err="1"/>
              <a:t>D’Ambrosiana</a:t>
            </a:r>
            <a:r>
              <a:rPr lang="es-ES_tradnl" dirty="0"/>
              <a:t> de la </a:t>
            </a:r>
            <a:r>
              <a:rPr lang="es-ES_tradnl" dirty="0" err="1"/>
              <a:t>Etnomatemática</a:t>
            </a:r>
            <a:r>
              <a:rPr lang="es-ES_tradnl" dirty="0"/>
              <a:t>:</a:t>
            </a:r>
            <a:endParaRPr lang="es-ES" dirty="0"/>
          </a:p>
          <a:p>
            <a:pPr marL="0" indent="0" algn="just">
              <a:buNone/>
            </a:pPr>
            <a:endParaRPr lang="es-ES" dirty="0"/>
          </a:p>
          <a:p>
            <a:pPr marL="0" indent="0" algn="just">
              <a:buNone/>
            </a:pPr>
            <a:r>
              <a:rPr lang="es-CL" i="1" dirty="0"/>
              <a:t>&lt;&lt;Por lo tanto, la </a:t>
            </a:r>
            <a:r>
              <a:rPr lang="es-CL" i="1" dirty="0" err="1"/>
              <a:t>Etnomatemática</a:t>
            </a:r>
            <a:r>
              <a:rPr lang="es-CL" i="1" dirty="0"/>
              <a:t>, aunque parta de un programa de investigación, aparece como una posibilidad de acción educativa, precisamente porque puede servir como una alternativa al plan de estudios tanto académico como escolar, incorporando en estos espacios los valores humanos, abriendo la puerta a nuevos puntos de vista y perspectivas en la que las matemáticas están insertadas, contemplando, de esta manera, las diferentes técnicas de explicar y conocer las distintas culturas o sociedades&gt;&gt;</a:t>
            </a:r>
            <a:endParaRPr lang="es-ES" i="1" dirty="0"/>
          </a:p>
        </p:txBody>
      </p:sp>
    </p:spTree>
    <p:extLst>
      <p:ext uri="{BB962C8B-B14F-4D97-AF65-F5344CB8AC3E}">
        <p14:creationId xmlns:p14="http://schemas.microsoft.com/office/powerpoint/2010/main" val="2121308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91886" y="333828"/>
            <a:ext cx="10961914" cy="6168571"/>
          </a:xfrm>
        </p:spPr>
        <p:txBody>
          <a:bodyPr>
            <a:normAutofit/>
          </a:bodyPr>
          <a:lstStyle/>
          <a:p>
            <a:pPr algn="just"/>
            <a:r>
              <a:rPr lang="es-ES_tradnl" dirty="0"/>
              <a:t>Incluso podemos encontrar enfoques que, básicamente, solo tienen en cuenta la segunda demanda (concepción de la didáctica como generadora de criterios normativos). Este sería, por ejemplo, el caso de la </a:t>
            </a:r>
            <a:r>
              <a:rPr lang="es-ES_tradnl" i="1" dirty="0" err="1"/>
              <a:t>Realistic</a:t>
            </a:r>
            <a:r>
              <a:rPr lang="es-ES_tradnl" i="1" dirty="0"/>
              <a:t> </a:t>
            </a:r>
            <a:r>
              <a:rPr lang="es-ES_tradnl" i="1" dirty="0" err="1"/>
              <a:t>Mathematics</a:t>
            </a:r>
            <a:r>
              <a:rPr lang="es-ES_tradnl" i="1" dirty="0"/>
              <a:t> </a:t>
            </a:r>
            <a:r>
              <a:rPr lang="es-ES_tradnl" i="1" dirty="0" err="1"/>
              <a:t>Education</a:t>
            </a:r>
            <a:r>
              <a:rPr lang="es-ES_tradnl" dirty="0"/>
              <a:t> (</a:t>
            </a:r>
            <a:r>
              <a:rPr lang="es-ES_tradnl" cap="all" dirty="0" err="1"/>
              <a:t>Gravemeijer</a:t>
            </a:r>
            <a:r>
              <a:rPr lang="es-ES_tradnl" dirty="0"/>
              <a:t>, 1994; </a:t>
            </a:r>
            <a:r>
              <a:rPr lang="es-ES_tradnl" cap="all" dirty="0" err="1"/>
              <a:t>DeLange</a:t>
            </a:r>
            <a:r>
              <a:rPr lang="es-ES_tradnl" dirty="0"/>
              <a:t>, 1996) que parte del principio de que la mejor manera de aprender matemáticas es a partir de contextos reales que permitan el proceso de </a:t>
            </a:r>
            <a:r>
              <a:rPr lang="es-ES_tradnl" dirty="0" err="1"/>
              <a:t>matematización</a:t>
            </a:r>
            <a:r>
              <a:rPr lang="es-ES_tradnl" dirty="0"/>
              <a:t>. </a:t>
            </a:r>
          </a:p>
          <a:p>
            <a:pPr algn="just"/>
            <a:endParaRPr lang="es-ES_tradnl" dirty="0"/>
          </a:p>
          <a:p>
            <a:pPr algn="just"/>
            <a:r>
              <a:rPr lang="es-ES_tradnl" dirty="0"/>
              <a:t>Y más en general, los enfoques que consideran a la Didáctica de las Matemáticas como una ciencia orientada al diseño de procesos y recursos para mejorar los procesos de enseñanza y aprendizaje de las matemáticas: </a:t>
            </a:r>
            <a:endParaRPr lang="es-ES" dirty="0"/>
          </a:p>
          <a:p>
            <a:endParaRPr lang="es-ES" dirty="0"/>
          </a:p>
        </p:txBody>
      </p:sp>
    </p:spTree>
    <p:extLst>
      <p:ext uri="{BB962C8B-B14F-4D97-AF65-F5344CB8AC3E}">
        <p14:creationId xmlns:p14="http://schemas.microsoft.com/office/powerpoint/2010/main" val="2403678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FFC000"/>
          </a:solidFill>
        </p:spPr>
        <p:txBody>
          <a:bodyPr/>
          <a:lstStyle/>
          <a:p>
            <a:pPr algn="ctr"/>
            <a:r>
              <a:rPr lang="es-ES" dirty="0"/>
              <a:t>La segunda demanda en cierta manera no se puede evitar</a:t>
            </a:r>
          </a:p>
        </p:txBody>
      </p:sp>
      <p:sp>
        <p:nvSpPr>
          <p:cNvPr id="3" name="Marcador de contenido 2"/>
          <p:cNvSpPr>
            <a:spLocks noGrp="1"/>
          </p:cNvSpPr>
          <p:nvPr>
            <p:ph idx="1"/>
          </p:nvPr>
        </p:nvSpPr>
        <p:spPr>
          <a:xfrm>
            <a:off x="870857" y="2082573"/>
            <a:ext cx="10515600" cy="4486275"/>
          </a:xfrm>
        </p:spPr>
        <p:txBody>
          <a:bodyPr>
            <a:normAutofit fontScale="92500" lnSpcReduction="10000"/>
          </a:bodyPr>
          <a:lstStyle/>
          <a:p>
            <a:pPr algn="just"/>
            <a:r>
              <a:rPr lang="es-ES_tradnl" dirty="0"/>
              <a:t>Aunque, como hemos dicho, muchos enfoques teóricos en Didáctica de las Matemáticas no están precisamente cómodos con la segunda demanda (concepción de la didáctica como generadora de criterios normativos), esta es tan fuerte que, de alguna manera, deben afrontarla. En este sentido, es habitual encontrar, en tesis doctorales y artículos de investigación, justificaciones de la relevancia de la investigación realizada en el hecho de que los resultados obtenidos ayudaran a la mejora de la enseñanza de las matemáticas. Al mismo tiempo, también es habitual que los proyectos de investigación soliciten financiación con base al impacto que van a tener en la mejora de la enseñanza de las matemáticas los resultados obtenidos. Es decir, una revisión de la literatura muestra que una parte importante de los trabajos de investigación relacionan la primera demanda con la segunda de </a:t>
            </a:r>
            <a:r>
              <a:rPr lang="es-ES_tradnl" i="1" dirty="0"/>
              <a:t>facto</a:t>
            </a:r>
            <a:r>
              <a:rPr lang="es-ES_tradnl" dirty="0"/>
              <a:t>, aunque en muchos casos sin justificar fundadamente dicha conexión.</a:t>
            </a:r>
            <a:endParaRPr lang="es-ES" dirty="0"/>
          </a:p>
        </p:txBody>
      </p:sp>
    </p:spTree>
    <p:extLst>
      <p:ext uri="{BB962C8B-B14F-4D97-AF65-F5344CB8AC3E}">
        <p14:creationId xmlns:p14="http://schemas.microsoft.com/office/powerpoint/2010/main" val="855256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653143"/>
            <a:ext cx="10515600" cy="5312228"/>
          </a:xfrm>
        </p:spPr>
        <p:txBody>
          <a:bodyPr>
            <a:normAutofit/>
          </a:bodyPr>
          <a:lstStyle/>
          <a:p>
            <a:pPr algn="just"/>
            <a:r>
              <a:rPr lang="es-ES_tradnl" dirty="0"/>
              <a:t>Otro factor a tener en cuenta en la relación entre las dos demandas es que, normalmente, los investigadores en Didáctica de las Matemáticas son también profesores, o bien son formadores de profesores. Es decir, realizan como profesores procesos de enseñanza y aprendizaje donde su práctica profesional se alimenta de los conocimientos generados en el área de la Didáctica de las Matemáticas. Dicho de otra manera, su práctica, la reflexión sobre ella, sus cambios e innovaciones se basan en la aplicación de conocimientos que provienen del área de Didáctica de las Matemáticas, los cuales muchas veces se utilizan para justificar la calidad de la práctica o bien para realizar cambios que permiten mejorarla.</a:t>
            </a:r>
            <a:endParaRPr lang="es-ES" dirty="0"/>
          </a:p>
        </p:txBody>
      </p:sp>
    </p:spTree>
    <p:extLst>
      <p:ext uri="{BB962C8B-B14F-4D97-AF65-F5344CB8AC3E}">
        <p14:creationId xmlns:p14="http://schemas.microsoft.com/office/powerpoint/2010/main" val="3904059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FFC000"/>
          </a:solidFill>
        </p:spPr>
        <p:txBody>
          <a:bodyPr/>
          <a:lstStyle/>
          <a:p>
            <a:pPr algn="ctr"/>
            <a:r>
              <a:rPr lang="es-ES" dirty="0"/>
              <a:t>A modo de conclusión</a:t>
            </a:r>
          </a:p>
        </p:txBody>
      </p:sp>
      <p:sp>
        <p:nvSpPr>
          <p:cNvPr id="3" name="Marcador de contenido 2"/>
          <p:cNvSpPr>
            <a:spLocks noGrp="1"/>
          </p:cNvSpPr>
          <p:nvPr>
            <p:ph idx="1"/>
          </p:nvPr>
        </p:nvSpPr>
        <p:spPr/>
        <p:txBody>
          <a:bodyPr>
            <a:normAutofit fontScale="92500" lnSpcReduction="20000"/>
          </a:bodyPr>
          <a:lstStyle/>
          <a:p>
            <a:pPr algn="just"/>
            <a:r>
              <a:rPr lang="es-ES_tradnl" dirty="0"/>
              <a:t>Hay dos afirmaciones que seguramente pueden ser asumidos por todos los enfoques teóricos en Didáctica de las Matemáticas: </a:t>
            </a:r>
          </a:p>
          <a:p>
            <a:pPr marL="0" indent="0" algn="just">
              <a:buNone/>
            </a:pPr>
            <a:endParaRPr lang="es-ES_tradnl" dirty="0"/>
          </a:p>
          <a:p>
            <a:pPr algn="just"/>
            <a:r>
              <a:rPr lang="es-ES_tradnl" dirty="0"/>
              <a:t>a) cuanto mayor sea nuestra capacidad de descripción, comprensión y explicación de los procesos de enseñanza y aprendizaje (primera demanda), estaremos en mejores condiciones para conseguir una mejora de la enseñanza (segunda demanda), </a:t>
            </a:r>
          </a:p>
          <a:p>
            <a:pPr algn="just"/>
            <a:r>
              <a:rPr lang="es-ES_tradnl" dirty="0"/>
              <a:t>b) los conocimientos y resultados generados como consecuencia de la primera demanda influyen, de alguna manera, en la generación de valores y normas que guían la mejora de la enseñanza de las matemáticas. </a:t>
            </a:r>
          </a:p>
          <a:p>
            <a:pPr algn="just"/>
            <a:endParaRPr lang="es-ES_tradnl" dirty="0"/>
          </a:p>
          <a:p>
            <a:pPr algn="just"/>
            <a:r>
              <a:rPr lang="es-ES_tradnl" dirty="0"/>
              <a:t>Es decir, se asume algún tipo de conexión entre las dos demandas, aunque los diferentes enfoques teóricos difieren en la manera de fundamentarla.</a:t>
            </a:r>
            <a:endParaRPr lang="es-ES" dirty="0"/>
          </a:p>
        </p:txBody>
      </p:sp>
    </p:spTree>
    <p:extLst>
      <p:ext uri="{BB962C8B-B14F-4D97-AF65-F5344CB8AC3E}">
        <p14:creationId xmlns:p14="http://schemas.microsoft.com/office/powerpoint/2010/main" val="1969299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FFC000"/>
          </a:solidFill>
        </p:spPr>
        <p:txBody>
          <a:bodyPr/>
          <a:lstStyle/>
          <a:p>
            <a:pPr algn="ctr"/>
            <a:r>
              <a:rPr lang="es-ES" b="1" dirty="0"/>
              <a:t>El problema del diseño instruccional</a:t>
            </a:r>
            <a:endParaRPr lang="es-ES" dirty="0"/>
          </a:p>
        </p:txBody>
      </p:sp>
      <p:sp>
        <p:nvSpPr>
          <p:cNvPr id="3" name="Marcador de contenido 2"/>
          <p:cNvSpPr>
            <a:spLocks noGrp="1"/>
          </p:cNvSpPr>
          <p:nvPr>
            <p:ph idx="1"/>
          </p:nvPr>
        </p:nvSpPr>
        <p:spPr>
          <a:xfrm>
            <a:off x="838200" y="2180491"/>
            <a:ext cx="10515600" cy="3996471"/>
          </a:xfrm>
        </p:spPr>
        <p:txBody>
          <a:bodyPr/>
          <a:lstStyle/>
          <a:p>
            <a:r>
              <a:rPr lang="es-ES" dirty="0"/>
              <a:t>¿Cómo debe ser una (buena) clase (secuencia de clases) de matemáticas?</a:t>
            </a:r>
          </a:p>
          <a:p>
            <a:endParaRPr lang="es-ES" dirty="0"/>
          </a:p>
          <a:p>
            <a:pPr marL="0" indent="0" algn="ctr">
              <a:buNone/>
            </a:pPr>
            <a:r>
              <a:rPr lang="es-ES" dirty="0"/>
              <a:t>¿Calidad?</a:t>
            </a:r>
            <a:br>
              <a:rPr lang="es-ES" dirty="0"/>
            </a:br>
            <a:br>
              <a:rPr lang="es-ES" dirty="0"/>
            </a:br>
            <a:r>
              <a:rPr lang="es-ES" dirty="0"/>
              <a:t>Perspectiva positivista </a:t>
            </a:r>
            <a:br>
              <a:rPr lang="es-ES" dirty="0"/>
            </a:br>
            <a:r>
              <a:rPr lang="es-ES" dirty="0"/>
              <a:t>versus </a:t>
            </a:r>
            <a:br>
              <a:rPr lang="es-ES" dirty="0"/>
            </a:br>
            <a:r>
              <a:rPr lang="es-ES" dirty="0"/>
              <a:t>Perspectiva consensual</a:t>
            </a:r>
          </a:p>
          <a:p>
            <a:endParaRPr lang="es-ES" dirty="0"/>
          </a:p>
          <a:p>
            <a:endParaRPr lang="es-ES" dirty="0"/>
          </a:p>
        </p:txBody>
      </p:sp>
    </p:spTree>
    <p:extLst>
      <p:ext uri="{BB962C8B-B14F-4D97-AF65-F5344CB8AC3E}">
        <p14:creationId xmlns:p14="http://schemas.microsoft.com/office/powerpoint/2010/main" val="896819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981200" y="260649"/>
            <a:ext cx="8229600" cy="5865515"/>
          </a:xfrm>
        </p:spPr>
        <p:txBody>
          <a:bodyPr>
            <a:normAutofit fontScale="92500" lnSpcReduction="10000"/>
          </a:bodyPr>
          <a:lstStyle/>
          <a:p>
            <a:pPr marL="0" indent="0">
              <a:buNone/>
            </a:pPr>
            <a:r>
              <a:rPr lang="es-ES" b="1" dirty="0"/>
              <a:t>Perspectiva positivista</a:t>
            </a:r>
          </a:p>
          <a:p>
            <a:pPr>
              <a:buNone/>
            </a:pPr>
            <a:r>
              <a:rPr lang="es-ES" dirty="0"/>
              <a:t>	</a:t>
            </a:r>
          </a:p>
          <a:p>
            <a:pPr algn="just"/>
            <a:r>
              <a:rPr lang="es-ES" dirty="0"/>
              <a:t>Desde esta perspectiva la investigación realizada en el área de Didáctica de las Matemáticas nos dirá cuales son las causas que hay que modificar para conseguir los efectos considerados como objetivos a conseguir. </a:t>
            </a:r>
            <a:r>
              <a:rPr lang="ca-ES" dirty="0"/>
              <a:t>.</a:t>
            </a:r>
          </a:p>
          <a:p>
            <a:pPr algn="just">
              <a:lnSpc>
                <a:spcPct val="80000"/>
              </a:lnSpc>
              <a:buNone/>
            </a:pPr>
            <a:endParaRPr lang="ca-ES" dirty="0"/>
          </a:p>
          <a:p>
            <a:pPr algn="just">
              <a:lnSpc>
                <a:spcPct val="80000"/>
              </a:lnSpc>
              <a:buNone/>
            </a:pPr>
            <a:endParaRPr lang="es-ES" dirty="0"/>
          </a:p>
          <a:p>
            <a:pPr marL="0" indent="0">
              <a:lnSpc>
                <a:spcPct val="80000"/>
              </a:lnSpc>
              <a:buNone/>
            </a:pPr>
            <a:r>
              <a:rPr lang="es-ES" b="1" dirty="0"/>
              <a:t>Perspectiva  consensual</a:t>
            </a:r>
          </a:p>
          <a:p>
            <a:pPr algn="ctr">
              <a:lnSpc>
                <a:spcPct val="80000"/>
              </a:lnSpc>
              <a:buFontTx/>
              <a:buNone/>
            </a:pPr>
            <a:endParaRPr lang="es-ES" b="1" dirty="0"/>
          </a:p>
          <a:p>
            <a:pPr algn="just"/>
            <a:r>
              <a:rPr lang="es-ES" dirty="0"/>
              <a:t>Desde esta perspectiva, aquellos que nos dice como guiar la mejora de los PEAM ha de emanar del discurso argumentativo de la comunidad científica, cuando esta está orientado a conseguir un consenso sobre “aquello” que se puede considerar como mejor". </a:t>
            </a:r>
          </a:p>
        </p:txBody>
      </p:sp>
    </p:spTree>
    <p:extLst>
      <p:ext uri="{BB962C8B-B14F-4D97-AF65-F5344CB8AC3E}">
        <p14:creationId xmlns:p14="http://schemas.microsoft.com/office/powerpoint/2010/main" val="835682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C000"/>
          </a:solidFill>
        </p:spPr>
        <p:txBody>
          <a:bodyPr>
            <a:noAutofit/>
          </a:bodyPr>
          <a:lstStyle/>
          <a:p>
            <a:pPr algn="ctr"/>
            <a:r>
              <a:rPr lang="es-ES" sz="3200" b="1" dirty="0"/>
              <a:t>Perspectiva consensual:</a:t>
            </a:r>
            <a:br>
              <a:rPr lang="es-ES" sz="3200" b="1" dirty="0"/>
            </a:br>
            <a:r>
              <a:rPr lang="es-ES" sz="3200" b="1" dirty="0"/>
              <a:t>Consensuar criterios de calidad (principios, etc.)</a:t>
            </a:r>
          </a:p>
        </p:txBody>
      </p:sp>
      <p:sp>
        <p:nvSpPr>
          <p:cNvPr id="3" name="2 Marcador de contenido"/>
          <p:cNvSpPr>
            <a:spLocks noGrp="1"/>
          </p:cNvSpPr>
          <p:nvPr>
            <p:ph idx="1"/>
          </p:nvPr>
        </p:nvSpPr>
        <p:spPr>
          <a:xfrm>
            <a:off x="2093741" y="2643344"/>
            <a:ext cx="8229600" cy="3968472"/>
          </a:xfrm>
        </p:spPr>
        <p:txBody>
          <a:bodyPr>
            <a:normAutofit/>
          </a:bodyPr>
          <a:lstStyle/>
          <a:p>
            <a:pPr algn="just"/>
            <a:r>
              <a:rPr lang="es-ES" dirty="0"/>
              <a:t>Los criterios de calidad son reglas de corrección útiles en dos momentos de los procesos de estudio matemáticos. </a:t>
            </a:r>
            <a:r>
              <a:rPr lang="es-ES" i="1" dirty="0"/>
              <a:t>A priori, </a:t>
            </a:r>
            <a:r>
              <a:rPr lang="es-ES" dirty="0"/>
              <a:t>los criterios de calidad son principios que orientan "como se tienen que hacer las cosas". </a:t>
            </a:r>
            <a:r>
              <a:rPr lang="es-ES" i="1" dirty="0"/>
              <a:t>A posteriori, </a:t>
            </a:r>
            <a:r>
              <a:rPr lang="es-ES" dirty="0"/>
              <a:t>los criterios sirven para valorar el proceso de estudio efectivamente implementado. </a:t>
            </a:r>
          </a:p>
          <a:p>
            <a:pPr algn="just"/>
            <a:endParaRPr lang="es-ES" i="1" dirty="0"/>
          </a:p>
          <a:p>
            <a:pPr algn="just"/>
            <a:r>
              <a:rPr lang="es-ES" dirty="0"/>
              <a:t>Ejemplo: Principios y estándares del NCTM </a:t>
            </a:r>
          </a:p>
          <a:p>
            <a:endParaRPr lang="es-ES" dirty="0"/>
          </a:p>
          <a:p>
            <a:endParaRPr lang="es-ES" dirty="0"/>
          </a:p>
        </p:txBody>
      </p:sp>
    </p:spTree>
    <p:extLst>
      <p:ext uri="{BB962C8B-B14F-4D97-AF65-F5344CB8AC3E}">
        <p14:creationId xmlns:p14="http://schemas.microsoft.com/office/powerpoint/2010/main" val="3375952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279576" y="188640"/>
            <a:ext cx="7920880" cy="738664"/>
          </a:xfrm>
          <a:prstGeom prst="rect">
            <a:avLst/>
          </a:prstGeom>
          <a:solidFill>
            <a:srgbClr val="FFC000"/>
          </a:solidFill>
        </p:spPr>
        <p:txBody>
          <a:bodyPr wrap="square" rtlCol="0">
            <a:spAutoFit/>
          </a:bodyPr>
          <a:lstStyle/>
          <a:p>
            <a:endParaRPr lang="es-ES" dirty="0"/>
          </a:p>
          <a:p>
            <a:pPr algn="ctr"/>
            <a:r>
              <a:rPr lang="es-ES" sz="2400" dirty="0">
                <a:latin typeface="Times New Roman" pitchFamily="18" charset="0"/>
                <a:cs typeface="Times New Roman" pitchFamily="18" charset="0"/>
              </a:rPr>
              <a:t>CRITERIOS DE IDONEIDAD (CALIDAD) </a:t>
            </a:r>
          </a:p>
        </p:txBody>
      </p:sp>
      <p:sp>
        <p:nvSpPr>
          <p:cNvPr id="4" name="3 CuadroTexto"/>
          <p:cNvSpPr txBox="1"/>
          <p:nvPr/>
        </p:nvSpPr>
        <p:spPr>
          <a:xfrm>
            <a:off x="1847528" y="1071802"/>
            <a:ext cx="8496944" cy="5632311"/>
          </a:xfrm>
          <a:prstGeom prst="rect">
            <a:avLst/>
          </a:prstGeom>
          <a:noFill/>
        </p:spPr>
        <p:txBody>
          <a:bodyPr wrap="square" rtlCol="0">
            <a:spAutoFit/>
          </a:bodyPr>
          <a:lstStyle/>
          <a:p>
            <a:endParaRPr lang="es-ES" dirty="0"/>
          </a:p>
          <a:p>
            <a:r>
              <a:rPr lang="es-ES" dirty="0">
                <a:latin typeface="Times New Roman" pitchFamily="18" charset="0"/>
                <a:cs typeface="Times New Roman" pitchFamily="18" charset="0"/>
              </a:rPr>
              <a:t>1) ¿He enseñado unas matemáticas de calidad? </a:t>
            </a:r>
          </a:p>
          <a:p>
            <a:r>
              <a:rPr lang="es-ES" dirty="0">
                <a:latin typeface="Times New Roman" pitchFamily="18" charset="0"/>
                <a:cs typeface="Times New Roman" pitchFamily="18" charset="0"/>
              </a:rPr>
              <a:t>(Idoneidad epistémica) </a:t>
            </a:r>
          </a:p>
          <a:p>
            <a:endParaRPr lang="es-ES" dirty="0">
              <a:latin typeface="Times New Roman" pitchFamily="18" charset="0"/>
              <a:cs typeface="Times New Roman" pitchFamily="18" charset="0"/>
            </a:endParaRPr>
          </a:p>
          <a:p>
            <a:r>
              <a:rPr lang="es-ES" dirty="0">
                <a:latin typeface="Times New Roman" pitchFamily="18" charset="0"/>
                <a:cs typeface="Times New Roman" pitchFamily="18" charset="0"/>
              </a:rPr>
              <a:t>2) ¿Han aprendido los alumnos con las tareas propuestas? </a:t>
            </a:r>
          </a:p>
          <a:p>
            <a:r>
              <a:rPr lang="es-ES" dirty="0">
                <a:latin typeface="Times New Roman" pitchFamily="18" charset="0"/>
                <a:cs typeface="Times New Roman" pitchFamily="18" charset="0"/>
              </a:rPr>
              <a:t>(Idoneidad cognitiva) </a:t>
            </a:r>
          </a:p>
          <a:p>
            <a:endParaRPr lang="es-ES" dirty="0">
              <a:latin typeface="Times New Roman" pitchFamily="18" charset="0"/>
              <a:cs typeface="Times New Roman" pitchFamily="18" charset="0"/>
            </a:endParaRPr>
          </a:p>
          <a:p>
            <a:r>
              <a:rPr lang="es-ES" dirty="0">
                <a:latin typeface="Times New Roman" pitchFamily="18" charset="0"/>
                <a:cs typeface="Times New Roman" pitchFamily="18" charset="0"/>
              </a:rPr>
              <a:t>3) ¿He utilizado los recursos temporales, materiales, TIC, etc. adecuados? </a:t>
            </a:r>
          </a:p>
          <a:p>
            <a:r>
              <a:rPr lang="es-ES" dirty="0">
                <a:latin typeface="Times New Roman" pitchFamily="18" charset="0"/>
                <a:cs typeface="Times New Roman" pitchFamily="18" charset="0"/>
              </a:rPr>
              <a:t>(Idoneidad de medios) </a:t>
            </a:r>
          </a:p>
          <a:p>
            <a:endParaRPr lang="es-ES" dirty="0">
              <a:latin typeface="Times New Roman" pitchFamily="18" charset="0"/>
              <a:cs typeface="Times New Roman" pitchFamily="18" charset="0"/>
            </a:endParaRPr>
          </a:p>
          <a:p>
            <a:r>
              <a:rPr lang="es-ES" dirty="0">
                <a:latin typeface="Times New Roman" pitchFamily="18" charset="0"/>
                <a:cs typeface="Times New Roman" pitchFamily="18" charset="0"/>
              </a:rPr>
              <a:t>4) ¿Las tareas y su gestión promueven la implicación de los alumnos? </a:t>
            </a:r>
          </a:p>
          <a:p>
            <a:r>
              <a:rPr lang="es-ES" dirty="0">
                <a:latin typeface="Times New Roman" pitchFamily="18" charset="0"/>
                <a:cs typeface="Times New Roman" pitchFamily="18" charset="0"/>
              </a:rPr>
              <a:t>(Idoneidad emocional) </a:t>
            </a:r>
          </a:p>
          <a:p>
            <a:endParaRPr lang="es-ES" dirty="0">
              <a:latin typeface="Times New Roman" pitchFamily="18" charset="0"/>
              <a:cs typeface="Times New Roman" pitchFamily="18" charset="0"/>
            </a:endParaRPr>
          </a:p>
          <a:p>
            <a:r>
              <a:rPr lang="es-ES" dirty="0">
                <a:latin typeface="Times New Roman" pitchFamily="18" charset="0"/>
                <a:cs typeface="Times New Roman" pitchFamily="18" charset="0"/>
              </a:rPr>
              <a:t>5) ¿He realizado una gestión adecuada de la interacción en la clase que ha permitido resolver las dificultades de los alumnos? </a:t>
            </a:r>
          </a:p>
          <a:p>
            <a:r>
              <a:rPr lang="es-ES" dirty="0">
                <a:latin typeface="Times New Roman" pitchFamily="18" charset="0"/>
                <a:cs typeface="Times New Roman" pitchFamily="18" charset="0"/>
              </a:rPr>
              <a:t>(Idoneidad </a:t>
            </a:r>
            <a:r>
              <a:rPr lang="es-ES" dirty="0" err="1">
                <a:latin typeface="Times New Roman" pitchFamily="18" charset="0"/>
                <a:cs typeface="Times New Roman" pitchFamily="18" charset="0"/>
              </a:rPr>
              <a:t>interaccional</a:t>
            </a:r>
            <a:r>
              <a:rPr lang="es-ES" dirty="0">
                <a:latin typeface="Times New Roman" pitchFamily="18" charset="0"/>
                <a:cs typeface="Times New Roman" pitchFamily="18" charset="0"/>
              </a:rPr>
              <a:t>) </a:t>
            </a:r>
          </a:p>
          <a:p>
            <a:endParaRPr lang="es-ES" dirty="0">
              <a:latin typeface="Times New Roman" pitchFamily="18" charset="0"/>
              <a:cs typeface="Times New Roman" pitchFamily="18" charset="0"/>
            </a:endParaRPr>
          </a:p>
          <a:p>
            <a:r>
              <a:rPr lang="es-ES" dirty="0">
                <a:latin typeface="Times New Roman" pitchFamily="18" charset="0"/>
                <a:cs typeface="Times New Roman" pitchFamily="18" charset="0"/>
              </a:rPr>
              <a:t>6)¿los contenidos se corresponden con el currículum y son útiles para su inserción social y laboral? </a:t>
            </a:r>
          </a:p>
          <a:p>
            <a:r>
              <a:rPr lang="es-ES" dirty="0">
                <a:latin typeface="Times New Roman" pitchFamily="18" charset="0"/>
                <a:cs typeface="Times New Roman" pitchFamily="18" charset="0"/>
              </a:rPr>
              <a:t>(idoneidad ecológica) </a:t>
            </a:r>
          </a:p>
        </p:txBody>
      </p:sp>
    </p:spTree>
    <p:extLst>
      <p:ext uri="{BB962C8B-B14F-4D97-AF65-F5344CB8AC3E}">
        <p14:creationId xmlns:p14="http://schemas.microsoft.com/office/powerpoint/2010/main" val="3887128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38200" y="365126"/>
            <a:ext cx="10515600" cy="605546"/>
          </a:xfrm>
          <a:solidFill>
            <a:srgbClr val="FFC000"/>
          </a:solidFill>
        </p:spPr>
        <p:txBody>
          <a:bodyPr>
            <a:normAutofit fontScale="90000"/>
          </a:bodyPr>
          <a:lstStyle/>
          <a:p>
            <a:pPr algn="ctr"/>
            <a:r>
              <a:rPr lang="es-ES" dirty="0"/>
              <a:t>Criterios de idoneidad </a:t>
            </a:r>
          </a:p>
        </p:txBody>
      </p:sp>
      <p:pic>
        <p:nvPicPr>
          <p:cNvPr id="4" name="Picture 5"/>
          <p:cNvPicPr>
            <a:picLocks noChangeAspect="1" noChangeArrowheads="1"/>
          </p:cNvPicPr>
          <p:nvPr/>
        </p:nvPicPr>
        <p:blipFill>
          <a:blip r:embed="rId2" cstate="print"/>
          <a:srcRect l="29295" t="26460" r="25346" b="20621"/>
          <a:stretch>
            <a:fillRect/>
          </a:stretch>
        </p:blipFill>
        <p:spPr bwMode="auto">
          <a:xfrm>
            <a:off x="3073748" y="1801977"/>
            <a:ext cx="5326508" cy="4658438"/>
          </a:xfrm>
          <a:prstGeom prst="rect">
            <a:avLst/>
          </a:prstGeom>
          <a:noFill/>
          <a:ln w="9525">
            <a:noFill/>
            <a:miter lim="800000"/>
            <a:headEnd/>
            <a:tailEnd/>
          </a:ln>
        </p:spPr>
      </p:pic>
    </p:spTree>
    <p:extLst>
      <p:ext uri="{BB962C8B-B14F-4D97-AF65-F5344CB8AC3E}">
        <p14:creationId xmlns:p14="http://schemas.microsoft.com/office/powerpoint/2010/main" val="1704994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3693761" y="68571"/>
            <a:ext cx="4180732" cy="1372568"/>
          </a:xfrm>
          <a:prstGeom prst="rect">
            <a:avLst/>
          </a:prstGeom>
        </p:spPr>
      </p:pic>
      <p:sp>
        <p:nvSpPr>
          <p:cNvPr id="7" name="CuadroTexto 6"/>
          <p:cNvSpPr txBox="1"/>
          <p:nvPr/>
        </p:nvSpPr>
        <p:spPr>
          <a:xfrm>
            <a:off x="194133" y="1441139"/>
            <a:ext cx="11497236" cy="5539978"/>
          </a:xfrm>
          <a:prstGeom prst="rect">
            <a:avLst/>
          </a:prstGeom>
          <a:noFill/>
        </p:spPr>
        <p:txBody>
          <a:bodyPr wrap="square" rtlCol="0">
            <a:spAutoFit/>
          </a:bodyPr>
          <a:lstStyle/>
          <a:p>
            <a:r>
              <a:rPr lang="es-ES" sz="1600" dirty="0"/>
              <a:t>En este congreso se suponía que el STEAM es una buena manera de enseñar las diferentes materias que integra esta metodología (Ciencia, Tecnología, Ingeniería, Matemáticas y Arte)</a:t>
            </a:r>
            <a:br>
              <a:rPr lang="es-ES" sz="1600" dirty="0"/>
            </a:br>
            <a:br>
              <a:rPr lang="es-ES" sz="1600" dirty="0"/>
            </a:br>
            <a:r>
              <a:rPr lang="es-ES" sz="1600" dirty="0"/>
              <a:t>Con afirmaciones como la siguiente:</a:t>
            </a:r>
            <a:br>
              <a:rPr lang="es-ES" sz="1600" dirty="0"/>
            </a:br>
            <a:br>
              <a:rPr lang="es-ES" sz="1600" dirty="0"/>
            </a:br>
            <a:r>
              <a:rPr lang="es-ES" sz="1600" dirty="0"/>
              <a:t>&lt;&lt;M. G.: “El beneficio de aplicar la educación STEAM es que es para todo tipo de alumno y no sólo para los más talentosos. Con ella, aprendes que las matemáticas y las ciencias son herramientas necesarias para identificar problemas, recopilar y analizar datos, probar las posibles soluciones y resolver los problemas, tanto los que se presentan en la vida profesional, académica como en la vida diaria”.&gt;&gt;</a:t>
            </a:r>
            <a:br>
              <a:rPr lang="es-ES" sz="1600" dirty="0"/>
            </a:br>
            <a:br>
              <a:rPr lang="es-ES" sz="1600" dirty="0"/>
            </a:br>
            <a:r>
              <a:rPr lang="es-ES" sz="1600" dirty="0"/>
              <a:t>Según M. G.</a:t>
            </a:r>
          </a:p>
          <a:p>
            <a:br>
              <a:rPr lang="es-ES" sz="1600" dirty="0"/>
            </a:br>
            <a:r>
              <a:rPr lang="es-ES" sz="1600" dirty="0"/>
              <a:t>Es una metodología que incluye y no excluye </a:t>
            </a:r>
          </a:p>
          <a:p>
            <a:r>
              <a:rPr lang="es-ES" sz="1600" dirty="0"/>
              <a:t>(pero por qué es bueno no excluir a los alumnos. Hasta hace muy poco los sistemas escolares se preocupaban más por excluir que por incluir)</a:t>
            </a:r>
            <a:br>
              <a:rPr lang="es-ES" sz="1600" dirty="0"/>
            </a:br>
            <a:br>
              <a:rPr lang="es-ES" sz="1600" dirty="0"/>
            </a:br>
            <a:r>
              <a:rPr lang="es-ES" sz="1600" dirty="0"/>
              <a:t>Permite ver que las matemáticas y las ciencias son útiles para vida socio laboral de loa alumnos</a:t>
            </a:r>
          </a:p>
          <a:p>
            <a:r>
              <a:rPr lang="es-ES" sz="1600" dirty="0"/>
              <a:t>(Durante otra época se consideró que era mejor lo contrario: la época de las matemáticas modernas)</a:t>
            </a:r>
          </a:p>
          <a:p>
            <a:endParaRPr lang="es-ES" sz="1600" dirty="0"/>
          </a:p>
          <a:p>
            <a:r>
              <a:rPr lang="es-ES" sz="1600" dirty="0"/>
              <a:t>Es una metodología que fomenta que los alumnos realicen procesos matemáticos relevantes como es la resolución de problemas </a:t>
            </a:r>
          </a:p>
          <a:p>
            <a:endParaRPr lang="es-ES" sz="1600" dirty="0"/>
          </a:p>
          <a:p>
            <a:r>
              <a:rPr lang="es-ES" sz="1600" dirty="0"/>
              <a:t>Otros añadirán: motiva a los alumnos, etc.</a:t>
            </a:r>
            <a:br>
              <a:rPr lang="es-ES" dirty="0"/>
            </a:br>
            <a:endParaRPr lang="es-ES" dirty="0"/>
          </a:p>
        </p:txBody>
      </p:sp>
    </p:spTree>
    <p:extLst>
      <p:ext uri="{BB962C8B-B14F-4D97-AF65-F5344CB8AC3E}">
        <p14:creationId xmlns:p14="http://schemas.microsoft.com/office/powerpoint/2010/main" val="28271267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2135561" y="980729"/>
            <a:ext cx="8334735" cy="5456243"/>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8615712" y="1196752"/>
            <a:ext cx="2052288" cy="2408750"/>
          </a:xfrm>
          <a:prstGeom prst="rect">
            <a:avLst/>
          </a:prstGeom>
          <a:noFill/>
        </p:spPr>
      </p:pic>
      <p:sp>
        <p:nvSpPr>
          <p:cNvPr id="7" name="6 CuadroTexto"/>
          <p:cNvSpPr txBox="1"/>
          <p:nvPr/>
        </p:nvSpPr>
        <p:spPr>
          <a:xfrm>
            <a:off x="1703512" y="332657"/>
            <a:ext cx="8784976" cy="584775"/>
          </a:xfrm>
          <a:prstGeom prst="rect">
            <a:avLst/>
          </a:prstGeom>
          <a:solidFill>
            <a:srgbClr val="FFC000"/>
          </a:solidFill>
        </p:spPr>
        <p:txBody>
          <a:bodyPr wrap="square" rtlCol="0">
            <a:spAutoFit/>
          </a:bodyPr>
          <a:lstStyle/>
          <a:p>
            <a:pPr algn="ctr"/>
            <a:r>
              <a:rPr lang="es-ES" sz="3200" b="1" dirty="0"/>
              <a:t>El profesor es un malabarista /equilibrista</a:t>
            </a:r>
          </a:p>
        </p:txBody>
      </p:sp>
      <p:pic>
        <p:nvPicPr>
          <p:cNvPr id="19458" name="Picture 2"/>
          <p:cNvPicPr>
            <a:picLocks noChangeAspect="1" noChangeArrowheads="1"/>
          </p:cNvPicPr>
          <p:nvPr/>
        </p:nvPicPr>
        <p:blipFill>
          <a:blip r:embed="rId5" cstate="print"/>
          <a:srcRect/>
          <a:stretch>
            <a:fillRect/>
          </a:stretch>
        </p:blipFill>
        <p:spPr bwMode="auto">
          <a:xfrm>
            <a:off x="1975470" y="4044242"/>
            <a:ext cx="2752378" cy="2460000"/>
          </a:xfrm>
          <a:prstGeom prst="rect">
            <a:avLst/>
          </a:prstGeom>
          <a:noFill/>
          <a:ln w="9525">
            <a:noFill/>
            <a:miter lim="800000"/>
            <a:headEnd/>
            <a:tailEnd/>
          </a:ln>
        </p:spPr>
      </p:pic>
    </p:spTree>
    <p:extLst>
      <p:ext uri="{BB962C8B-B14F-4D97-AF65-F5344CB8AC3E}">
        <p14:creationId xmlns:p14="http://schemas.microsoft.com/office/powerpoint/2010/main" val="15893699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63552" y="260648"/>
            <a:ext cx="8229600" cy="1143000"/>
          </a:xfrm>
          <a:solidFill>
            <a:srgbClr val="FFC000"/>
          </a:solidFill>
        </p:spPr>
        <p:txBody>
          <a:bodyPr>
            <a:normAutofit/>
          </a:bodyPr>
          <a:lstStyle/>
          <a:p>
            <a:r>
              <a:rPr lang="es-ES" dirty="0"/>
              <a:t>Los criterios y sus descriptores </a:t>
            </a:r>
          </a:p>
        </p:txBody>
      </p:sp>
      <p:sp>
        <p:nvSpPr>
          <p:cNvPr id="3" name="2 Marcador de contenido"/>
          <p:cNvSpPr>
            <a:spLocks noGrp="1"/>
          </p:cNvSpPr>
          <p:nvPr>
            <p:ph idx="1"/>
          </p:nvPr>
        </p:nvSpPr>
        <p:spPr>
          <a:xfrm>
            <a:off x="1981200" y="1600200"/>
            <a:ext cx="8229600" cy="4925144"/>
          </a:xfrm>
        </p:spPr>
        <p:txBody>
          <a:bodyPr>
            <a:normAutofit/>
          </a:bodyPr>
          <a:lstStyle/>
          <a:p>
            <a:pPr algn="just"/>
            <a:r>
              <a:rPr lang="es-ES" dirty="0"/>
              <a:t>Los criterios necesitan unos descriptores que los hagan operativos. </a:t>
            </a:r>
          </a:p>
          <a:p>
            <a:pPr algn="just"/>
            <a:r>
              <a:rPr lang="es-ES" dirty="0"/>
              <a:t>Todos estamos de acuerdo en que hay que impartir unas buenas matemáticas, pero podemos entender cosas muy diferentes por “buenas matemáticas”. </a:t>
            </a:r>
          </a:p>
          <a:p>
            <a:pPr algn="just"/>
            <a:r>
              <a:rPr lang="es-ES" dirty="0"/>
              <a:t>Para algunos criterios, los descriptores son relativamente fáciles de consensuar (por ejemplo en criterio de idoneidad de los medios) </a:t>
            </a:r>
          </a:p>
          <a:p>
            <a:endParaRPr lang="es-ES" dirty="0"/>
          </a:p>
        </p:txBody>
      </p:sp>
    </p:spTree>
    <p:extLst>
      <p:ext uri="{BB962C8B-B14F-4D97-AF65-F5344CB8AC3E}">
        <p14:creationId xmlns:p14="http://schemas.microsoft.com/office/powerpoint/2010/main" val="629952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2519966" y="439003"/>
            <a:ext cx="7049038" cy="6160298"/>
          </a:xfrm>
          <a:prstGeom prst="rect">
            <a:avLst/>
          </a:prstGeom>
        </p:spPr>
      </p:pic>
    </p:spTree>
    <p:extLst>
      <p:ext uri="{BB962C8B-B14F-4D97-AF65-F5344CB8AC3E}">
        <p14:creationId xmlns:p14="http://schemas.microsoft.com/office/powerpoint/2010/main" val="3682668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3763" y="144464"/>
            <a:ext cx="7461250" cy="668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4373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2223752" y="410733"/>
            <a:ext cx="7744496" cy="6036534"/>
          </a:xfrm>
          <a:prstGeom prst="rect">
            <a:avLst/>
          </a:prstGeom>
        </p:spPr>
      </p:pic>
    </p:spTree>
    <p:extLst>
      <p:ext uri="{BB962C8B-B14F-4D97-AF65-F5344CB8AC3E}">
        <p14:creationId xmlns:p14="http://schemas.microsoft.com/office/powerpoint/2010/main" val="34499457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2197993" y="280528"/>
            <a:ext cx="7332374" cy="6734826"/>
          </a:xfrm>
          <a:prstGeom prst="rect">
            <a:avLst/>
          </a:prstGeom>
        </p:spPr>
      </p:pic>
    </p:spTree>
    <p:extLst>
      <p:ext uri="{BB962C8B-B14F-4D97-AF65-F5344CB8AC3E}">
        <p14:creationId xmlns:p14="http://schemas.microsoft.com/office/powerpoint/2010/main" val="12023340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786826" y="695460"/>
            <a:ext cx="8618348" cy="5467080"/>
          </a:xfrm>
          <a:prstGeom prst="rect">
            <a:avLst/>
          </a:prstGeom>
        </p:spPr>
      </p:pic>
    </p:spTree>
    <p:extLst>
      <p:ext uri="{BB962C8B-B14F-4D97-AF65-F5344CB8AC3E}">
        <p14:creationId xmlns:p14="http://schemas.microsoft.com/office/powerpoint/2010/main" val="29805535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1644202" y="482850"/>
            <a:ext cx="8697534" cy="6381698"/>
          </a:xfrm>
          <a:prstGeom prst="rect">
            <a:avLst/>
          </a:prstGeom>
        </p:spPr>
      </p:pic>
    </p:spTree>
    <p:extLst>
      <p:ext uri="{BB962C8B-B14F-4D97-AF65-F5344CB8AC3E}">
        <p14:creationId xmlns:p14="http://schemas.microsoft.com/office/powerpoint/2010/main" val="1917837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FFC000"/>
          </a:solidFill>
        </p:spPr>
        <p:txBody>
          <a:bodyPr/>
          <a:lstStyle/>
          <a:p>
            <a:pPr algn="ctr"/>
            <a:r>
              <a:rPr lang="es-ES" dirty="0"/>
              <a:t>Principios versus reglas</a:t>
            </a:r>
          </a:p>
        </p:txBody>
      </p:sp>
      <p:sp>
        <p:nvSpPr>
          <p:cNvPr id="3" name="Marcador de contenido 2"/>
          <p:cNvSpPr>
            <a:spLocks noGrp="1"/>
          </p:cNvSpPr>
          <p:nvPr>
            <p:ph idx="1"/>
          </p:nvPr>
        </p:nvSpPr>
        <p:spPr/>
        <p:txBody>
          <a:bodyPr>
            <a:normAutofit fontScale="92500" lnSpcReduction="10000"/>
          </a:bodyPr>
          <a:lstStyle/>
          <a:p>
            <a:pPr algn="just"/>
            <a:r>
              <a:rPr lang="es-ES_tradnl" dirty="0"/>
              <a:t>Los criterios de idoneidad se consideran como normas que son principios en lugar de normas que son reglas. Es decir, los criterios de idoneidad si bien son normas, no son reglas que operan de la manera todo o nada (se aplican o no se aplican, se siguen o no se siguen). </a:t>
            </a:r>
          </a:p>
          <a:p>
            <a:pPr algn="just"/>
            <a:r>
              <a:rPr lang="es-ES_tradnl" dirty="0"/>
              <a:t>En el caso de un conflicto entre dos reglas, la colisión se suele resolver de diferentes maneras: mediante una nueva regla que da preferencia a la regla dictada por la autoridad más superior, a la regla dictada más recientemente o alguna otra. </a:t>
            </a:r>
          </a:p>
          <a:p>
            <a:pPr algn="just"/>
            <a:r>
              <a:rPr lang="es-ES_tradnl" dirty="0"/>
              <a:t>En contraste, los principios tienen un aspecto de peso o importancia que las reglas no tienen, de modo que los conflictos entre principios se resuelven por </a:t>
            </a:r>
            <a:r>
              <a:rPr lang="es-ES_tradnl" i="1" dirty="0"/>
              <a:t>peso</a:t>
            </a:r>
            <a:r>
              <a:rPr lang="es-ES_tradnl" dirty="0"/>
              <a:t>. Dicho de otra manera, los criterios de idoneidad, en tanto que principios, no son binarios, son graduales.</a:t>
            </a:r>
            <a:endParaRPr lang="es-ES" dirty="0"/>
          </a:p>
          <a:p>
            <a:endParaRPr lang="es-ES" dirty="0"/>
          </a:p>
        </p:txBody>
      </p:sp>
    </p:spTree>
    <p:extLst>
      <p:ext uri="{BB962C8B-B14F-4D97-AF65-F5344CB8AC3E}">
        <p14:creationId xmlns:p14="http://schemas.microsoft.com/office/powerpoint/2010/main" val="23971631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pPr algn="ctr"/>
            <a:r>
              <a:rPr lang="pt-BR" dirty="0"/>
              <a:t>Construto </a:t>
            </a:r>
            <a:r>
              <a:rPr lang="pt-BR" dirty="0" err="1"/>
              <a:t>Idoneidad</a:t>
            </a:r>
            <a:r>
              <a:rPr lang="pt-BR" dirty="0"/>
              <a:t> </a:t>
            </a:r>
            <a:r>
              <a:rPr lang="pt-BR" dirty="0" err="1"/>
              <a:t>Didáctica</a:t>
            </a:r>
            <a:endParaRPr lang="pt-BR" dirty="0"/>
          </a:p>
        </p:txBody>
      </p:sp>
      <p:sp>
        <p:nvSpPr>
          <p:cNvPr id="3" name="Espaço Reservado para Conteúdo 2"/>
          <p:cNvSpPr>
            <a:spLocks noGrp="1"/>
          </p:cNvSpPr>
          <p:nvPr>
            <p:ph idx="1"/>
          </p:nvPr>
        </p:nvSpPr>
        <p:spPr>
          <a:xfrm>
            <a:off x="838200" y="2619001"/>
            <a:ext cx="10515600" cy="2786716"/>
          </a:xfrm>
        </p:spPr>
        <p:txBody>
          <a:bodyPr>
            <a:normAutofit/>
          </a:bodyPr>
          <a:lstStyle/>
          <a:p>
            <a:pPr marL="514350" indent="-514350" algn="just">
              <a:buFont typeface="+mj-lt"/>
              <a:buAutoNum type="arabicPeriod"/>
            </a:pPr>
            <a:r>
              <a:rPr lang="es-ES" i="1" dirty="0"/>
              <a:t>¿Por qué desarrollar un </a:t>
            </a:r>
            <a:r>
              <a:rPr lang="es-ES" i="1" dirty="0" err="1"/>
              <a:t>construto</a:t>
            </a:r>
            <a:r>
              <a:rPr lang="es-ES" i="1" dirty="0"/>
              <a:t> implicado en la introducción de valoraciones y principios normativos en la práctica del profesor?</a:t>
            </a:r>
          </a:p>
          <a:p>
            <a:pPr marL="514350" indent="-514350" algn="just">
              <a:buFont typeface="+mj-lt"/>
              <a:buAutoNum type="arabicPeriod"/>
            </a:pPr>
            <a:r>
              <a:rPr lang="es-ES" i="1" dirty="0"/>
              <a:t>¿Por qué escoger el término idoneidad y no el término calidad?</a:t>
            </a:r>
          </a:p>
          <a:p>
            <a:pPr marL="514350" indent="-514350" algn="just">
              <a:buFont typeface="+mj-lt"/>
              <a:buAutoNum type="arabicPeriod"/>
            </a:pPr>
            <a:r>
              <a:rPr lang="es-ES" i="1" dirty="0"/>
              <a:t>¿En qué medida el contexto es importante en la aplicación de los criterios de idoneidad didáctica?</a:t>
            </a:r>
          </a:p>
        </p:txBody>
      </p:sp>
    </p:spTree>
    <p:extLst>
      <p:ext uri="{BB962C8B-B14F-4D97-AF65-F5344CB8AC3E}">
        <p14:creationId xmlns:p14="http://schemas.microsoft.com/office/powerpoint/2010/main" val="3803971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Se asumen ciertos principios que deben guiar la práctica del profesor</a:t>
            </a:r>
          </a:p>
        </p:txBody>
      </p:sp>
      <p:sp>
        <p:nvSpPr>
          <p:cNvPr id="3" name="Marcador de contenido 2"/>
          <p:cNvSpPr>
            <a:spLocks noGrp="1"/>
          </p:cNvSpPr>
          <p:nvPr>
            <p:ph idx="1"/>
          </p:nvPr>
        </p:nvSpPr>
        <p:spPr>
          <a:xfrm>
            <a:off x="838200" y="2645895"/>
            <a:ext cx="10515600" cy="3526304"/>
          </a:xfrm>
        </p:spPr>
        <p:txBody>
          <a:bodyPr>
            <a:normAutofit lnSpcReduction="10000"/>
          </a:bodyPr>
          <a:lstStyle/>
          <a:p>
            <a:r>
              <a:rPr lang="es-ES" dirty="0"/>
              <a:t>Hay que motivar a los alumnos</a:t>
            </a:r>
          </a:p>
          <a:p>
            <a:r>
              <a:rPr lang="es-ES" dirty="0"/>
              <a:t>Hay que incluir y no excluir a los alumnos</a:t>
            </a:r>
          </a:p>
          <a:p>
            <a:r>
              <a:rPr lang="es-ES" dirty="0"/>
              <a:t>Hay que enseñar unas matemáticas de manera que se permita ver el uso de las matemáticas y las ciencias son útiles para vida socio laboral de los alumnos</a:t>
            </a:r>
          </a:p>
          <a:p>
            <a:r>
              <a:rPr lang="es-ES" dirty="0"/>
              <a:t>Hay que enseñar las matemáticas de manera que se fomente la realización de procesos relevantes para las matemáticas como es la resolución de problemas  </a:t>
            </a:r>
          </a:p>
          <a:p>
            <a:endParaRPr lang="es-ES" dirty="0"/>
          </a:p>
          <a:p>
            <a:endParaRPr lang="es-ES" dirty="0"/>
          </a:p>
        </p:txBody>
      </p:sp>
    </p:spTree>
    <p:extLst>
      <p:ext uri="{BB962C8B-B14F-4D97-AF65-F5344CB8AC3E}">
        <p14:creationId xmlns:p14="http://schemas.microsoft.com/office/powerpoint/2010/main" val="19466012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pPr algn="ctr"/>
            <a:br>
              <a:rPr lang="pt-BR" dirty="0"/>
            </a:br>
            <a:br>
              <a:rPr lang="pt-BR" dirty="0"/>
            </a:br>
            <a:r>
              <a:rPr lang="pt-BR" dirty="0"/>
              <a:t>Evitar </a:t>
            </a:r>
            <a:r>
              <a:rPr lang="pt-BR" dirty="0" err="1"/>
              <a:t>el</a:t>
            </a:r>
            <a:r>
              <a:rPr lang="pt-BR" dirty="0"/>
              <a:t> </a:t>
            </a:r>
            <a:r>
              <a:rPr lang="pt-BR" dirty="0" err="1"/>
              <a:t>peligro</a:t>
            </a:r>
            <a:r>
              <a:rPr lang="pt-BR" dirty="0"/>
              <a:t> </a:t>
            </a:r>
            <a:r>
              <a:rPr lang="pt-BR" dirty="0" err="1"/>
              <a:t>del</a:t>
            </a:r>
            <a:r>
              <a:rPr lang="pt-BR" dirty="0"/>
              <a:t> </a:t>
            </a:r>
            <a:r>
              <a:rPr lang="pt-BR" dirty="0" err="1"/>
              <a:t>esencialismo</a:t>
            </a:r>
            <a:br>
              <a:rPr lang="pt-BR" dirty="0"/>
            </a:br>
            <a:br>
              <a:rPr lang="pt-BR" dirty="0"/>
            </a:br>
            <a:r>
              <a:rPr lang="pt-BR" dirty="0"/>
              <a:t> </a:t>
            </a:r>
          </a:p>
        </p:txBody>
      </p:sp>
      <p:sp>
        <p:nvSpPr>
          <p:cNvPr id="4" name="Espaço Reservado para Conteúdo 2"/>
          <p:cNvSpPr txBox="1">
            <a:spLocks/>
          </p:cNvSpPr>
          <p:nvPr/>
        </p:nvSpPr>
        <p:spPr>
          <a:xfrm>
            <a:off x="1981200" y="2459436"/>
            <a:ext cx="8229600" cy="1041573"/>
          </a:xfrm>
          <a:prstGeom prst="rect">
            <a:avLst/>
          </a:prstGeom>
        </p:spPr>
        <p:style>
          <a:lnRef idx="0">
            <a:schemeClr val="accent1"/>
          </a:lnRef>
          <a:fillRef idx="3">
            <a:schemeClr val="accent1"/>
          </a:fillRef>
          <a:effectRef idx="3">
            <a:schemeClr val="accent1"/>
          </a:effectRef>
          <a:fontRef idx="minor">
            <a:schemeClr val="lt1"/>
          </a:fontRef>
        </p:style>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s-ES_tradnl" dirty="0">
                <a:solidFill>
                  <a:schemeClr val="bg1"/>
                </a:solidFill>
              </a:rPr>
              <a:t>Calidad (aptitud, condición, naturaleza): Los procesos de E y A poseen características esenciales e independientes entre ellos.</a:t>
            </a:r>
          </a:p>
          <a:p>
            <a:pPr algn="ctr"/>
            <a:endParaRPr lang="es-ES_tradnl" dirty="0">
              <a:solidFill>
                <a:schemeClr val="bg1"/>
              </a:solidFill>
            </a:endParaRPr>
          </a:p>
        </p:txBody>
      </p:sp>
      <p:sp>
        <p:nvSpPr>
          <p:cNvPr id="5" name="Espaço Reservado para Conteúdo 2"/>
          <p:cNvSpPr txBox="1">
            <a:spLocks/>
          </p:cNvSpPr>
          <p:nvPr/>
        </p:nvSpPr>
        <p:spPr>
          <a:xfrm>
            <a:off x="1981200" y="4005064"/>
            <a:ext cx="8229600" cy="1368152"/>
          </a:xfrm>
          <a:prstGeom prst="rect">
            <a:avLst/>
          </a:prstGeom>
        </p:spPr>
        <p:style>
          <a:lnRef idx="0">
            <a:schemeClr val="accent1"/>
          </a:lnRef>
          <a:fillRef idx="3">
            <a:schemeClr val="accent1"/>
          </a:fillRef>
          <a:effectRef idx="3">
            <a:schemeClr val="accent1"/>
          </a:effectRef>
          <a:fontRef idx="minor">
            <a:schemeClr val="lt1"/>
          </a:fontRef>
        </p:style>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s-ES_tradnl" dirty="0">
                <a:solidFill>
                  <a:schemeClr val="bg1"/>
                </a:solidFill>
              </a:rPr>
              <a:t>La calidad proviene de los resultados científicos sobre los procesos de E y A generados por el área de Didáctica de Matemática. O sea, lo que es correcto viene del discurso científico.</a:t>
            </a:r>
          </a:p>
          <a:p>
            <a:pPr algn="ctr"/>
            <a:endParaRPr lang="es-ES_tradnl" dirty="0">
              <a:solidFill>
                <a:schemeClr val="bg1"/>
              </a:solidFill>
            </a:endParaRPr>
          </a:p>
        </p:txBody>
      </p:sp>
    </p:spTree>
    <p:extLst>
      <p:ext uri="{BB962C8B-B14F-4D97-AF65-F5344CB8AC3E}">
        <p14:creationId xmlns:p14="http://schemas.microsoft.com/office/powerpoint/2010/main" val="38560740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r>
              <a:rPr lang="pt-BR" dirty="0"/>
              <a:t>3. Delimitando </a:t>
            </a:r>
            <a:r>
              <a:rPr lang="pt-BR" dirty="0" err="1"/>
              <a:t>las</a:t>
            </a:r>
            <a:r>
              <a:rPr lang="pt-BR" dirty="0"/>
              <a:t> bases </a:t>
            </a:r>
            <a:r>
              <a:rPr lang="pt-BR" dirty="0" err="1"/>
              <a:t>del</a:t>
            </a:r>
            <a:r>
              <a:rPr lang="pt-BR" dirty="0"/>
              <a:t> construto ID</a:t>
            </a:r>
          </a:p>
        </p:txBody>
      </p:sp>
      <p:sp>
        <p:nvSpPr>
          <p:cNvPr id="3" name="Espaço Reservado para Conteúdo 2"/>
          <p:cNvSpPr>
            <a:spLocks noGrp="1"/>
          </p:cNvSpPr>
          <p:nvPr>
            <p:ph idx="1"/>
          </p:nvPr>
        </p:nvSpPr>
        <p:spPr>
          <a:xfrm>
            <a:off x="1969103" y="1618315"/>
            <a:ext cx="8229600" cy="634568"/>
          </a:xfrm>
        </p:spPr>
        <p:style>
          <a:lnRef idx="0">
            <a:schemeClr val="accent2"/>
          </a:lnRef>
          <a:fillRef idx="3">
            <a:schemeClr val="accent2"/>
          </a:fillRef>
          <a:effectRef idx="3">
            <a:schemeClr val="accent2"/>
          </a:effectRef>
          <a:fontRef idx="minor">
            <a:schemeClr val="lt1"/>
          </a:fontRef>
        </p:style>
        <p:txBody>
          <a:bodyPr>
            <a:noAutofit/>
          </a:bodyPr>
          <a:lstStyle/>
          <a:p>
            <a:pPr algn="just"/>
            <a:r>
              <a:rPr lang="es-ES" sz="2000" dirty="0">
                <a:solidFill>
                  <a:schemeClr val="tx1"/>
                </a:solidFill>
              </a:rPr>
              <a:t>1) Permitir la reflexión del profesor sobre su </a:t>
            </a:r>
            <a:r>
              <a:rPr lang="es-ES" sz="2000" dirty="0" err="1">
                <a:solidFill>
                  <a:schemeClr val="tx1"/>
                </a:solidFill>
              </a:rPr>
              <a:t>própia</a:t>
            </a:r>
            <a:r>
              <a:rPr lang="es-ES" sz="2000" dirty="0">
                <a:solidFill>
                  <a:schemeClr val="tx1"/>
                </a:solidFill>
              </a:rPr>
              <a:t> práctica y guiar su mejora en el contexto donde enseña.</a:t>
            </a:r>
          </a:p>
        </p:txBody>
      </p:sp>
      <p:sp>
        <p:nvSpPr>
          <p:cNvPr id="4" name="Espaço Reservado para Conteúdo 2"/>
          <p:cNvSpPr txBox="1">
            <a:spLocks/>
          </p:cNvSpPr>
          <p:nvPr/>
        </p:nvSpPr>
        <p:spPr>
          <a:xfrm>
            <a:off x="1969103" y="2304827"/>
            <a:ext cx="8229600" cy="690651"/>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s-ES" sz="2000" dirty="0"/>
              <a:t>2) La elección del término idoneidad ya que sugiere que los aspectos contextuales son más relevantes que los inherentes (esenciales).</a:t>
            </a:r>
          </a:p>
        </p:txBody>
      </p:sp>
      <p:sp>
        <p:nvSpPr>
          <p:cNvPr id="5" name="Espaço Reservado para Conteúdo 2"/>
          <p:cNvSpPr txBox="1">
            <a:spLocks/>
          </p:cNvSpPr>
          <p:nvPr/>
        </p:nvSpPr>
        <p:spPr>
          <a:xfrm>
            <a:off x="1951715" y="3162883"/>
            <a:ext cx="8229600" cy="1293934"/>
          </a:xfrm>
          <a:prstGeom prst="rect">
            <a:avLst/>
          </a:prstGeom>
        </p:spPr>
        <p:style>
          <a:lnRef idx="0">
            <a:schemeClr val="accent4"/>
          </a:lnRef>
          <a:fillRef idx="3">
            <a:schemeClr val="accent4"/>
          </a:fillRef>
          <a:effectRef idx="3">
            <a:schemeClr val="accent4"/>
          </a:effectRef>
          <a:fontRef idx="minor">
            <a:schemeClr val="lt1"/>
          </a:fontRef>
        </p:style>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s-ES" dirty="0"/>
              <a:t>3) Separarse de la idea de verdad como correspondencia y asumir una  perspectiva consensual de verdad. Suponer que los CI son una norma de corrección que emana del discurso argumentativo de la comunidad educativa.</a:t>
            </a:r>
          </a:p>
        </p:txBody>
      </p:sp>
      <p:sp>
        <p:nvSpPr>
          <p:cNvPr id="6" name="Espaço Reservado para Conteúdo 2"/>
          <p:cNvSpPr txBox="1">
            <a:spLocks/>
          </p:cNvSpPr>
          <p:nvPr/>
        </p:nvSpPr>
        <p:spPr>
          <a:xfrm>
            <a:off x="1951715" y="4630974"/>
            <a:ext cx="8229600" cy="648072"/>
          </a:xfrm>
          <a:prstGeom prst="rect">
            <a:avLst/>
          </a:prstGeom>
        </p:spPr>
        <p:style>
          <a:lnRef idx="0">
            <a:schemeClr val="accent6"/>
          </a:lnRef>
          <a:fillRef idx="3">
            <a:schemeClr val="accent6"/>
          </a:fillRef>
          <a:effectRef idx="3">
            <a:schemeClr val="accent6"/>
          </a:effectRef>
          <a:fontRef idx="minor">
            <a:schemeClr val="lt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s-ES" sz="2000" dirty="0"/>
              <a:t>4) Los CI deben ser multidimensionales, o sea, dividido en criterios parciales y  subdividido en componentes e indicadores</a:t>
            </a:r>
          </a:p>
          <a:p>
            <a:endParaRPr lang="pt-BR" sz="2000" dirty="0">
              <a:solidFill>
                <a:schemeClr val="bg1"/>
              </a:solidFill>
            </a:endParaRPr>
          </a:p>
        </p:txBody>
      </p:sp>
      <p:sp>
        <p:nvSpPr>
          <p:cNvPr id="7" name="Espaço Reservado para Conteúdo 2"/>
          <p:cNvSpPr txBox="1">
            <a:spLocks/>
          </p:cNvSpPr>
          <p:nvPr/>
        </p:nvSpPr>
        <p:spPr>
          <a:xfrm>
            <a:off x="1951715" y="5382935"/>
            <a:ext cx="8229600" cy="610225"/>
          </a:xfrm>
          <a:prstGeom prst="rect">
            <a:avLst/>
          </a:prstGeom>
        </p:spPr>
        <p:style>
          <a:lnRef idx="0">
            <a:schemeClr val="dk1"/>
          </a:lnRef>
          <a:fillRef idx="3">
            <a:schemeClr val="dk1"/>
          </a:fillRef>
          <a:effectRef idx="3">
            <a:schemeClr val="dk1"/>
          </a:effectRef>
          <a:fontRef idx="minor">
            <a:schemeClr val="lt1"/>
          </a:fontRef>
        </p:style>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s-ES" dirty="0">
                <a:solidFill>
                  <a:schemeClr val="bg1"/>
                </a:solidFill>
              </a:rPr>
              <a:t>5) Un proceso de E y A es idóneo cuando existe un equilibrio entre los diferentes criterios parciales.</a:t>
            </a:r>
          </a:p>
        </p:txBody>
      </p:sp>
      <p:sp>
        <p:nvSpPr>
          <p:cNvPr id="8" name="Espaço Reservado para Conteúdo 2"/>
          <p:cNvSpPr txBox="1">
            <a:spLocks/>
          </p:cNvSpPr>
          <p:nvPr/>
        </p:nvSpPr>
        <p:spPr>
          <a:xfrm>
            <a:off x="1981200" y="6097049"/>
            <a:ext cx="8229600" cy="610225"/>
          </a:xfrm>
          <a:prstGeom prst="rect">
            <a:avLst/>
          </a:prstGeom>
        </p:spPr>
        <p:style>
          <a:lnRef idx="0">
            <a:schemeClr val="dk1"/>
          </a:lnRef>
          <a:fillRef idx="3">
            <a:schemeClr val="dk1"/>
          </a:fillRef>
          <a:effectRef idx="3">
            <a:schemeClr val="dk1"/>
          </a:effectRef>
          <a:fontRef idx="minor">
            <a:schemeClr val="lt1"/>
          </a:fontRef>
        </p:style>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s-ES" dirty="0">
                <a:solidFill>
                  <a:schemeClr val="bg1"/>
                </a:solidFill>
              </a:rPr>
              <a:t>6) Los CI (normas que son principios) pueden entrar en conflicto con el contexto en el cual trabaja el profesor.</a:t>
            </a:r>
          </a:p>
        </p:txBody>
      </p:sp>
    </p:spTree>
    <p:extLst>
      <p:ext uri="{BB962C8B-B14F-4D97-AF65-F5344CB8AC3E}">
        <p14:creationId xmlns:p14="http://schemas.microsoft.com/office/powerpoint/2010/main" val="38923082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pPr algn="ctr"/>
            <a:r>
              <a:rPr lang="pt-BR" dirty="0"/>
              <a:t>Construindo </a:t>
            </a:r>
            <a:r>
              <a:rPr lang="pt-BR" dirty="0" err="1"/>
              <a:t>el</a:t>
            </a:r>
            <a:r>
              <a:rPr lang="pt-BR" dirty="0"/>
              <a:t> construto</a:t>
            </a:r>
          </a:p>
        </p:txBody>
      </p:sp>
      <p:sp>
        <p:nvSpPr>
          <p:cNvPr id="3" name="Espaço Reservado para Conteúdo 2"/>
          <p:cNvSpPr>
            <a:spLocks noGrp="1"/>
          </p:cNvSpPr>
          <p:nvPr>
            <p:ph idx="1"/>
          </p:nvPr>
        </p:nvSpPr>
        <p:spPr>
          <a:xfrm>
            <a:off x="1981200" y="1600202"/>
            <a:ext cx="3538736" cy="964703"/>
          </a:xfrm>
        </p:spPr>
        <p:style>
          <a:lnRef idx="0">
            <a:schemeClr val="accent1"/>
          </a:lnRef>
          <a:fillRef idx="3">
            <a:schemeClr val="accent1"/>
          </a:fillRef>
          <a:effectRef idx="3">
            <a:schemeClr val="accent1"/>
          </a:effectRef>
          <a:fontRef idx="minor">
            <a:schemeClr val="lt1"/>
          </a:fontRef>
        </p:style>
        <p:txBody>
          <a:bodyPr>
            <a:normAutofit fontScale="92500" lnSpcReduction="20000"/>
          </a:bodyPr>
          <a:lstStyle/>
          <a:p>
            <a:pPr algn="ctr"/>
            <a:r>
              <a:rPr lang="pt-BR" dirty="0" err="1"/>
              <a:t>Tendencias</a:t>
            </a:r>
            <a:r>
              <a:rPr lang="pt-BR" dirty="0"/>
              <a:t> en </a:t>
            </a:r>
            <a:r>
              <a:rPr lang="pt-BR" dirty="0" err="1"/>
              <a:t>la</a:t>
            </a:r>
            <a:r>
              <a:rPr lang="pt-BR" dirty="0"/>
              <a:t> </a:t>
            </a:r>
            <a:r>
              <a:rPr lang="pt-BR" dirty="0" err="1"/>
              <a:t>Enseñanza</a:t>
            </a:r>
            <a:r>
              <a:rPr lang="pt-BR" dirty="0"/>
              <a:t> de </a:t>
            </a:r>
            <a:r>
              <a:rPr lang="pt-BR" dirty="0" err="1"/>
              <a:t>la</a:t>
            </a:r>
            <a:r>
              <a:rPr lang="pt-BR" dirty="0"/>
              <a:t> Matemática</a:t>
            </a:r>
          </a:p>
        </p:txBody>
      </p:sp>
      <p:sp>
        <p:nvSpPr>
          <p:cNvPr id="4" name="Espaço Reservado para Conteúdo 2"/>
          <p:cNvSpPr txBox="1">
            <a:spLocks/>
          </p:cNvSpPr>
          <p:nvPr/>
        </p:nvSpPr>
        <p:spPr>
          <a:xfrm>
            <a:off x="6240016" y="1600202"/>
            <a:ext cx="3970784" cy="964703"/>
          </a:xfrm>
          <a:prstGeom prst="rect">
            <a:avLst/>
          </a:prstGeom>
        </p:spPr>
        <p:style>
          <a:lnRef idx="0">
            <a:schemeClr val="accent1"/>
          </a:lnRef>
          <a:fillRef idx="3">
            <a:schemeClr val="accent1"/>
          </a:fillRef>
          <a:effectRef idx="3">
            <a:schemeClr val="accent1"/>
          </a:effectRef>
          <a:fontRef idx="minor">
            <a:schemeClr val="lt1"/>
          </a:fontRef>
        </p:style>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algn="ctr"/>
            <a:r>
              <a:rPr lang="pt-BR" dirty="0"/>
              <a:t>Princípios </a:t>
            </a:r>
            <a:r>
              <a:rPr lang="pt-BR" dirty="0" err="1"/>
              <a:t>del</a:t>
            </a:r>
            <a:r>
              <a:rPr lang="pt-BR" dirty="0"/>
              <a:t> </a:t>
            </a:r>
            <a:r>
              <a:rPr lang="pt-BR" dirty="0" err="1"/>
              <a:t>Consejo</a:t>
            </a:r>
            <a:r>
              <a:rPr lang="pt-BR" dirty="0"/>
              <a:t> Nacional de </a:t>
            </a:r>
            <a:r>
              <a:rPr lang="pt-BR" dirty="0" err="1"/>
              <a:t>Profesores</a:t>
            </a:r>
            <a:r>
              <a:rPr lang="pt-BR" dirty="0"/>
              <a:t> de Matemática (NCTM, 2000)</a:t>
            </a:r>
          </a:p>
        </p:txBody>
      </p:sp>
      <p:sp>
        <p:nvSpPr>
          <p:cNvPr id="5" name="Espaço Reservado para Conteúdo 2"/>
          <p:cNvSpPr txBox="1">
            <a:spLocks/>
          </p:cNvSpPr>
          <p:nvPr/>
        </p:nvSpPr>
        <p:spPr>
          <a:xfrm>
            <a:off x="1991563" y="3933056"/>
            <a:ext cx="8229600" cy="1008112"/>
          </a:xfrm>
          <a:prstGeom prst="rect">
            <a:avLst/>
          </a:prstGeom>
        </p:spPr>
        <p:style>
          <a:lnRef idx="0">
            <a:schemeClr val="accent1"/>
          </a:lnRef>
          <a:fillRef idx="3">
            <a:schemeClr val="accent1"/>
          </a:fillRef>
          <a:effectRef idx="3">
            <a:schemeClr val="accent1"/>
          </a:effectRef>
          <a:fontRef idx="minor">
            <a:schemeClr val="lt1"/>
          </a:fontRef>
        </p:style>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algn="ctr"/>
            <a:r>
              <a:rPr lang="pt-BR" dirty="0" err="1"/>
              <a:t>Conocimientos</a:t>
            </a:r>
            <a:r>
              <a:rPr lang="pt-BR" dirty="0"/>
              <a:t> y resultados </a:t>
            </a:r>
            <a:r>
              <a:rPr lang="pt-BR" dirty="0" err="1"/>
              <a:t>generados</a:t>
            </a:r>
            <a:r>
              <a:rPr lang="pt-BR" dirty="0"/>
              <a:t> por </a:t>
            </a:r>
            <a:r>
              <a:rPr lang="pt-BR" dirty="0" err="1"/>
              <a:t>la</a:t>
            </a:r>
            <a:r>
              <a:rPr lang="pt-BR" dirty="0"/>
              <a:t> DM (</a:t>
            </a:r>
            <a:r>
              <a:rPr lang="pt-BR" dirty="0" err="1"/>
              <a:t>concordancias</a:t>
            </a:r>
            <a:r>
              <a:rPr lang="pt-BR" dirty="0"/>
              <a:t> entre componentes e indicadores de </a:t>
            </a:r>
            <a:r>
              <a:rPr lang="pt-BR" dirty="0" err="1"/>
              <a:t>los</a:t>
            </a:r>
            <a:r>
              <a:rPr lang="pt-BR" dirty="0"/>
              <a:t> </a:t>
            </a:r>
            <a:r>
              <a:rPr lang="pt-BR" dirty="0" err="1"/>
              <a:t>CI</a:t>
            </a:r>
            <a:r>
              <a:rPr lang="pt-BR" dirty="0"/>
              <a:t> com teorias de DM, Godino (2013)). </a:t>
            </a:r>
          </a:p>
        </p:txBody>
      </p:sp>
      <p:sp>
        <p:nvSpPr>
          <p:cNvPr id="6" name="Seta Curva para a Direita 5"/>
          <p:cNvSpPr/>
          <p:nvPr/>
        </p:nvSpPr>
        <p:spPr>
          <a:xfrm>
            <a:off x="3863752" y="2780928"/>
            <a:ext cx="792088" cy="97210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7" name="Seta Curva para a Direita 6"/>
          <p:cNvSpPr/>
          <p:nvPr/>
        </p:nvSpPr>
        <p:spPr>
          <a:xfrm rot="10800000">
            <a:off x="7320136" y="2708920"/>
            <a:ext cx="648072" cy="104411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Tree>
    <p:extLst>
      <p:ext uri="{BB962C8B-B14F-4D97-AF65-F5344CB8AC3E}">
        <p14:creationId xmlns:p14="http://schemas.microsoft.com/office/powerpoint/2010/main" val="16784889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agem 15"/>
          <p:cNvPicPr>
            <a:picLocks noChangeAspect="1"/>
          </p:cNvPicPr>
          <p:nvPr/>
        </p:nvPicPr>
        <p:blipFill>
          <a:blip r:embed="rId2"/>
          <a:stretch>
            <a:fillRect/>
          </a:stretch>
        </p:blipFill>
        <p:spPr>
          <a:xfrm>
            <a:off x="3359697" y="-603448"/>
            <a:ext cx="5544615" cy="7232967"/>
          </a:xfrm>
          <a:prstGeom prst="rect">
            <a:avLst/>
          </a:prstGeom>
        </p:spPr>
      </p:pic>
    </p:spTree>
    <p:extLst>
      <p:ext uri="{BB962C8B-B14F-4D97-AF65-F5344CB8AC3E}">
        <p14:creationId xmlns:p14="http://schemas.microsoft.com/office/powerpoint/2010/main" val="22032628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pPr algn="ctr"/>
            <a:r>
              <a:rPr lang="pt-BR" dirty="0" err="1"/>
              <a:t>Consideraciones</a:t>
            </a:r>
            <a:r>
              <a:rPr lang="pt-BR" dirty="0"/>
              <a:t> </a:t>
            </a:r>
          </a:p>
        </p:txBody>
      </p:sp>
      <p:sp>
        <p:nvSpPr>
          <p:cNvPr id="3" name="Espaço Reservado para Conteúdo 2"/>
          <p:cNvSpPr>
            <a:spLocks noGrp="1"/>
          </p:cNvSpPr>
          <p:nvPr>
            <p:ph idx="1"/>
          </p:nvPr>
        </p:nvSpPr>
        <p:spPr>
          <a:xfrm>
            <a:off x="1981200" y="1600202"/>
            <a:ext cx="8229600" cy="2044823"/>
          </a:xfrm>
        </p:spPr>
        <p:style>
          <a:lnRef idx="0">
            <a:schemeClr val="accent3"/>
          </a:lnRef>
          <a:fillRef idx="3">
            <a:schemeClr val="accent3"/>
          </a:fillRef>
          <a:effectRef idx="3">
            <a:schemeClr val="accent3"/>
          </a:effectRef>
          <a:fontRef idx="minor">
            <a:schemeClr val="lt1"/>
          </a:fontRef>
        </p:style>
        <p:txBody>
          <a:bodyPr>
            <a:normAutofit/>
          </a:bodyPr>
          <a:lstStyle/>
          <a:p>
            <a:pPr algn="just"/>
            <a:r>
              <a:rPr lang="es-ES" dirty="0"/>
              <a:t>Una explicación plausible de que los criterios, sus componentes e indicadores funcionan como regularidades en el discurso del profesor es que ellos </a:t>
            </a:r>
            <a:r>
              <a:rPr lang="es-ES" dirty="0">
                <a:solidFill>
                  <a:srgbClr val="FF0000"/>
                </a:solidFill>
              </a:rPr>
              <a:t>reflejan un consenso sobre como debe ser una buena enseñanza y aprendizaje de la matemática</a:t>
            </a:r>
            <a:r>
              <a:rPr lang="es-ES" dirty="0"/>
              <a:t>,</a:t>
            </a:r>
            <a:endParaRPr lang="es-ES" b="1" dirty="0"/>
          </a:p>
        </p:txBody>
      </p:sp>
      <p:sp>
        <p:nvSpPr>
          <p:cNvPr id="4" name="Espaço Reservado para Conteúdo 2"/>
          <p:cNvSpPr txBox="1">
            <a:spLocks/>
          </p:cNvSpPr>
          <p:nvPr/>
        </p:nvSpPr>
        <p:spPr>
          <a:xfrm>
            <a:off x="1992319" y="3827588"/>
            <a:ext cx="8229600" cy="2044823"/>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algn="just"/>
            <a:r>
              <a:rPr lang="es-ES" dirty="0"/>
              <a:t>Otra explicación plausible de que el profesor que usa esos criterios, no ha participado en el </a:t>
            </a:r>
            <a:r>
              <a:rPr lang="es-ES" dirty="0" err="1"/>
              <a:t>processo</a:t>
            </a:r>
            <a:r>
              <a:rPr lang="es-ES" dirty="0"/>
              <a:t> de generación de los consensos que los sustentan, y los asume como regularidades en su discurso simplemente porque se le han presentado como algo </a:t>
            </a:r>
            <a:r>
              <a:rPr lang="es-ES" dirty="0">
                <a:solidFill>
                  <a:srgbClr val="FF0000"/>
                </a:solidFill>
              </a:rPr>
              <a:t>naturalizado e incuestionable</a:t>
            </a:r>
            <a:r>
              <a:rPr lang="es-ES" dirty="0"/>
              <a:t>,</a:t>
            </a:r>
          </a:p>
        </p:txBody>
      </p:sp>
    </p:spTree>
    <p:extLst>
      <p:ext uri="{BB962C8B-B14F-4D97-AF65-F5344CB8AC3E}">
        <p14:creationId xmlns:p14="http://schemas.microsoft.com/office/powerpoint/2010/main" val="42555457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981200" y="476673"/>
            <a:ext cx="8229600" cy="1728645"/>
          </a:xfrm>
        </p:spPr>
        <p:style>
          <a:lnRef idx="0">
            <a:schemeClr val="accent3"/>
          </a:lnRef>
          <a:fillRef idx="3">
            <a:schemeClr val="accent3"/>
          </a:fillRef>
          <a:effectRef idx="3">
            <a:schemeClr val="accent3"/>
          </a:effectRef>
          <a:fontRef idx="minor">
            <a:schemeClr val="lt1"/>
          </a:fontRef>
        </p:style>
        <p:txBody>
          <a:bodyPr>
            <a:normAutofit/>
          </a:bodyPr>
          <a:lstStyle/>
          <a:p>
            <a:pPr marL="0" indent="0" algn="just">
              <a:buNone/>
            </a:pPr>
            <a:r>
              <a:rPr lang="es-ES" sz="1800" dirty="0">
                <a:solidFill>
                  <a:schemeClr val="tx1"/>
                </a:solidFill>
              </a:rPr>
              <a:t>En cuanto a la cuestión de cómo la práctica de un profesor es afectada por un constructo como el de idoneidad didáctica, la primera consideración es que es una herramienta que puede ser enseñada a los profesores en formación y en servicio para organizar la reflexión sobre su práctica (Breda, Fuente y Lima, 2015). La segunda es que su aplicación concreta debe ser situada y tener en cuenta las circunstancias contextuales en que el proceso de estudio ocurre.</a:t>
            </a:r>
            <a:endParaRPr lang="pt-BR" sz="1800" dirty="0">
              <a:solidFill>
                <a:schemeClr val="tx1"/>
              </a:solidFill>
            </a:endParaRPr>
          </a:p>
        </p:txBody>
      </p:sp>
      <p:sp>
        <p:nvSpPr>
          <p:cNvPr id="4" name="Retângulo 3"/>
          <p:cNvSpPr/>
          <p:nvPr/>
        </p:nvSpPr>
        <p:spPr>
          <a:xfrm>
            <a:off x="1981200" y="2411772"/>
            <a:ext cx="8229600" cy="20313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a:spAutoFit/>
          </a:bodyPr>
          <a:lstStyle/>
          <a:p>
            <a:r>
              <a:rPr lang="es-ES_tradnl" dirty="0">
                <a:solidFill>
                  <a:schemeClr val="tx1"/>
                </a:solidFill>
              </a:rPr>
              <a:t>La noción de idoneidad, al dar un papel fundamental al contexto, huye del peligro de un cierto esencialismo que acecha a la noción de calidad, tal como se ha comentado antes. En lugar de pensar en un proceso de enseñanza y aprendizaje de calidad, previamente caracterizado a priori por unas determinadas condiciones independientes entre sí, hay que pensar en un proceso de enseñanza y aprendizaje cuyas </a:t>
            </a:r>
            <a:r>
              <a:rPr lang="es-ES_tradnl" dirty="0" err="1">
                <a:solidFill>
                  <a:schemeClr val="tx1"/>
                </a:solidFill>
              </a:rPr>
              <a:t>caracterí</a:t>
            </a:r>
            <a:r>
              <a:rPr lang="es-ES" dirty="0" err="1">
                <a:solidFill>
                  <a:schemeClr val="tx1"/>
                </a:solidFill>
              </a:rPr>
              <a:t>sticas</a:t>
            </a:r>
            <a:r>
              <a:rPr lang="es-ES" dirty="0">
                <a:solidFill>
                  <a:schemeClr val="tx1"/>
                </a:solidFill>
              </a:rPr>
              <a:t> </a:t>
            </a:r>
            <a:r>
              <a:rPr lang="es-ES_tradnl" i="1" dirty="0">
                <a:solidFill>
                  <a:schemeClr val="tx1"/>
                </a:solidFill>
              </a:rPr>
              <a:t>buenas </a:t>
            </a:r>
            <a:r>
              <a:rPr lang="es-ES_tradnl" dirty="0">
                <a:solidFill>
                  <a:schemeClr val="tx1"/>
                </a:solidFill>
              </a:rPr>
              <a:t>tienen un peso relativo, que varía de acuerdo a la específica relación que se establece con el contexto en el que se realiza. </a:t>
            </a:r>
            <a:endParaRPr lang="es-ES" dirty="0">
              <a:solidFill>
                <a:schemeClr val="tx1"/>
              </a:solidFill>
            </a:endParaRPr>
          </a:p>
        </p:txBody>
      </p:sp>
      <p:sp>
        <p:nvSpPr>
          <p:cNvPr id="5" name="Retângulo 4"/>
          <p:cNvSpPr/>
          <p:nvPr/>
        </p:nvSpPr>
        <p:spPr>
          <a:xfrm>
            <a:off x="1981200" y="4649551"/>
            <a:ext cx="8229600" cy="1754326"/>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pPr algn="just"/>
            <a:r>
              <a:rPr lang="es-ES_tradnl" dirty="0">
                <a:solidFill>
                  <a:schemeClr val="tx1"/>
                </a:solidFill>
              </a:rPr>
              <a:t>Una de las maneras en que la noción de idoneidad permite huir del peligro del esencialismo es que, si bien es importante el cumplimiento de las idoneidades parciales, aún es más importante el equilibrio (aunque sea asimétrico) entre ellas. Dicho de otra forma, la idoneidad se puede entender como la calidad relativizada y condicionada por el contexto</a:t>
            </a:r>
            <a:endParaRPr lang="pt-BR" dirty="0">
              <a:solidFill>
                <a:schemeClr val="tx1"/>
              </a:solidFill>
              <a:latin typeface="Times New Roman" charset="0"/>
              <a:ea typeface="Arial Unicode MS" charset="0"/>
            </a:endParaRPr>
          </a:p>
          <a:p>
            <a:pPr algn="just"/>
            <a:endParaRPr lang="pt-BR" dirty="0">
              <a:solidFill>
                <a:schemeClr val="tx1"/>
              </a:solidFill>
              <a:latin typeface="Times New Roman" charset="0"/>
              <a:ea typeface="Arial Unicode MS" charset="0"/>
            </a:endParaRPr>
          </a:p>
        </p:txBody>
      </p:sp>
    </p:spTree>
    <p:extLst>
      <p:ext uri="{BB962C8B-B14F-4D97-AF65-F5344CB8AC3E}">
        <p14:creationId xmlns:p14="http://schemas.microsoft.com/office/powerpoint/2010/main" val="26229126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3999" y="322263"/>
            <a:ext cx="9144000" cy="2387600"/>
          </a:xfrm>
        </p:spPr>
        <p:txBody>
          <a:bodyPr>
            <a:normAutofit fontScale="90000"/>
          </a:bodyPr>
          <a:lstStyle/>
          <a:p>
            <a:r>
              <a:rPr lang="en-US" b="1" dirty="0" err="1"/>
              <a:t>Criterios</a:t>
            </a:r>
            <a:r>
              <a:rPr lang="en-US" b="1" dirty="0"/>
              <a:t> </a:t>
            </a:r>
            <a:r>
              <a:rPr lang="en-US" b="1" dirty="0" err="1"/>
              <a:t>valorativos</a:t>
            </a:r>
            <a:r>
              <a:rPr lang="en-US" b="1" dirty="0"/>
              <a:t> y </a:t>
            </a:r>
            <a:r>
              <a:rPr lang="en-US" b="1" dirty="0" err="1"/>
              <a:t>normativos</a:t>
            </a:r>
            <a:r>
              <a:rPr lang="en-US" b="1" dirty="0"/>
              <a:t> en la </a:t>
            </a:r>
            <a:r>
              <a:rPr lang="en-US" b="1" dirty="0" err="1"/>
              <a:t>didáctica</a:t>
            </a:r>
            <a:r>
              <a:rPr lang="en-US" b="1" dirty="0"/>
              <a:t> de </a:t>
            </a:r>
            <a:r>
              <a:rPr lang="en-US" b="1" dirty="0" err="1"/>
              <a:t>una</a:t>
            </a:r>
            <a:r>
              <a:rPr lang="en-US" b="1" dirty="0"/>
              <a:t> </a:t>
            </a:r>
            <a:r>
              <a:rPr lang="en-US" b="1" dirty="0" err="1"/>
              <a:t>disciplina</a:t>
            </a:r>
            <a:r>
              <a:rPr lang="en-US" b="1" dirty="0"/>
              <a:t> </a:t>
            </a:r>
            <a:r>
              <a:rPr lang="en-US" b="1" dirty="0" err="1"/>
              <a:t>científica</a:t>
            </a:r>
            <a:endParaRPr lang="es-ES" dirty="0"/>
          </a:p>
        </p:txBody>
      </p:sp>
      <p:sp>
        <p:nvSpPr>
          <p:cNvPr id="3" name="Subtítulo 2"/>
          <p:cNvSpPr>
            <a:spLocks noGrp="1"/>
          </p:cNvSpPr>
          <p:nvPr>
            <p:ph type="subTitle" idx="1"/>
          </p:nvPr>
        </p:nvSpPr>
        <p:spPr>
          <a:xfrm>
            <a:off x="1523999" y="2822108"/>
            <a:ext cx="9144000" cy="1655762"/>
          </a:xfrm>
        </p:spPr>
        <p:txBody>
          <a:bodyPr>
            <a:normAutofit/>
          </a:bodyPr>
          <a:lstStyle/>
          <a:p>
            <a:endParaRPr lang="es-ES" dirty="0"/>
          </a:p>
          <a:p>
            <a:r>
              <a:rPr lang="es-ES" dirty="0"/>
              <a:t>Vicenç Font</a:t>
            </a:r>
          </a:p>
          <a:p>
            <a:endParaRPr lang="es-ES" dirty="0"/>
          </a:p>
        </p:txBody>
      </p:sp>
      <p:pic>
        <p:nvPicPr>
          <p:cNvPr id="4" name="Imagen 3"/>
          <p:cNvPicPr>
            <a:picLocks noChangeAspect="1"/>
          </p:cNvPicPr>
          <p:nvPr/>
        </p:nvPicPr>
        <p:blipFill>
          <a:blip r:embed="rId2"/>
          <a:stretch>
            <a:fillRect/>
          </a:stretch>
        </p:blipFill>
        <p:spPr>
          <a:xfrm>
            <a:off x="3083858" y="4155140"/>
            <a:ext cx="5762625" cy="2085975"/>
          </a:xfrm>
          <a:prstGeom prst="rect">
            <a:avLst/>
          </a:prstGeom>
        </p:spPr>
      </p:pic>
    </p:spTree>
    <p:extLst>
      <p:ext uri="{BB962C8B-B14F-4D97-AF65-F5344CB8AC3E}">
        <p14:creationId xmlns:p14="http://schemas.microsoft.com/office/powerpoint/2010/main" val="2143580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just"/>
            <a:r>
              <a:rPr lang="es-ES_tradnl" dirty="0"/>
              <a:t>¿Qué papel deben jugar las valoraciones y los principios normativos en la práctica del profesor?</a:t>
            </a:r>
            <a:endParaRPr lang="es-ES" dirty="0"/>
          </a:p>
        </p:txBody>
      </p:sp>
      <p:sp>
        <p:nvSpPr>
          <p:cNvPr id="3" name="Marcador de contenido 2"/>
          <p:cNvSpPr>
            <a:spLocks noGrp="1"/>
          </p:cNvSpPr>
          <p:nvPr>
            <p:ph idx="1"/>
          </p:nvPr>
        </p:nvSpPr>
        <p:spPr>
          <a:xfrm>
            <a:off x="838200" y="2497978"/>
            <a:ext cx="10515600" cy="2450540"/>
          </a:xfrm>
        </p:spPr>
        <p:txBody>
          <a:bodyPr/>
          <a:lstStyle/>
          <a:p>
            <a:pPr algn="just"/>
            <a:r>
              <a:rPr lang="es-ES_tradnl" dirty="0"/>
              <a:t>Pero, ¿Qué papel deben jugar las valoraciones y los principios normativos en la práctica del profesor? ¿Cuáles son estos principios? ¿Cómo se acuerdan? ¿Qué relación hay entre la Didáctica de la disciplina y los principios que deben guiar la práctica del profesor? Etc.</a:t>
            </a:r>
            <a:endParaRPr lang="es-ES" dirty="0"/>
          </a:p>
          <a:p>
            <a:endParaRPr lang="es-ES" dirty="0"/>
          </a:p>
        </p:txBody>
      </p:sp>
    </p:spTree>
    <p:extLst>
      <p:ext uri="{BB962C8B-B14F-4D97-AF65-F5344CB8AC3E}">
        <p14:creationId xmlns:p14="http://schemas.microsoft.com/office/powerpoint/2010/main" val="133794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992313" y="188913"/>
            <a:ext cx="8229600" cy="652462"/>
          </a:xfrm>
          <a:solidFill>
            <a:srgbClr val="FFCC00"/>
          </a:solidFill>
          <a:ln>
            <a:solidFill>
              <a:schemeClr val="tx1"/>
            </a:solidFill>
            <a:miter lim="800000"/>
            <a:headEnd/>
            <a:tailEnd/>
          </a:ln>
        </p:spPr>
        <p:txBody>
          <a:bodyPr/>
          <a:lstStyle/>
          <a:p>
            <a:pPr algn="ctr" eaLnBrk="1" hangingPunct="1"/>
            <a:r>
              <a:rPr lang="es-ES" altLang="es-ES" sz="4000" b="1" dirty="0"/>
              <a:t>DOS DEMANDAS</a:t>
            </a:r>
            <a:endParaRPr lang="es-ES" altLang="es-ES" sz="4000" dirty="0"/>
          </a:p>
        </p:txBody>
      </p:sp>
      <p:sp>
        <p:nvSpPr>
          <p:cNvPr id="21507" name="Rectangle 3"/>
          <p:cNvSpPr>
            <a:spLocks noGrp="1" noChangeArrowheads="1"/>
          </p:cNvSpPr>
          <p:nvPr>
            <p:ph type="body" idx="1"/>
          </p:nvPr>
        </p:nvSpPr>
        <p:spPr>
          <a:xfrm>
            <a:off x="1774825" y="1412876"/>
            <a:ext cx="8642350" cy="5040313"/>
          </a:xfrm>
        </p:spPr>
        <p:txBody>
          <a:bodyPr>
            <a:normAutofit/>
          </a:bodyPr>
          <a:lstStyle/>
          <a:p>
            <a:pPr algn="just" eaLnBrk="1" hangingPunct="1">
              <a:lnSpc>
                <a:spcPct val="80000"/>
              </a:lnSpc>
            </a:pPr>
            <a:r>
              <a:rPr lang="es-ES" altLang="es-ES" sz="2100" dirty="0"/>
              <a:t>La Didáctica de una disciplina científica tiene que dar respuesta a dos demandas:</a:t>
            </a:r>
          </a:p>
          <a:p>
            <a:pPr algn="just" eaLnBrk="1" hangingPunct="1">
              <a:lnSpc>
                <a:spcPct val="80000"/>
              </a:lnSpc>
              <a:buFontTx/>
              <a:buNone/>
            </a:pPr>
            <a:endParaRPr lang="es-ES" altLang="es-ES" sz="2100" dirty="0"/>
          </a:p>
          <a:p>
            <a:pPr algn="just" eaLnBrk="1" hangingPunct="1">
              <a:lnSpc>
                <a:spcPct val="80000"/>
              </a:lnSpc>
              <a:buFontTx/>
              <a:buNone/>
            </a:pPr>
            <a:r>
              <a:rPr lang="es-ES" altLang="es-ES" sz="2100" dirty="0"/>
              <a:t>	1) Comprender los procesos de enseñanza-aprendizaje de esta disciplina </a:t>
            </a:r>
          </a:p>
          <a:p>
            <a:pPr algn="just" eaLnBrk="1" hangingPunct="1">
              <a:lnSpc>
                <a:spcPct val="80000"/>
              </a:lnSpc>
              <a:buFontTx/>
              <a:buNone/>
            </a:pPr>
            <a:endParaRPr lang="es-ES" altLang="es-ES" sz="2100" dirty="0"/>
          </a:p>
          <a:p>
            <a:pPr algn="just" eaLnBrk="1" hangingPunct="1">
              <a:lnSpc>
                <a:spcPct val="80000"/>
              </a:lnSpc>
              <a:buFontTx/>
              <a:buNone/>
            </a:pPr>
            <a:r>
              <a:rPr lang="es-ES" altLang="es-ES" sz="2100" dirty="0"/>
              <a:t>	2) Guiar la mejora de los procesos de enseñanza-aprendizaje de esta disciplina </a:t>
            </a:r>
          </a:p>
          <a:p>
            <a:pPr algn="just" eaLnBrk="1" hangingPunct="1">
              <a:lnSpc>
                <a:spcPct val="80000"/>
              </a:lnSpc>
            </a:pPr>
            <a:endParaRPr lang="es-ES" altLang="es-ES" sz="2100" dirty="0"/>
          </a:p>
          <a:p>
            <a:pPr algn="just" eaLnBrk="1" hangingPunct="1">
              <a:lnSpc>
                <a:spcPct val="80000"/>
              </a:lnSpc>
            </a:pPr>
            <a:r>
              <a:rPr lang="es-ES" altLang="es-ES" sz="2100" dirty="0"/>
              <a:t>Se trata de dos demandas muy diferentes. </a:t>
            </a:r>
          </a:p>
          <a:p>
            <a:pPr algn="just" eaLnBrk="1" hangingPunct="1">
              <a:lnSpc>
                <a:spcPct val="80000"/>
              </a:lnSpc>
              <a:buFontTx/>
              <a:buNone/>
            </a:pPr>
            <a:endParaRPr lang="es-ES" altLang="es-ES" sz="2100" dirty="0"/>
          </a:p>
          <a:p>
            <a:pPr algn="just" eaLnBrk="1" hangingPunct="1">
              <a:lnSpc>
                <a:spcPct val="80000"/>
              </a:lnSpc>
            </a:pPr>
            <a:r>
              <a:rPr lang="es-ES" altLang="es-ES" sz="2100" dirty="0"/>
              <a:t>La primera lleva a describir, interpretar y/o explicar los Procesos de Enseñanza y Aprendizaje de esta disciplina (ciencia básica / Teoría). </a:t>
            </a:r>
          </a:p>
          <a:p>
            <a:pPr algn="just" eaLnBrk="1" hangingPunct="1">
              <a:lnSpc>
                <a:spcPct val="80000"/>
              </a:lnSpc>
              <a:buFontTx/>
              <a:buNone/>
            </a:pPr>
            <a:endParaRPr lang="es-ES" altLang="es-ES" sz="2100" dirty="0"/>
          </a:p>
          <a:p>
            <a:pPr algn="just" eaLnBrk="1" hangingPunct="1">
              <a:lnSpc>
                <a:spcPct val="80000"/>
              </a:lnSpc>
            </a:pPr>
            <a:r>
              <a:rPr lang="es-ES" altLang="es-ES" sz="2100" dirty="0"/>
              <a:t>La segunda lleva a su valoración y mejora (ciencia aplicada / Aplicada)</a:t>
            </a:r>
          </a:p>
        </p:txBody>
      </p:sp>
    </p:spTree>
    <p:extLst>
      <p:ext uri="{BB962C8B-B14F-4D97-AF65-F5344CB8AC3E}">
        <p14:creationId xmlns:p14="http://schemas.microsoft.com/office/powerpoint/2010/main" val="3400419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508000" y="304800"/>
            <a:ext cx="11161485" cy="6299200"/>
          </a:xfrm>
        </p:spPr>
        <p:txBody>
          <a:bodyPr>
            <a:normAutofit/>
          </a:bodyPr>
          <a:lstStyle/>
          <a:p>
            <a:pPr algn="just" eaLnBrk="1" hangingPunct="1">
              <a:lnSpc>
                <a:spcPct val="80000"/>
              </a:lnSpc>
            </a:pPr>
            <a:r>
              <a:rPr lang="es-ES" altLang="es-ES" sz="2400" dirty="0"/>
              <a:t>La primera demanda lleva a describir, interpretar y/o explicar los procesos de enseñanza-aprendizaje de una disciplina científica (ciencia básica). La segunda lleva a su valoración y mejora (ciencia aplicada o tecnología). La primera demanda exige herramientas para una didáctica descriptiva y explicativa que sirva para responder “¿qué ha ocurrido aquí cómo y por qué?”. La segunda necesita herramientas para una didáctica valorativa que sirva para responder la pregunta  “¿qué se podría mejorar?”.</a:t>
            </a:r>
          </a:p>
          <a:p>
            <a:pPr algn="just" eaLnBrk="1" hangingPunct="1">
              <a:lnSpc>
                <a:spcPct val="80000"/>
              </a:lnSpc>
            </a:pPr>
            <a:endParaRPr lang="es-ES" altLang="es-ES" sz="2400" dirty="0"/>
          </a:p>
          <a:p>
            <a:pPr algn="just" eaLnBrk="1" hangingPunct="1">
              <a:lnSpc>
                <a:spcPct val="80000"/>
              </a:lnSpc>
            </a:pPr>
            <a:r>
              <a:rPr lang="es-ES" altLang="es-ES" sz="2400" dirty="0"/>
              <a:t>Se trata de dos demandas muy diferentes pero estrechamente relacionadas ya que  sin una profunda comprensión de los procesos de enseñanza-aprendizaje de una disciplina no es posible conseguir su mejora. </a:t>
            </a:r>
          </a:p>
          <a:p>
            <a:pPr algn="just" eaLnBrk="1" hangingPunct="1">
              <a:lnSpc>
                <a:spcPct val="80000"/>
              </a:lnSpc>
            </a:pPr>
            <a:endParaRPr lang="es-ES" altLang="es-ES" sz="2400" dirty="0"/>
          </a:p>
          <a:p>
            <a:pPr algn="just">
              <a:lnSpc>
                <a:spcPct val="80000"/>
              </a:lnSpc>
            </a:pPr>
            <a:r>
              <a:rPr lang="es-ES_tradnl" sz="2400" dirty="0"/>
              <a:t>Por ejemplo, si consideramos que un proceso de enseñanza-aprendizaje es de calidad cuando, como resultado de él, se consigue un aprendizaje de un contenido matemático por parte de los alumnos, todo el conocimiento que ha generado el área de Didáctica de las Matemáticas sobre las dificultades de los estudiantes sobre dicho contenido será de gran ayuda para guiar el proceso de su enseñanza y aprendizaje.</a:t>
            </a:r>
            <a:endParaRPr lang="es-ES" altLang="es-ES" sz="2400" dirty="0"/>
          </a:p>
        </p:txBody>
      </p:sp>
    </p:spTree>
    <p:extLst>
      <p:ext uri="{BB962C8B-B14F-4D97-AF65-F5344CB8AC3E}">
        <p14:creationId xmlns:p14="http://schemas.microsoft.com/office/powerpoint/2010/main" val="2388367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rgbClr val="FFC000"/>
          </a:solidFill>
        </p:spPr>
        <p:txBody>
          <a:bodyPr/>
          <a:lstStyle/>
          <a:p>
            <a:pPr algn="ctr"/>
            <a:r>
              <a:rPr lang="es-ES" dirty="0"/>
              <a:t>CONSIDERACIONES SOBRE LA SEGUNDA DEMANDA</a:t>
            </a:r>
          </a:p>
        </p:txBody>
      </p:sp>
      <p:sp>
        <p:nvSpPr>
          <p:cNvPr id="3" name="Marcador de contenido 2"/>
          <p:cNvSpPr>
            <a:spLocks noGrp="1"/>
          </p:cNvSpPr>
          <p:nvPr>
            <p:ph idx="1"/>
          </p:nvPr>
        </p:nvSpPr>
        <p:spPr>
          <a:xfrm>
            <a:off x="838199" y="1825625"/>
            <a:ext cx="10903857" cy="4351338"/>
          </a:xfrm>
        </p:spPr>
        <p:txBody>
          <a:bodyPr>
            <a:normAutofit fontScale="92500" lnSpcReduction="20000"/>
          </a:bodyPr>
          <a:lstStyle/>
          <a:p>
            <a:pPr algn="just"/>
            <a:r>
              <a:rPr lang="es-ES_tradnl" dirty="0"/>
              <a:t>La primera consideración sobre la segunda demanda (concepción de la didáctica como generadora de criterios normativos) es, usando la metáfora de la moral, que nos adentramos en un terreno en que los términos a utilizar son más bien propios del discurso moralista ya que son del tipo: calidad, bien, mal, mejor, peor, correcto, incorrecto, etc.</a:t>
            </a:r>
          </a:p>
          <a:p>
            <a:pPr algn="just"/>
            <a:endParaRPr lang="es-ES_tradnl" dirty="0"/>
          </a:p>
          <a:p>
            <a:pPr algn="just"/>
            <a:r>
              <a:rPr lang="es-ES_tradnl" dirty="0"/>
              <a:t> Es decir, nos adentramos en una reflexión sobre valores y normas que funcionan como una guía para obrar que orienta acerca de qué acciones son correctas (buenas) y cuáles son incorrectas (malas). </a:t>
            </a:r>
          </a:p>
          <a:p>
            <a:pPr algn="just"/>
            <a:endParaRPr lang="es-ES_tradnl" dirty="0"/>
          </a:p>
          <a:p>
            <a:pPr algn="just"/>
            <a:r>
              <a:rPr lang="es-ES_tradnl" dirty="0"/>
              <a:t>Dicho de otra manera, dejamos el terreno firme de la ciencia (sea esta de tipo positivista o anti positivista) para adentrarnos en un terreno resbaladizo.</a:t>
            </a:r>
            <a:endParaRPr lang="es-ES" dirty="0"/>
          </a:p>
          <a:p>
            <a:endParaRPr lang="es-ES" dirty="0"/>
          </a:p>
        </p:txBody>
      </p:sp>
    </p:spTree>
    <p:extLst>
      <p:ext uri="{BB962C8B-B14F-4D97-AF65-F5344CB8AC3E}">
        <p14:creationId xmlns:p14="http://schemas.microsoft.com/office/powerpoint/2010/main" val="3276212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508000"/>
            <a:ext cx="11049000" cy="5341257"/>
          </a:xfrm>
        </p:spPr>
        <p:txBody>
          <a:bodyPr>
            <a:normAutofit/>
          </a:bodyPr>
          <a:lstStyle/>
          <a:p>
            <a:pPr algn="just"/>
            <a:r>
              <a:rPr lang="es-ES_tradnl" dirty="0"/>
              <a:t>En general, los enfoques teóricos que se han generado en la Didáctica de las Matemáticas (como contexto de reflexión) están más cómodos con la primera demanda (concepción de la didáctica como ciencia descriptiva/ explicativa) que con la segunda (concepción de la didáctica como generadora de criterios normativos). Incluso podemos decir que muchos de ellos huyen de esta última con diferentes argumentos como los siguientes:</a:t>
            </a:r>
          </a:p>
          <a:p>
            <a:pPr marL="0" indent="0" algn="just">
              <a:buNone/>
            </a:pPr>
            <a:endParaRPr lang="es-ES_tradnl" dirty="0"/>
          </a:p>
          <a:p>
            <a:pPr marL="0" indent="0" algn="just">
              <a:buNone/>
            </a:pPr>
            <a:r>
              <a:rPr lang="es-ES_tradnl" i="1" dirty="0"/>
              <a:t>&lt;&lt; la segunda demanda es una petición externa al área de la Didáctica de las Matemáticas, que se justifica por la importancia social de la educación y porque la inversión, que realiza la sociedad en educación, debe revertir en una mejora de la sociedad, etc. (podríamos decir que no la reconocen como una demanda propia del área)&gt;&gt;</a:t>
            </a:r>
            <a:endParaRPr lang="es-ES" i="1" dirty="0"/>
          </a:p>
        </p:txBody>
      </p:sp>
    </p:spTree>
    <p:extLst>
      <p:ext uri="{BB962C8B-B14F-4D97-AF65-F5344CB8AC3E}">
        <p14:creationId xmlns:p14="http://schemas.microsoft.com/office/powerpoint/2010/main" val="2263445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319314"/>
            <a:ext cx="10515600" cy="6183086"/>
          </a:xfrm>
        </p:spPr>
        <p:txBody>
          <a:bodyPr>
            <a:normAutofit/>
          </a:bodyPr>
          <a:lstStyle/>
          <a:p>
            <a:pPr marL="0" indent="0" algn="just">
              <a:buNone/>
            </a:pPr>
            <a:r>
              <a:rPr lang="es-ES_tradnl" i="1" dirty="0"/>
              <a:t>&lt;&lt;un enfoque teórico científico obtiene resultados científicos, pero no puede emitir juicios de valor ni normas; se trata de un punto de vista asumido mayoritariamente por lo que se ha llamado la Didáctica Fundamental, sobre todo por la Teoría de las Situaciones Didácticas y por la Teoría Antropológica de lo Didáctico (este se podría considerar un argumento positivista, podríamos decir que directamente rechazan la segunda demanda)&gt;&gt;</a:t>
            </a:r>
          </a:p>
          <a:p>
            <a:endParaRPr lang="es-ES_tradnl" dirty="0"/>
          </a:p>
          <a:p>
            <a:pPr marL="0" indent="0" algn="just">
              <a:buNone/>
            </a:pPr>
            <a:r>
              <a:rPr lang="es-ES_tradnl" i="1" dirty="0"/>
              <a:t>&lt;&lt;los enfoques teóricos en Didáctica de las Matemáticas aún están poco desarrollados, sus resultados todavía son limitados incluso para responder a la primera demanda y, por tanto, no están en condiciones de afrontar la segunda (podríamos decir que la posponen para un futuro indeterminado)&gt;&gt;</a:t>
            </a:r>
            <a:endParaRPr lang="es-ES" i="1" dirty="0"/>
          </a:p>
          <a:p>
            <a:pPr algn="just"/>
            <a:endParaRPr lang="es-ES" i="1" dirty="0"/>
          </a:p>
        </p:txBody>
      </p:sp>
    </p:spTree>
    <p:extLst>
      <p:ext uri="{BB962C8B-B14F-4D97-AF65-F5344CB8AC3E}">
        <p14:creationId xmlns:p14="http://schemas.microsoft.com/office/powerpoint/2010/main" val="100422638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2585</Words>
  <Application>Microsoft Office PowerPoint</Application>
  <PresentationFormat>Panorámica</PresentationFormat>
  <Paragraphs>137</Paragraphs>
  <Slides>36</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36</vt:i4>
      </vt:variant>
    </vt:vector>
  </HeadingPairs>
  <TitlesOfParts>
    <vt:vector size="42" baseType="lpstr">
      <vt:lpstr>Arial</vt:lpstr>
      <vt:lpstr>Arial Unicode MS</vt:lpstr>
      <vt:lpstr>Calibri</vt:lpstr>
      <vt:lpstr>Calibri Light</vt:lpstr>
      <vt:lpstr>Times New Roman</vt:lpstr>
      <vt:lpstr>Tema de Office</vt:lpstr>
      <vt:lpstr>Criterios valorativos y normativos en la didáctica de una disciplina científica</vt:lpstr>
      <vt:lpstr>Presentación de PowerPoint</vt:lpstr>
      <vt:lpstr>Se asumen ciertos principios que deben guiar la práctica del profesor</vt:lpstr>
      <vt:lpstr>¿Qué papel deben jugar las valoraciones y los principios normativos en la práctica del profesor?</vt:lpstr>
      <vt:lpstr>DOS DEMANDAS</vt:lpstr>
      <vt:lpstr>Presentación de PowerPoint</vt:lpstr>
      <vt:lpstr>CONSIDERACIONES SOBRE LA SEGUNDA DEMANDA</vt:lpstr>
      <vt:lpstr>Presentación de PowerPoint</vt:lpstr>
      <vt:lpstr>Presentación de PowerPoint</vt:lpstr>
      <vt:lpstr>Presentación de PowerPoint</vt:lpstr>
      <vt:lpstr>Presentación de PowerPoint</vt:lpstr>
      <vt:lpstr>La segunda demanda en cierta manera no se puede evitar</vt:lpstr>
      <vt:lpstr>Presentación de PowerPoint</vt:lpstr>
      <vt:lpstr>A modo de conclusión</vt:lpstr>
      <vt:lpstr>El problema del diseño instruccional</vt:lpstr>
      <vt:lpstr>Presentación de PowerPoint</vt:lpstr>
      <vt:lpstr>Perspectiva consensual: Consensuar criterios de calidad (principios, etc.)</vt:lpstr>
      <vt:lpstr>Presentación de PowerPoint</vt:lpstr>
      <vt:lpstr>Criterios de idoneidad </vt:lpstr>
      <vt:lpstr>Presentación de PowerPoint</vt:lpstr>
      <vt:lpstr>Los criterios y sus descriptores </vt:lpstr>
      <vt:lpstr>Presentación de PowerPoint</vt:lpstr>
      <vt:lpstr>Presentación de PowerPoint</vt:lpstr>
      <vt:lpstr>Presentación de PowerPoint</vt:lpstr>
      <vt:lpstr>Presentación de PowerPoint</vt:lpstr>
      <vt:lpstr>Presentación de PowerPoint</vt:lpstr>
      <vt:lpstr>Presentación de PowerPoint</vt:lpstr>
      <vt:lpstr>Principios versus reglas</vt:lpstr>
      <vt:lpstr>Construto Idoneidad Didáctica</vt:lpstr>
      <vt:lpstr>  Evitar el peligro del esencialismo   </vt:lpstr>
      <vt:lpstr>3. Delimitando las bases del construto ID</vt:lpstr>
      <vt:lpstr>Construindo el construto</vt:lpstr>
      <vt:lpstr>Presentación de PowerPoint</vt:lpstr>
      <vt:lpstr>Consideraciones </vt:lpstr>
      <vt:lpstr>Presentación de PowerPoint</vt:lpstr>
      <vt:lpstr>Criterios valorativos y normativos en la didáctica de una disciplina científica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 z</dc:creator>
  <cp:lastModifiedBy>Revisor</cp:lastModifiedBy>
  <cp:revision>24</cp:revision>
  <dcterms:created xsi:type="dcterms:W3CDTF">2018-01-28T22:56:12Z</dcterms:created>
  <dcterms:modified xsi:type="dcterms:W3CDTF">2019-02-14T05:52:48Z</dcterms:modified>
</cp:coreProperties>
</file>