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60" r:id="rId3"/>
    <p:sldId id="261" r:id="rId4"/>
    <p:sldId id="262" r:id="rId5"/>
    <p:sldId id="259" r:id="rId6"/>
    <p:sldId id="277" r:id="rId7"/>
    <p:sldId id="263" r:id="rId8"/>
    <p:sldId id="257" r:id="rId9"/>
    <p:sldId id="264" r:id="rId10"/>
    <p:sldId id="265" r:id="rId11"/>
    <p:sldId id="266" r:id="rId12"/>
    <p:sldId id="267" r:id="rId13"/>
    <p:sldId id="268" r:id="rId14"/>
    <p:sldId id="269" r:id="rId15"/>
    <p:sldId id="270" r:id="rId16"/>
    <p:sldId id="272" r:id="rId17"/>
    <p:sldId id="273" r:id="rId18"/>
    <p:sldId id="274" r:id="rId19"/>
    <p:sldId id="275" r:id="rId20"/>
    <p:sldId id="278" r:id="rId21"/>
    <p:sldId id="279" r:id="rId22"/>
    <p:sldId id="276" r:id="rId23"/>
    <p:sldId id="280" r:id="rId24"/>
    <p:sldId id="281" r:id="rId25"/>
    <p:sldId id="282" r:id="rId26"/>
    <p:sldId id="283" r:id="rId27"/>
    <p:sldId id="284" r:id="rId28"/>
    <p:sldId id="285" r:id="rId29"/>
    <p:sldId id="286" r:id="rId30"/>
    <p:sldId id="287" r:id="rId31"/>
    <p:sldId id="290" r:id="rId32"/>
    <p:sldId id="291" r:id="rId33"/>
    <p:sldId id="294" r:id="rId34"/>
    <p:sldId id="295" r:id="rId35"/>
    <p:sldId id="296" r:id="rId36"/>
    <p:sldId id="297" r:id="rId37"/>
    <p:sldId id="292" r:id="rId38"/>
    <p:sldId id="293" r:id="rId3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2BAC7-BF28-B046-9F41-6B3F450E3742}" type="datetimeFigureOut">
              <a:rPr lang="es-ES" smtClean="0"/>
              <a:t>18/05/2018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5EBE5-9486-8D42-9F09-D5133EB1A8F3}" type="slidenum">
              <a:rPr lang="es-ES" smtClean="0"/>
              <a:t>‹Nº›</a:t>
            </a:fld>
            <a:endParaRPr lang="es-ES"/>
          </a:p>
        </p:txBody>
      </p:sp>
    </p:spTree>
    <p:extLst>
      <p:ext uri="{BB962C8B-B14F-4D97-AF65-F5344CB8AC3E}">
        <p14:creationId xmlns:p14="http://schemas.microsoft.com/office/powerpoint/2010/main" val="3658386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X y y </a:t>
            </a:r>
          </a:p>
          <a:p>
            <a:r>
              <a:rPr lang="es-ES" dirty="0" smtClean="0"/>
              <a:t>Manipular números y símbolos de acuerdo</a:t>
            </a:r>
            <a:r>
              <a:rPr lang="es-ES" baseline="0" dirty="0" smtClean="0"/>
              <a:t> a reglas </a:t>
            </a:r>
            <a:r>
              <a:rPr lang="es-ES" baseline="0" dirty="0" err="1" smtClean="0"/>
              <a:t>preescritas</a:t>
            </a:r>
            <a:endParaRPr lang="es-ES" baseline="0" dirty="0" smtClean="0"/>
          </a:p>
          <a:p>
            <a:r>
              <a:rPr lang="es-ES" baseline="0" dirty="0" smtClean="0"/>
              <a:t>Resolver o encontrar lo desconocido de una ecuación </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a:t>
            </a:fld>
            <a:endParaRPr lang="es-ES"/>
          </a:p>
        </p:txBody>
      </p:sp>
    </p:spTree>
    <p:extLst>
      <p:ext uri="{BB962C8B-B14F-4D97-AF65-F5344CB8AC3E}">
        <p14:creationId xmlns:p14="http://schemas.microsoft.com/office/powerpoint/2010/main" val="239966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11</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alumno entiende el problema </a:t>
            </a:r>
          </a:p>
          <a:p>
            <a:r>
              <a:rPr lang="es-ES" dirty="0" smtClean="0"/>
              <a:t>La dificultad se encuentra en el nivel</a:t>
            </a:r>
            <a:r>
              <a:rPr lang="es-ES" baseline="0" dirty="0" smtClean="0"/>
              <a:t> simbólico</a:t>
            </a:r>
          </a:p>
          <a:p>
            <a:r>
              <a:rPr lang="es-ES" baseline="0" dirty="0" smtClean="0"/>
              <a:t>El escribe las ecuaciones a medida que ellos están entendiendo el problema  </a:t>
            </a:r>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12</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alumno entiende el problema </a:t>
            </a:r>
          </a:p>
          <a:p>
            <a:r>
              <a:rPr lang="es-ES" dirty="0" smtClean="0"/>
              <a:t>La dificultad se encuentra en el nivel</a:t>
            </a:r>
            <a:r>
              <a:rPr lang="es-ES" baseline="0" dirty="0" smtClean="0"/>
              <a:t> simbólico</a:t>
            </a:r>
          </a:p>
          <a:p>
            <a:r>
              <a:rPr lang="es-ES" baseline="0" dirty="0" smtClean="0"/>
              <a:t>El escribe las ecuaciones a medida que ellos están entendiendo el problema  </a:t>
            </a:r>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13</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 investigaciones realizadas en la década de los 80´s mostraron que las diferencias de los símbolos en si pueden resultar en serias dificultades para los alumnos de secundaria</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14</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escritura de izquierda a derecha donde los estudiantes</a:t>
            </a:r>
            <a:r>
              <a:rPr lang="es-ES" baseline="0" dirty="0" smtClean="0"/>
              <a:t> tienden a escribir una cadena de igualdades en lugar de expresar el </a:t>
            </a:r>
            <a:r>
              <a:rPr lang="es-ES" baseline="0" dirty="0" err="1" smtClean="0"/>
              <a:t>reestablecimiento</a:t>
            </a:r>
            <a:r>
              <a:rPr lang="es-ES" baseline="0" dirty="0" smtClean="0"/>
              <a:t> de la igualdad en cada paso de la transformación </a:t>
            </a:r>
          </a:p>
          <a:p>
            <a:endParaRPr lang="es-ES" baseline="0" dirty="0" smtClean="0"/>
          </a:p>
          <a:p>
            <a:r>
              <a:rPr lang="es-ES" baseline="0" dirty="0" smtClean="0"/>
              <a:t>Estas </a:t>
            </a:r>
            <a:r>
              <a:rPr lang="es-ES" b="1" baseline="0" dirty="0" smtClean="0"/>
              <a:t>dificultades nos indican para propósitos educativos que el álgebra no debe continuar concibiéndose como una extensión de la aritmética. </a:t>
            </a:r>
            <a:endParaRPr lang="es-ES" b="1"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15</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16</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17</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18</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19</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20</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Hablar</a:t>
            </a:r>
            <a:r>
              <a:rPr lang="es-ES" baseline="0" dirty="0" smtClean="0"/>
              <a:t> de que nos encontramos con esas dudas incluso en nivel universitario, después de pasar por bachillerato y secundaria</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3</a:t>
            </a:fld>
            <a:endParaRPr lang="es-ES"/>
          </a:p>
        </p:txBody>
      </p:sp>
    </p:spTree>
    <p:extLst>
      <p:ext uri="{BB962C8B-B14F-4D97-AF65-F5344CB8AC3E}">
        <p14:creationId xmlns:p14="http://schemas.microsoft.com/office/powerpoint/2010/main" val="239966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21</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22</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23</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24</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Cabe</a:t>
            </a:r>
            <a:r>
              <a:rPr lang="es-ES" b="0" baseline="0" dirty="0" smtClean="0"/>
              <a:t> mencionar que los enfoques mas tradicionales empiezan por enseñar la sintaxis algebraica destacando sus aspectos manipulativos y al final resuelven problemas aplicando dicho contenido sintáctico-algebraico.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25</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26</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27</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28</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29</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30</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Cuando</a:t>
            </a:r>
            <a:r>
              <a:rPr lang="es-ES" baseline="0" dirty="0" smtClean="0"/>
              <a:t> el álgebra se estudia de esta forma, las reglas de manipular letras y números en una ecuación no parecen tan arbitrarias, sino que son una extensión natural de lo que sabemos </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4</a:t>
            </a:fld>
            <a:endParaRPr lang="es-ES"/>
          </a:p>
        </p:txBody>
      </p:sp>
    </p:spTree>
    <p:extLst>
      <p:ext uri="{BB962C8B-B14F-4D97-AF65-F5344CB8AC3E}">
        <p14:creationId xmlns:p14="http://schemas.microsoft.com/office/powerpoint/2010/main" val="239966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31</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32</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Este término se refiera</a:t>
            </a:r>
            <a:r>
              <a:rPr lang="es-ES" b="0" baseline="0" dirty="0" smtClean="0"/>
              <a:t> a generar actividades algebraicas a partir del material disponible. </a:t>
            </a:r>
            <a:endParaRPr lang="es-ES" b="0"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33</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5</a:t>
            </a:fld>
            <a:endParaRPr lang="es-ES"/>
          </a:p>
        </p:txBody>
      </p:sp>
    </p:spTree>
    <p:extLst>
      <p:ext uri="{BB962C8B-B14F-4D97-AF65-F5344CB8AC3E}">
        <p14:creationId xmlns:p14="http://schemas.microsoft.com/office/powerpoint/2010/main" val="319820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6</a:t>
            </a:fld>
            <a:endParaRPr lang="es-ES"/>
          </a:p>
        </p:txBody>
      </p:sp>
    </p:spTree>
    <p:extLst>
      <p:ext uri="{BB962C8B-B14F-4D97-AF65-F5344CB8AC3E}">
        <p14:creationId xmlns:p14="http://schemas.microsoft.com/office/powerpoint/2010/main" val="319820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general,</a:t>
            </a:r>
            <a:r>
              <a:rPr lang="es-ES" baseline="0" dirty="0" smtClean="0"/>
              <a:t> hasta principios de los 90´s, la investigación sobre la enseñanza y aprendizaje del álgebra estaba centrada en lo que los alumnos no podían hacer, más que en explotar lo que eran capaces de hacer y su potencial de desarrollo. </a:t>
            </a:r>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7</a:t>
            </a:fld>
            <a:endParaRPr lang="es-ES"/>
          </a:p>
        </p:txBody>
      </p:sp>
    </p:spTree>
    <p:extLst>
      <p:ext uri="{BB962C8B-B14F-4D97-AF65-F5344CB8AC3E}">
        <p14:creationId xmlns:p14="http://schemas.microsoft.com/office/powerpoint/2010/main" val="338947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err="1" smtClean="0"/>
              <a:t>Kieran</a:t>
            </a:r>
            <a:r>
              <a:rPr lang="es-ES" dirty="0" smtClean="0"/>
              <a:t> investigaba la interpretación del signo</a:t>
            </a:r>
            <a:r>
              <a:rPr lang="es-ES" baseline="0" dirty="0" smtClean="0"/>
              <a:t> de igualdad</a:t>
            </a: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8</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Los</a:t>
            </a:r>
            <a:r>
              <a:rPr lang="es-ES" baseline="0" dirty="0" smtClean="0"/>
              <a:t> niños son capaces de determinar la igualdad numérica de 2 conjuntos aunque no necesariamente sean conjuntos homogéneos, esto corresponde simbólicamente a :</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Habilidad de juntar dos conjuntos distintos y contar el número de elementos unión </a:t>
            </a:r>
          </a:p>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9</a:t>
            </a:fld>
            <a:endParaRPr lang="es-ES"/>
          </a:p>
        </p:txBody>
      </p:sp>
    </p:spTree>
    <p:extLst>
      <p:ext uri="{BB962C8B-B14F-4D97-AF65-F5344CB8AC3E}">
        <p14:creationId xmlns:p14="http://schemas.microsoft.com/office/powerpoint/2010/main" val="40031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 Muchos niños aprenden a leer y escribir los símbolos elementales de la aritmética, pero </a:t>
            </a:r>
            <a:r>
              <a:rPr lang="es-ES" b="1" baseline="0" dirty="0" smtClean="0"/>
              <a:t>no necesariamente los entienden en la misma manera que lo hacemos nosotros</a:t>
            </a:r>
            <a:r>
              <a:rPr lang="es-E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 Mientras nosotros vemos las sentencias de igualdad como relaciones de equivalencia (envuelven la propiedades reflexiva, simétrica, y transitiva), los niños interpretan el símbolo + y = como términos de acción  (</a:t>
            </a:r>
            <a:r>
              <a:rPr lang="es-ES" b="1" baseline="0" dirty="0" smtClean="0"/>
              <a:t>el signo igual es visto como un operador, no como un símbolo de relación</a:t>
            </a:r>
            <a:r>
              <a:rPr lang="es-E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 Una consecuencia de que los niños interpreten las igualdades en términos de acción es que encuentran dificultades para leer sentencias aritméticas que no reflejen el orden de los cálculos. </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 Se enfatizo que no hay evidencia que sugiera el cambio de pensamiento en los niños acerca de la igualdad en los años posteriores. </a:t>
            </a:r>
          </a:p>
          <a:p>
            <a:pPr marL="0" marR="0" indent="0" algn="l" defTabSz="457200" rtl="0" eaLnBrk="1" fontAlgn="auto" latinLnBrk="0" hangingPunct="1">
              <a:lnSpc>
                <a:spcPct val="100000"/>
              </a:lnSpc>
              <a:spcBef>
                <a:spcPts val="0"/>
              </a:spcBef>
              <a:spcAft>
                <a:spcPts val="0"/>
              </a:spcAft>
              <a:buClrTx/>
              <a:buSzTx/>
              <a:buFontTx/>
              <a:buNone/>
              <a:tabLst/>
              <a:defRPr/>
            </a:pPr>
            <a:r>
              <a:rPr lang="es-ES" b="1" baseline="0" dirty="0" smtClean="0"/>
              <a:t>- “</a:t>
            </a:r>
            <a:r>
              <a:rPr lang="es-ES" b="1" baseline="0" dirty="0" err="1" smtClean="0"/>
              <a:t>two</a:t>
            </a:r>
            <a:r>
              <a:rPr lang="es-ES" b="1" baseline="0" dirty="0" smtClean="0"/>
              <a:t> </a:t>
            </a:r>
            <a:r>
              <a:rPr lang="es-ES" b="1" baseline="0" dirty="0" err="1" smtClean="0"/>
              <a:t>names</a:t>
            </a:r>
            <a:r>
              <a:rPr lang="es-ES" b="1" baseline="0" dirty="0" smtClean="0"/>
              <a:t> </a:t>
            </a:r>
            <a:r>
              <a:rPr lang="es-ES" b="1" baseline="0" dirty="0" err="1" smtClean="0"/>
              <a:t>for</a:t>
            </a:r>
            <a:r>
              <a:rPr lang="es-ES" b="1" baseline="0" dirty="0" smtClean="0"/>
              <a:t> </a:t>
            </a:r>
            <a:r>
              <a:rPr lang="es-ES" b="1" baseline="0" dirty="0" err="1" smtClean="0"/>
              <a:t>the</a:t>
            </a:r>
            <a:r>
              <a:rPr lang="es-ES" b="1" baseline="0" dirty="0" smtClean="0"/>
              <a:t> </a:t>
            </a:r>
            <a:r>
              <a:rPr lang="es-ES" b="1" baseline="0" dirty="0" err="1" smtClean="0"/>
              <a:t>same</a:t>
            </a:r>
            <a:r>
              <a:rPr lang="es-ES" b="1" baseline="0" dirty="0" smtClean="0"/>
              <a:t> </a:t>
            </a:r>
            <a:r>
              <a:rPr lang="es-ES" b="1" baseline="0" dirty="0" err="1" smtClean="0"/>
              <a:t>number</a:t>
            </a:r>
            <a:r>
              <a:rPr lang="es-ES" b="1" baseline="0" dirty="0" smtClean="0"/>
              <a:t>” </a:t>
            </a:r>
            <a:r>
              <a:rPr lang="es-ES" dirty="0" smtClean="0">
                <a:sym typeface="Wingdings"/>
              </a:rPr>
              <a:t>Requieren que dos elementos conectados por un operador sea remplazado por un tercer elemento </a:t>
            </a:r>
            <a:endParaRPr lang="es-E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95EBE5-9486-8D42-9F09-D5133EB1A8F3}" type="slidenum">
              <a:rPr lang="es-ES" smtClean="0"/>
              <a:t>10</a:t>
            </a:fld>
            <a:endParaRPr lang="es-ES"/>
          </a:p>
        </p:txBody>
      </p:sp>
    </p:spTree>
    <p:extLst>
      <p:ext uri="{BB962C8B-B14F-4D97-AF65-F5344CB8AC3E}">
        <p14:creationId xmlns:p14="http://schemas.microsoft.com/office/powerpoint/2010/main" val="40031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_tradnl" smtClean="0"/>
              <a:t>Clic para editar título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371506-C4BD-8641-8E5D-E9CB00F4B08C}" type="datetimeFigureOut">
              <a:rPr lang="es-ES" smtClean="0"/>
              <a:t>18/05/2018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E6A6B1-9E71-F144-9EB0-2EDB29C706A8}" type="slidenum">
              <a:rPr lang="es-ES" smtClean="0"/>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0E371506-C4BD-8641-8E5D-E9CB00F4B08C}" type="datetimeFigureOut">
              <a:rPr lang="es-ES" smtClean="0"/>
              <a:t>18/05/2018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0E371506-C4BD-8641-8E5D-E9CB00F4B08C}" type="datetimeFigureOut">
              <a:rPr lang="es-ES" smtClean="0"/>
              <a:t>18/05/2018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0E371506-C4BD-8641-8E5D-E9CB00F4B08C}" type="datetimeFigureOut">
              <a:rPr lang="es-ES" smtClean="0"/>
              <a:t>18/05/2018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0E371506-C4BD-8641-8E5D-E9CB00F4B08C}" type="datetimeFigureOut">
              <a:rPr lang="es-ES" smtClean="0"/>
              <a:t>18/05/2018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E6A6B1-9E71-F144-9EB0-2EDB29C706A8}" type="slidenum">
              <a:rPr lang="es-ES" smtClean="0"/>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0E371506-C4BD-8641-8E5D-E9CB00F4B08C}" type="datetimeFigureOut">
              <a:rPr lang="es-ES" smtClean="0"/>
              <a:t>18/05/2018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0E371506-C4BD-8641-8E5D-E9CB00F4B08C}" type="datetimeFigureOut">
              <a:rPr lang="es-ES" smtClean="0"/>
              <a:t>18/05/2018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CE6A6B1-9E71-F144-9EB0-2EDB29C706A8}" type="slidenum">
              <a:rPr lang="es-ES" smtClean="0"/>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0E371506-C4BD-8641-8E5D-E9CB00F4B08C}" type="datetimeFigureOut">
              <a:rPr lang="es-ES" smtClean="0"/>
              <a:t>18/05/2018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71506-C4BD-8641-8E5D-E9CB00F4B08C}" type="datetimeFigureOut">
              <a:rPr lang="es-ES" smtClean="0"/>
              <a:t>18/05/2018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_tradnl" smtClean="0"/>
              <a:t>Clic para editar título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E371506-C4BD-8641-8E5D-E9CB00F4B08C}" type="datetimeFigureOut">
              <a:rPr lang="es-ES" smtClean="0"/>
              <a:t>18/05/2018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E6A6B1-9E71-F144-9EB0-2EDB29C706A8}" type="slidenum">
              <a:rPr lang="es-ES" smtClean="0"/>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E371506-C4BD-8641-8E5D-E9CB00F4B08C}" type="datetimeFigureOut">
              <a:rPr lang="es-ES" smtClean="0"/>
              <a:t>18/05/2018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E6A6B1-9E71-F144-9EB0-2EDB29C706A8}"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E371506-C4BD-8641-8E5D-E9CB00F4B08C}" type="datetimeFigureOut">
              <a:rPr lang="es-ES" smtClean="0"/>
              <a:t>18/05/2018</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CE6A6B1-9E71-F144-9EB0-2EDB29C706A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11010"/>
            <a:ext cx="7848600" cy="1927225"/>
          </a:xfrm>
        </p:spPr>
        <p:txBody>
          <a:bodyPr/>
          <a:lstStyle/>
          <a:p>
            <a:r>
              <a:rPr lang="es-ES" sz="4800" dirty="0"/>
              <a:t>Pensamiento algebraico, del uso del algoritmo a una real comprensión</a:t>
            </a:r>
            <a:r>
              <a:rPr lang="es-ES" dirty="0"/>
              <a:t>.</a:t>
            </a:r>
          </a:p>
        </p:txBody>
      </p:sp>
      <p:sp>
        <p:nvSpPr>
          <p:cNvPr id="3" name="Subtítulo 2"/>
          <p:cNvSpPr>
            <a:spLocks noGrp="1"/>
          </p:cNvSpPr>
          <p:nvPr>
            <p:ph type="subTitle" idx="1"/>
          </p:nvPr>
        </p:nvSpPr>
        <p:spPr/>
        <p:txBody>
          <a:bodyPr>
            <a:normAutofit/>
          </a:bodyPr>
          <a:lstStyle/>
          <a:p>
            <a:r>
              <a:rPr lang="es-ES" sz="1800" dirty="0" smtClean="0"/>
              <a:t>Dra. Catalina Elizabeth Carreón González </a:t>
            </a:r>
            <a:endParaRPr lang="es-ES" sz="1800" dirty="0"/>
          </a:p>
        </p:txBody>
      </p:sp>
    </p:spTree>
    <p:extLst>
      <p:ext uri="{BB962C8B-B14F-4D97-AF65-F5344CB8AC3E}">
        <p14:creationId xmlns:p14="http://schemas.microsoft.com/office/powerpoint/2010/main" val="806823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Kieran</a:t>
            </a:r>
            <a:r>
              <a:rPr lang="es-ES" sz="1600" dirty="0" smtClean="0">
                <a:solidFill>
                  <a:schemeClr val="tx1">
                    <a:lumMod val="75000"/>
                    <a:lumOff val="25000"/>
                  </a:schemeClr>
                </a:solidFill>
              </a:rPr>
              <a:t>, </a:t>
            </a:r>
            <a:r>
              <a:rPr lang="es-ES" sz="1600" i="1" dirty="0" err="1" smtClean="0">
                <a:solidFill>
                  <a:schemeClr val="tx1">
                    <a:lumMod val="75000"/>
                    <a:lumOff val="25000"/>
                  </a:schemeClr>
                </a:solidFill>
              </a:rPr>
              <a:t>Educational</a:t>
            </a:r>
            <a:r>
              <a:rPr lang="es-ES" sz="1600" i="1" dirty="0" smtClean="0">
                <a:solidFill>
                  <a:schemeClr val="tx1">
                    <a:lumMod val="75000"/>
                    <a:lumOff val="25000"/>
                  </a:schemeClr>
                </a:solidFill>
              </a:rPr>
              <a:t> </a:t>
            </a:r>
            <a:r>
              <a:rPr lang="es-ES" sz="1600" i="1" dirty="0" err="1" smtClean="0">
                <a:solidFill>
                  <a:schemeClr val="tx1">
                    <a:lumMod val="75000"/>
                    <a:lumOff val="25000"/>
                  </a:schemeClr>
                </a:solidFill>
              </a:rPr>
              <a:t>Studies</a:t>
            </a:r>
            <a:r>
              <a:rPr lang="es-ES" sz="1600" i="1" dirty="0" smtClean="0">
                <a:solidFill>
                  <a:schemeClr val="tx1">
                    <a:lumMod val="75000"/>
                    <a:lumOff val="25000"/>
                  </a:schemeClr>
                </a:solidFill>
              </a:rPr>
              <a:t> in </a:t>
            </a:r>
            <a:r>
              <a:rPr lang="es-ES" sz="1600" i="1" dirty="0" err="1" smtClean="0">
                <a:solidFill>
                  <a:schemeClr val="tx1">
                    <a:lumMod val="75000"/>
                    <a:lumOff val="25000"/>
                  </a:schemeClr>
                </a:solidFill>
              </a:rPr>
              <a:t>Mathematics</a:t>
            </a:r>
            <a:r>
              <a:rPr lang="es-ES" sz="1600" i="1" dirty="0" smtClean="0">
                <a:solidFill>
                  <a:schemeClr val="tx1">
                    <a:lumMod val="75000"/>
                    <a:lumOff val="25000"/>
                  </a:schemeClr>
                </a:solidFill>
              </a:rPr>
              <a:t> </a:t>
            </a:r>
            <a:r>
              <a:rPr lang="es-ES" sz="1600" b="1" dirty="0" smtClean="0">
                <a:solidFill>
                  <a:schemeClr val="tx1">
                    <a:lumMod val="75000"/>
                    <a:lumOff val="25000"/>
                  </a:schemeClr>
                </a:solidFill>
              </a:rPr>
              <a:t>12</a:t>
            </a:r>
            <a:r>
              <a:rPr lang="es-ES" sz="1600" dirty="0" smtClean="0">
                <a:solidFill>
                  <a:schemeClr val="tx1">
                    <a:lumMod val="75000"/>
                    <a:lumOff val="25000"/>
                  </a:schemeClr>
                </a:solidFill>
              </a:rPr>
              <a:t> (1981) 317-326</a:t>
            </a:r>
            <a:endParaRPr lang="es-ES" sz="1600" dirty="0">
              <a:solidFill>
                <a:schemeClr val="tx1">
                  <a:lumMod val="75000"/>
                  <a:lumOff val="25000"/>
                </a:schemeClr>
              </a:solidFill>
            </a:endParaRPr>
          </a:p>
        </p:txBody>
      </p:sp>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4" name="CuadroTexto 3"/>
          <p:cNvSpPr txBox="1"/>
          <p:nvPr/>
        </p:nvSpPr>
        <p:spPr>
          <a:xfrm>
            <a:off x="720496" y="1807645"/>
            <a:ext cx="7930092" cy="2431435"/>
          </a:xfrm>
          <a:prstGeom prst="rect">
            <a:avLst/>
          </a:prstGeom>
          <a:noFill/>
        </p:spPr>
        <p:txBody>
          <a:bodyPr wrap="square" rtlCol="0">
            <a:spAutoFit/>
          </a:bodyPr>
          <a:lstStyle/>
          <a:p>
            <a:endParaRPr lang="es-ES" sz="2000" b="1" dirty="0" smtClean="0"/>
          </a:p>
          <a:p>
            <a:r>
              <a:rPr lang="es-ES" sz="2000" b="1" dirty="0" smtClean="0"/>
              <a:t>Concepciones de igualdad en primaria</a:t>
            </a:r>
          </a:p>
          <a:p>
            <a:endParaRPr lang="es-ES" sz="2000" dirty="0"/>
          </a:p>
          <a:p>
            <a:r>
              <a:rPr lang="es-ES" dirty="0" smtClean="0"/>
              <a:t>Mientras nosotros vemo</a:t>
            </a:r>
            <a:r>
              <a:rPr lang="es-ES" baseline="0" dirty="0" smtClean="0"/>
              <a:t>s las sentencias de igualdad como relaciones de equivalencia (que envuelven las propiedades reflexiva, simétrica, y transitiva), los niños interpretan el símbolo + y = como términos de acción. </a:t>
            </a:r>
          </a:p>
          <a:p>
            <a:endParaRPr lang="es-ES" dirty="0" smtClean="0"/>
          </a:p>
          <a:p>
            <a:endParaRPr lang="es-ES" sz="2000" dirty="0" smtClean="0"/>
          </a:p>
        </p:txBody>
      </p:sp>
      <p:sp>
        <p:nvSpPr>
          <p:cNvPr id="8" name="CuadroTexto 7"/>
          <p:cNvSpPr txBox="1"/>
          <p:nvPr/>
        </p:nvSpPr>
        <p:spPr>
          <a:xfrm>
            <a:off x="2059971" y="3562579"/>
            <a:ext cx="4894354" cy="2308324"/>
          </a:xfrm>
          <a:prstGeom prst="rect">
            <a:avLst/>
          </a:prstGeom>
          <a:noFill/>
        </p:spPr>
        <p:txBody>
          <a:bodyPr wrap="square" rtlCol="0">
            <a:spAutoFit/>
          </a:bodyPr>
          <a:lstStyle/>
          <a:p>
            <a:r>
              <a:rPr lang="es-ES" dirty="0" smtClean="0"/>
              <a:t>“ 3+5=8”   lo interpretan como “3 y 5 hacen 8”</a:t>
            </a:r>
          </a:p>
          <a:p>
            <a:pPr algn="ctr"/>
            <a:endParaRPr lang="es-ES" dirty="0" smtClean="0"/>
          </a:p>
          <a:p>
            <a:pPr algn="ctr"/>
            <a:r>
              <a:rPr lang="es-ES" dirty="0" smtClean="0"/>
              <a:t>3=3                              No lo pueden leer </a:t>
            </a:r>
          </a:p>
          <a:p>
            <a:pPr algn="ctr"/>
            <a:endParaRPr lang="es-ES" dirty="0" smtClean="0"/>
          </a:p>
          <a:p>
            <a:pPr algn="r"/>
            <a:r>
              <a:rPr lang="es-ES" dirty="0" smtClean="0">
                <a:latin typeface="Wingdings"/>
                <a:ea typeface="Wingdings"/>
                <a:cs typeface="Wingdings"/>
                <a:sym typeface="Wingdings"/>
              </a:rPr>
              <a:t></a:t>
            </a:r>
            <a:r>
              <a:rPr lang="es-ES" dirty="0" smtClean="0">
                <a:sym typeface="Wingdings"/>
              </a:rPr>
              <a:t> = 3+4    es difícil leer sentencias aritméticas   que no reflejen el orden de los cálculos</a:t>
            </a:r>
          </a:p>
          <a:p>
            <a:pPr algn="r"/>
            <a:endParaRPr lang="es-ES" dirty="0" smtClean="0">
              <a:sym typeface="Wingdings"/>
            </a:endParaRPr>
          </a:p>
          <a:p>
            <a:r>
              <a:rPr lang="es-ES" dirty="0" smtClean="0">
                <a:sym typeface="Wingdings"/>
              </a:rPr>
              <a:t>4+5=3+6  dos nombres para el mismo número </a:t>
            </a:r>
            <a:endParaRPr lang="es-ES" dirty="0"/>
          </a:p>
        </p:txBody>
      </p:sp>
      <p:sp>
        <p:nvSpPr>
          <p:cNvPr id="16" name="CuadroTexto 15"/>
          <p:cNvSpPr txBox="1"/>
          <p:nvPr/>
        </p:nvSpPr>
        <p:spPr>
          <a:xfrm>
            <a:off x="898331" y="5890036"/>
            <a:ext cx="7620322" cy="646331"/>
          </a:xfrm>
          <a:prstGeom prst="rect">
            <a:avLst/>
          </a:prstGeom>
          <a:noFill/>
        </p:spPr>
        <p:txBody>
          <a:bodyPr wrap="square" rtlCol="0">
            <a:spAutoFit/>
          </a:bodyPr>
          <a:lstStyle/>
          <a:p>
            <a:r>
              <a:rPr lang="es-ES" dirty="0" smtClean="0"/>
              <a:t>El signo de igualdad es visto como un </a:t>
            </a:r>
            <a:r>
              <a:rPr lang="es-ES" b="1" dirty="0" smtClean="0"/>
              <a:t>operador</a:t>
            </a:r>
            <a:r>
              <a:rPr lang="es-ES" dirty="0" smtClean="0"/>
              <a:t>, no como un símbolo de relación. </a:t>
            </a:r>
            <a:endParaRPr lang="es-ES" dirty="0"/>
          </a:p>
        </p:txBody>
      </p:sp>
      <p:sp>
        <p:nvSpPr>
          <p:cNvPr id="18" name="CuadroTexto 17"/>
          <p:cNvSpPr txBox="1"/>
          <p:nvPr/>
        </p:nvSpPr>
        <p:spPr>
          <a:xfrm>
            <a:off x="913819" y="1703848"/>
            <a:ext cx="6799434" cy="400110"/>
          </a:xfrm>
          <a:prstGeom prst="rect">
            <a:avLst/>
          </a:prstGeom>
          <a:noFill/>
        </p:spPr>
        <p:txBody>
          <a:bodyPr wrap="square" rtlCol="0">
            <a:spAutoFit/>
          </a:bodyPr>
          <a:lstStyle/>
          <a:p>
            <a:pPr algn="ctr"/>
            <a:r>
              <a:rPr lang="es-ES" sz="2000" b="1" dirty="0" smtClean="0">
                <a:solidFill>
                  <a:srgbClr val="57576E"/>
                </a:solidFill>
              </a:rPr>
              <a:t>Conceptos asociados con el símbolo de igualdad </a:t>
            </a:r>
            <a:endParaRPr lang="es-ES" sz="2000" b="1" dirty="0">
              <a:solidFill>
                <a:srgbClr val="57576E"/>
              </a:solidFill>
            </a:endParaRPr>
          </a:p>
        </p:txBody>
      </p:sp>
    </p:spTree>
    <p:extLst>
      <p:ext uri="{BB962C8B-B14F-4D97-AF65-F5344CB8AC3E}">
        <p14:creationId xmlns:p14="http://schemas.microsoft.com/office/powerpoint/2010/main" val="59912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Kieran</a:t>
            </a:r>
            <a:r>
              <a:rPr lang="es-ES" sz="1600" dirty="0" smtClean="0">
                <a:solidFill>
                  <a:schemeClr val="tx1">
                    <a:lumMod val="75000"/>
                    <a:lumOff val="25000"/>
                  </a:schemeClr>
                </a:solidFill>
              </a:rPr>
              <a:t>, </a:t>
            </a:r>
            <a:r>
              <a:rPr lang="es-ES" sz="1600" i="1" dirty="0" err="1" smtClean="0">
                <a:solidFill>
                  <a:schemeClr val="tx1">
                    <a:lumMod val="75000"/>
                    <a:lumOff val="25000"/>
                  </a:schemeClr>
                </a:solidFill>
              </a:rPr>
              <a:t>Educational</a:t>
            </a:r>
            <a:r>
              <a:rPr lang="es-ES" sz="1600" i="1" dirty="0" smtClean="0">
                <a:solidFill>
                  <a:schemeClr val="tx1">
                    <a:lumMod val="75000"/>
                    <a:lumOff val="25000"/>
                  </a:schemeClr>
                </a:solidFill>
              </a:rPr>
              <a:t> </a:t>
            </a:r>
            <a:r>
              <a:rPr lang="es-ES" sz="1600" i="1" dirty="0" err="1" smtClean="0">
                <a:solidFill>
                  <a:schemeClr val="tx1">
                    <a:lumMod val="75000"/>
                    <a:lumOff val="25000"/>
                  </a:schemeClr>
                </a:solidFill>
              </a:rPr>
              <a:t>Studies</a:t>
            </a:r>
            <a:r>
              <a:rPr lang="es-ES" sz="1600" i="1" dirty="0" smtClean="0">
                <a:solidFill>
                  <a:schemeClr val="tx1">
                    <a:lumMod val="75000"/>
                    <a:lumOff val="25000"/>
                  </a:schemeClr>
                </a:solidFill>
              </a:rPr>
              <a:t> in </a:t>
            </a:r>
            <a:r>
              <a:rPr lang="es-ES" sz="1600" i="1" dirty="0" err="1" smtClean="0">
                <a:solidFill>
                  <a:schemeClr val="tx1">
                    <a:lumMod val="75000"/>
                    <a:lumOff val="25000"/>
                  </a:schemeClr>
                </a:solidFill>
              </a:rPr>
              <a:t>Mathematics</a:t>
            </a:r>
            <a:r>
              <a:rPr lang="es-ES" sz="1600" i="1" dirty="0" smtClean="0">
                <a:solidFill>
                  <a:schemeClr val="tx1">
                    <a:lumMod val="75000"/>
                    <a:lumOff val="25000"/>
                  </a:schemeClr>
                </a:solidFill>
              </a:rPr>
              <a:t> </a:t>
            </a:r>
            <a:r>
              <a:rPr lang="es-ES" sz="1600" b="1" dirty="0" smtClean="0">
                <a:solidFill>
                  <a:schemeClr val="tx1">
                    <a:lumMod val="75000"/>
                    <a:lumOff val="25000"/>
                  </a:schemeClr>
                </a:solidFill>
              </a:rPr>
              <a:t>12</a:t>
            </a:r>
            <a:r>
              <a:rPr lang="es-ES" sz="1600" dirty="0" smtClean="0">
                <a:solidFill>
                  <a:schemeClr val="tx1">
                    <a:lumMod val="75000"/>
                    <a:lumOff val="25000"/>
                  </a:schemeClr>
                </a:solidFill>
              </a:rPr>
              <a:t> (1981) 317-326</a:t>
            </a:r>
            <a:endParaRPr lang="es-ES" sz="1600" dirty="0">
              <a:solidFill>
                <a:schemeClr val="tx1">
                  <a:lumMod val="75000"/>
                  <a:lumOff val="25000"/>
                </a:schemeClr>
              </a:solidFill>
            </a:endParaRPr>
          </a:p>
        </p:txBody>
      </p:sp>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4" name="CuadroTexto 3"/>
          <p:cNvSpPr txBox="1"/>
          <p:nvPr/>
        </p:nvSpPr>
        <p:spPr>
          <a:xfrm>
            <a:off x="720496" y="2396265"/>
            <a:ext cx="7930092" cy="1292662"/>
          </a:xfrm>
          <a:prstGeom prst="rect">
            <a:avLst/>
          </a:prstGeom>
          <a:noFill/>
        </p:spPr>
        <p:txBody>
          <a:bodyPr wrap="square" rtlCol="0">
            <a:spAutoFit/>
          </a:bodyPr>
          <a:lstStyle/>
          <a:p>
            <a:r>
              <a:rPr lang="es-ES" sz="2000" b="1" dirty="0" smtClean="0"/>
              <a:t>Concepciones de igualdad en secundaria y preparatoria  </a:t>
            </a:r>
            <a:endParaRPr lang="es-ES" sz="2000" dirty="0" smtClean="0"/>
          </a:p>
          <a:p>
            <a:endParaRPr lang="es-ES" sz="2000" dirty="0"/>
          </a:p>
          <a:p>
            <a:endParaRPr lang="es-ES" dirty="0" smtClean="0"/>
          </a:p>
          <a:p>
            <a:endParaRPr lang="es-ES" sz="2000" dirty="0" smtClean="0"/>
          </a:p>
        </p:txBody>
      </p:sp>
      <p:grpSp>
        <p:nvGrpSpPr>
          <p:cNvPr id="10" name="Agrupar 9"/>
          <p:cNvGrpSpPr/>
          <p:nvPr/>
        </p:nvGrpSpPr>
        <p:grpSpPr>
          <a:xfrm>
            <a:off x="689520" y="3071755"/>
            <a:ext cx="7627784" cy="1228264"/>
            <a:chOff x="689520" y="2713107"/>
            <a:chExt cx="7627784" cy="1228264"/>
          </a:xfrm>
        </p:grpSpPr>
        <p:sp>
          <p:nvSpPr>
            <p:cNvPr id="2" name="CuadroTexto 1"/>
            <p:cNvSpPr txBox="1"/>
            <p:nvPr/>
          </p:nvSpPr>
          <p:spPr>
            <a:xfrm>
              <a:off x="689520" y="2713107"/>
              <a:ext cx="7627784" cy="369332"/>
            </a:xfrm>
            <a:prstGeom prst="rect">
              <a:avLst/>
            </a:prstGeom>
            <a:noFill/>
          </p:spPr>
          <p:txBody>
            <a:bodyPr wrap="square" rtlCol="0">
              <a:spAutoFit/>
            </a:bodyPr>
            <a:lstStyle/>
            <a:p>
              <a:pPr algn="ctr"/>
              <a:r>
                <a:rPr lang="es-ES" dirty="0" smtClean="0"/>
                <a:t>13 años – </a:t>
              </a:r>
              <a:r>
                <a:rPr lang="es-ES" b="1" dirty="0" smtClean="0"/>
                <a:t>periodo de transición</a:t>
              </a:r>
            </a:p>
          </p:txBody>
        </p:sp>
        <p:sp>
          <p:nvSpPr>
            <p:cNvPr id="5" name="CuadroTexto 4"/>
            <p:cNvSpPr txBox="1"/>
            <p:nvPr/>
          </p:nvSpPr>
          <p:spPr>
            <a:xfrm>
              <a:off x="1448453" y="3252797"/>
              <a:ext cx="2717942" cy="646331"/>
            </a:xfrm>
            <a:prstGeom prst="rect">
              <a:avLst/>
            </a:prstGeom>
            <a:noFill/>
          </p:spPr>
          <p:txBody>
            <a:bodyPr wrap="square" rtlCol="0">
              <a:spAutoFit/>
            </a:bodyPr>
            <a:lstStyle/>
            <a:p>
              <a:r>
                <a:rPr lang="es-ES" dirty="0" smtClean="0"/>
                <a:t>Requerir respuesta después del signo “=“</a:t>
              </a:r>
              <a:endParaRPr lang="es-ES" dirty="0"/>
            </a:p>
          </p:txBody>
        </p:sp>
        <p:sp>
          <p:nvSpPr>
            <p:cNvPr id="6" name="Flecha derecha 5"/>
            <p:cNvSpPr/>
            <p:nvPr/>
          </p:nvSpPr>
          <p:spPr>
            <a:xfrm>
              <a:off x="4073461" y="3423187"/>
              <a:ext cx="696981" cy="4294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4987283" y="3295040"/>
              <a:ext cx="2989274" cy="646331"/>
            </a:xfrm>
            <a:prstGeom prst="rect">
              <a:avLst/>
            </a:prstGeom>
            <a:noFill/>
          </p:spPr>
          <p:txBody>
            <a:bodyPr wrap="square" rtlCol="0">
              <a:spAutoFit/>
            </a:bodyPr>
            <a:lstStyle/>
            <a:p>
              <a:r>
                <a:rPr lang="es-ES" dirty="0" smtClean="0"/>
                <a:t>Aceptar el signo “=“ como un signo de equivalencia </a:t>
              </a:r>
              <a:endParaRPr lang="es-ES" dirty="0"/>
            </a:p>
          </p:txBody>
        </p:sp>
      </p:grpSp>
      <p:sp>
        <p:nvSpPr>
          <p:cNvPr id="14" name="CuadroTexto 13"/>
          <p:cNvSpPr txBox="1"/>
          <p:nvPr/>
        </p:nvSpPr>
        <p:spPr>
          <a:xfrm>
            <a:off x="913819" y="1858748"/>
            <a:ext cx="6799434" cy="400110"/>
          </a:xfrm>
          <a:prstGeom prst="rect">
            <a:avLst/>
          </a:prstGeom>
          <a:noFill/>
        </p:spPr>
        <p:txBody>
          <a:bodyPr wrap="square" rtlCol="0">
            <a:spAutoFit/>
          </a:bodyPr>
          <a:lstStyle/>
          <a:p>
            <a:pPr algn="ctr"/>
            <a:r>
              <a:rPr lang="es-ES" sz="2000" b="1" dirty="0" smtClean="0">
                <a:solidFill>
                  <a:srgbClr val="57576E"/>
                </a:solidFill>
              </a:rPr>
              <a:t>Conceptos asociados con el símbolo de igualdad </a:t>
            </a:r>
            <a:endParaRPr lang="es-ES" sz="2000" b="1" dirty="0">
              <a:solidFill>
                <a:srgbClr val="57576E"/>
              </a:solidFill>
            </a:endParaRPr>
          </a:p>
        </p:txBody>
      </p:sp>
    </p:spTree>
    <p:extLst>
      <p:ext uri="{BB962C8B-B14F-4D97-AF65-F5344CB8AC3E}">
        <p14:creationId xmlns:p14="http://schemas.microsoft.com/office/powerpoint/2010/main" val="1467349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Kieran</a:t>
            </a:r>
            <a:r>
              <a:rPr lang="es-ES" sz="1600" dirty="0" smtClean="0">
                <a:solidFill>
                  <a:schemeClr val="tx1">
                    <a:lumMod val="75000"/>
                    <a:lumOff val="25000"/>
                  </a:schemeClr>
                </a:solidFill>
              </a:rPr>
              <a:t>, </a:t>
            </a:r>
            <a:r>
              <a:rPr lang="es-ES" sz="1600" i="1" dirty="0" err="1" smtClean="0">
                <a:solidFill>
                  <a:schemeClr val="tx1">
                    <a:lumMod val="75000"/>
                    <a:lumOff val="25000"/>
                  </a:schemeClr>
                </a:solidFill>
              </a:rPr>
              <a:t>Educational</a:t>
            </a:r>
            <a:r>
              <a:rPr lang="es-ES" sz="1600" i="1" dirty="0" smtClean="0">
                <a:solidFill>
                  <a:schemeClr val="tx1">
                    <a:lumMod val="75000"/>
                    <a:lumOff val="25000"/>
                  </a:schemeClr>
                </a:solidFill>
              </a:rPr>
              <a:t> </a:t>
            </a:r>
            <a:r>
              <a:rPr lang="es-ES" sz="1600" i="1" dirty="0" err="1" smtClean="0">
                <a:solidFill>
                  <a:schemeClr val="tx1">
                    <a:lumMod val="75000"/>
                    <a:lumOff val="25000"/>
                  </a:schemeClr>
                </a:solidFill>
              </a:rPr>
              <a:t>Studies</a:t>
            </a:r>
            <a:r>
              <a:rPr lang="es-ES" sz="1600" i="1" dirty="0" smtClean="0">
                <a:solidFill>
                  <a:schemeClr val="tx1">
                    <a:lumMod val="75000"/>
                    <a:lumOff val="25000"/>
                  </a:schemeClr>
                </a:solidFill>
              </a:rPr>
              <a:t> in </a:t>
            </a:r>
            <a:r>
              <a:rPr lang="es-ES" sz="1600" i="1" dirty="0" err="1" smtClean="0">
                <a:solidFill>
                  <a:schemeClr val="tx1">
                    <a:lumMod val="75000"/>
                    <a:lumOff val="25000"/>
                  </a:schemeClr>
                </a:solidFill>
              </a:rPr>
              <a:t>Mathematics</a:t>
            </a:r>
            <a:r>
              <a:rPr lang="es-ES" sz="1600" i="1" dirty="0" smtClean="0">
                <a:solidFill>
                  <a:schemeClr val="tx1">
                    <a:lumMod val="75000"/>
                    <a:lumOff val="25000"/>
                  </a:schemeClr>
                </a:solidFill>
              </a:rPr>
              <a:t> </a:t>
            </a:r>
            <a:r>
              <a:rPr lang="es-ES" sz="1600" b="1" dirty="0" smtClean="0">
                <a:solidFill>
                  <a:schemeClr val="tx1">
                    <a:lumMod val="75000"/>
                    <a:lumOff val="25000"/>
                  </a:schemeClr>
                </a:solidFill>
              </a:rPr>
              <a:t>12</a:t>
            </a:r>
            <a:r>
              <a:rPr lang="es-ES" sz="1600" dirty="0" smtClean="0">
                <a:solidFill>
                  <a:schemeClr val="tx1">
                    <a:lumMod val="75000"/>
                    <a:lumOff val="25000"/>
                  </a:schemeClr>
                </a:solidFill>
              </a:rPr>
              <a:t> (1981) 317-326</a:t>
            </a:r>
            <a:endParaRPr lang="es-ES" sz="1600" dirty="0">
              <a:solidFill>
                <a:schemeClr val="tx1">
                  <a:lumMod val="75000"/>
                  <a:lumOff val="25000"/>
                </a:schemeClr>
              </a:solidFill>
            </a:endParaRPr>
          </a:p>
        </p:txBody>
      </p:sp>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4" name="CuadroTexto 3"/>
          <p:cNvSpPr txBox="1"/>
          <p:nvPr/>
        </p:nvSpPr>
        <p:spPr>
          <a:xfrm>
            <a:off x="756708" y="2334305"/>
            <a:ext cx="7930092" cy="1292662"/>
          </a:xfrm>
          <a:prstGeom prst="rect">
            <a:avLst/>
          </a:prstGeom>
          <a:noFill/>
        </p:spPr>
        <p:txBody>
          <a:bodyPr wrap="square" rtlCol="0">
            <a:spAutoFit/>
          </a:bodyPr>
          <a:lstStyle/>
          <a:p>
            <a:r>
              <a:rPr lang="es-ES" sz="2000" b="1" dirty="0" smtClean="0"/>
              <a:t>Concepciones de igualdad en secundaria y preparatoria  </a:t>
            </a:r>
            <a:endParaRPr lang="es-ES" sz="2000" dirty="0" smtClean="0"/>
          </a:p>
          <a:p>
            <a:endParaRPr lang="es-ES" sz="2000" dirty="0"/>
          </a:p>
          <a:p>
            <a:endParaRPr lang="es-ES" dirty="0" smtClean="0"/>
          </a:p>
          <a:p>
            <a:endParaRPr lang="es-ES" sz="2000" dirty="0" smtClean="0"/>
          </a:p>
        </p:txBody>
      </p:sp>
      <p:sp>
        <p:nvSpPr>
          <p:cNvPr id="11" name="CuadroTexto 10"/>
          <p:cNvSpPr txBox="1"/>
          <p:nvPr/>
        </p:nvSpPr>
        <p:spPr>
          <a:xfrm>
            <a:off x="937343" y="2810853"/>
            <a:ext cx="7379961" cy="738664"/>
          </a:xfrm>
          <a:prstGeom prst="rect">
            <a:avLst/>
          </a:prstGeom>
          <a:noFill/>
        </p:spPr>
        <p:txBody>
          <a:bodyPr wrap="square" rtlCol="0">
            <a:spAutoFit/>
          </a:bodyPr>
          <a:lstStyle/>
          <a:p>
            <a:r>
              <a:rPr lang="es-ES" sz="1400" dirty="0" smtClean="0"/>
              <a:t>En un bosque fueron plantados 425 nuevos árboles. Un par de años después, los 217 árboles más viejos fueron cortados. El bosque entonces quedo con 1063 árboles. ¿Cuántos árboles estaban entonces antes de que los nuevos árboles fueran plantados?</a:t>
            </a:r>
            <a:endParaRPr lang="es-ES" sz="1400" dirty="0"/>
          </a:p>
        </p:txBody>
      </p:sp>
      <p:sp>
        <p:nvSpPr>
          <p:cNvPr id="12" name="CuadroTexto 11"/>
          <p:cNvSpPr txBox="1"/>
          <p:nvPr/>
        </p:nvSpPr>
        <p:spPr>
          <a:xfrm>
            <a:off x="2834384" y="3859325"/>
            <a:ext cx="4088953" cy="369332"/>
          </a:xfrm>
          <a:prstGeom prst="rect">
            <a:avLst/>
          </a:prstGeom>
          <a:noFill/>
        </p:spPr>
        <p:txBody>
          <a:bodyPr wrap="square" rtlCol="0">
            <a:spAutoFit/>
          </a:bodyPr>
          <a:lstStyle/>
          <a:p>
            <a:r>
              <a:rPr lang="es-ES" dirty="0" smtClean="0"/>
              <a:t>1063+217=1280-425=1063</a:t>
            </a:r>
            <a:endParaRPr lang="es-ES" dirty="0"/>
          </a:p>
        </p:txBody>
      </p:sp>
      <p:sp>
        <p:nvSpPr>
          <p:cNvPr id="8" name="CuadroTexto 7"/>
          <p:cNvSpPr txBox="1"/>
          <p:nvPr/>
        </p:nvSpPr>
        <p:spPr>
          <a:xfrm>
            <a:off x="937343" y="4879209"/>
            <a:ext cx="7581310" cy="738664"/>
          </a:xfrm>
          <a:prstGeom prst="rect">
            <a:avLst/>
          </a:prstGeom>
          <a:noFill/>
        </p:spPr>
        <p:txBody>
          <a:bodyPr wrap="square" rtlCol="0">
            <a:spAutoFit/>
          </a:bodyPr>
          <a:lstStyle/>
          <a:p>
            <a:pPr marL="285750" indent="-285750">
              <a:buFont typeface="Wingdings" panose="05000000000000000000" pitchFamily="2" charset="2"/>
              <a:buChar char="ü"/>
            </a:pPr>
            <a:r>
              <a:rPr lang="es-ES" sz="1400" dirty="0" smtClean="0"/>
              <a:t>El alumno entiende el </a:t>
            </a:r>
            <a:r>
              <a:rPr lang="es-ES" sz="1400" dirty="0" smtClean="0"/>
              <a:t>problema. </a:t>
            </a:r>
          </a:p>
          <a:p>
            <a:pPr marL="285750" indent="-285750">
              <a:buFont typeface="Wingdings" panose="05000000000000000000" pitchFamily="2" charset="2"/>
              <a:buChar char="ü"/>
            </a:pPr>
            <a:r>
              <a:rPr lang="es-ES" sz="1400" dirty="0" smtClean="0"/>
              <a:t>Se observa que </a:t>
            </a:r>
            <a:r>
              <a:rPr lang="es-ES" sz="1400" dirty="0"/>
              <a:t>l</a:t>
            </a:r>
            <a:r>
              <a:rPr lang="es-ES" sz="1400" dirty="0" smtClean="0"/>
              <a:t>a </a:t>
            </a:r>
            <a:r>
              <a:rPr lang="es-ES" sz="1400" dirty="0" smtClean="0"/>
              <a:t>dificultad se encuentra en el nivel</a:t>
            </a:r>
            <a:r>
              <a:rPr lang="es-ES" sz="1400" baseline="0" dirty="0" smtClean="0"/>
              <a:t> </a:t>
            </a:r>
            <a:r>
              <a:rPr lang="es-ES" sz="1400" baseline="0" dirty="0" smtClean="0"/>
              <a:t>simbólico.</a:t>
            </a:r>
          </a:p>
          <a:p>
            <a:pPr marL="285750" indent="-285750">
              <a:buFont typeface="Wingdings" panose="05000000000000000000" pitchFamily="2" charset="2"/>
              <a:buChar char="ü"/>
            </a:pPr>
            <a:r>
              <a:rPr lang="es-ES" sz="1400" baseline="0" dirty="0" smtClean="0"/>
              <a:t>El alumno </a:t>
            </a:r>
            <a:r>
              <a:rPr lang="es-ES" sz="1400" baseline="0" dirty="0" smtClean="0"/>
              <a:t>escribe las ecuaciones a medida </a:t>
            </a:r>
            <a:r>
              <a:rPr lang="es-ES" sz="1400" baseline="0" dirty="0" smtClean="0"/>
              <a:t>que entiende el problema.</a:t>
            </a:r>
            <a:endParaRPr lang="es-ES" sz="1400" dirty="0"/>
          </a:p>
        </p:txBody>
      </p:sp>
      <p:sp>
        <p:nvSpPr>
          <p:cNvPr id="13" name="CuadroTexto 12"/>
          <p:cNvSpPr txBox="1"/>
          <p:nvPr/>
        </p:nvSpPr>
        <p:spPr>
          <a:xfrm>
            <a:off x="1177115" y="1812278"/>
            <a:ext cx="6799434" cy="338554"/>
          </a:xfrm>
          <a:prstGeom prst="rect">
            <a:avLst/>
          </a:prstGeom>
          <a:noFill/>
        </p:spPr>
        <p:txBody>
          <a:bodyPr wrap="square" rtlCol="0">
            <a:spAutoFit/>
          </a:bodyPr>
          <a:lstStyle/>
          <a:p>
            <a:pPr algn="ctr"/>
            <a:r>
              <a:rPr lang="es-ES" sz="1600" b="1" dirty="0" smtClean="0">
                <a:solidFill>
                  <a:srgbClr val="57576E"/>
                </a:solidFill>
              </a:rPr>
              <a:t>Conceptos asociados con el símbolo de igualdad </a:t>
            </a:r>
            <a:endParaRPr lang="es-ES" sz="1600" b="1" dirty="0">
              <a:solidFill>
                <a:srgbClr val="57576E"/>
              </a:solidFill>
            </a:endParaRPr>
          </a:p>
        </p:txBody>
      </p:sp>
    </p:spTree>
    <p:extLst>
      <p:ext uri="{BB962C8B-B14F-4D97-AF65-F5344CB8AC3E}">
        <p14:creationId xmlns:p14="http://schemas.microsoft.com/office/powerpoint/2010/main" val="2184259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177115" y="2015757"/>
            <a:ext cx="6799434" cy="646331"/>
          </a:xfrm>
          <a:prstGeom prst="rect">
            <a:avLst/>
          </a:prstGeom>
          <a:noFill/>
        </p:spPr>
        <p:txBody>
          <a:bodyPr wrap="square" rtlCol="0">
            <a:spAutoFit/>
          </a:bodyPr>
          <a:lstStyle/>
          <a:p>
            <a:pPr algn="ctr"/>
            <a:r>
              <a:rPr lang="es-ES" b="1" dirty="0" smtClean="0">
                <a:solidFill>
                  <a:srgbClr val="57576E"/>
                </a:solidFill>
              </a:rPr>
              <a:t>Procesos de transición en el pensamiento matemático del adolescente </a:t>
            </a:r>
            <a:endParaRPr lang="es-ES" b="1" dirty="0">
              <a:solidFill>
                <a:srgbClr val="57576E"/>
              </a:solidFill>
            </a:endParaRPr>
          </a:p>
        </p:txBody>
      </p:sp>
      <p:sp>
        <p:nvSpPr>
          <p:cNvPr id="2" name="CuadroTexto 1"/>
          <p:cNvSpPr txBox="1"/>
          <p:nvPr/>
        </p:nvSpPr>
        <p:spPr>
          <a:xfrm>
            <a:off x="635027" y="3449331"/>
            <a:ext cx="7868138" cy="1477328"/>
          </a:xfrm>
          <a:prstGeom prst="rect">
            <a:avLst/>
          </a:prstGeom>
          <a:noFill/>
        </p:spPr>
        <p:txBody>
          <a:bodyPr wrap="square" rtlCol="0">
            <a:spAutoFit/>
          </a:bodyPr>
          <a:lstStyle/>
          <a:p>
            <a:r>
              <a:rPr lang="es-ES" dirty="0" smtClean="0"/>
              <a:t>El trabajo de </a:t>
            </a:r>
            <a:r>
              <a:rPr lang="es-ES" dirty="0" err="1" smtClean="0"/>
              <a:t>Kieran</a:t>
            </a:r>
            <a:r>
              <a:rPr lang="es-ES" dirty="0" smtClean="0"/>
              <a:t> y de otros investigadores (</a:t>
            </a:r>
            <a:r>
              <a:rPr lang="es-ES" dirty="0" err="1" smtClean="0"/>
              <a:t>Matz</a:t>
            </a:r>
            <a:r>
              <a:rPr lang="es-ES" dirty="0" smtClean="0"/>
              <a:t>, 1980; </a:t>
            </a:r>
            <a:r>
              <a:rPr lang="es-ES" dirty="0" err="1" smtClean="0"/>
              <a:t>Booth</a:t>
            </a:r>
            <a:r>
              <a:rPr lang="es-ES" dirty="0" smtClean="0"/>
              <a:t>, 1984) permitió establecer como la variación en el significado de los símbolos matemáticos durante la transición de la aritmética al álgebra representa un obstáculo en la evolución de los sujetos hacia la adquisición del lenguaje algebraico. </a:t>
            </a:r>
            <a:endParaRPr lang="es-ES" dirty="0"/>
          </a:p>
        </p:txBody>
      </p:sp>
    </p:spTree>
    <p:extLst>
      <p:ext uri="{BB962C8B-B14F-4D97-AF65-F5344CB8AC3E}">
        <p14:creationId xmlns:p14="http://schemas.microsoft.com/office/powerpoint/2010/main" val="3725621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646331"/>
          </a:xfrm>
          <a:prstGeom prst="rect">
            <a:avLst/>
          </a:prstGeom>
          <a:noFill/>
        </p:spPr>
        <p:txBody>
          <a:bodyPr wrap="square" rtlCol="0">
            <a:spAutoFit/>
          </a:bodyPr>
          <a:lstStyle/>
          <a:p>
            <a:pPr algn="ctr"/>
            <a:r>
              <a:rPr lang="es-ES" b="1" dirty="0" smtClean="0">
                <a:solidFill>
                  <a:srgbClr val="57576E"/>
                </a:solidFill>
              </a:rPr>
              <a:t>Procesos de transición en el pensamiento matemático del adolescente </a:t>
            </a:r>
            <a:endParaRPr lang="es-ES" b="1" dirty="0">
              <a:solidFill>
                <a:srgbClr val="57576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314702079"/>
              </p:ext>
            </p:extLst>
          </p:nvPr>
        </p:nvGraphicFramePr>
        <p:xfrm>
          <a:off x="997722" y="2680516"/>
          <a:ext cx="7394796" cy="3754120"/>
        </p:xfrm>
        <a:graphic>
          <a:graphicData uri="http://schemas.openxmlformats.org/drawingml/2006/table">
            <a:tbl>
              <a:tblPr firstRow="1" bandRow="1">
                <a:tableStyleId>{5C22544A-7EE6-4342-B048-85BDC9FD1C3A}</a:tableStyleId>
              </a:tblPr>
              <a:tblGrid>
                <a:gridCol w="1635316"/>
                <a:gridCol w="2555596"/>
                <a:gridCol w="3203884"/>
              </a:tblGrid>
              <a:tr h="370840">
                <a:tc>
                  <a:txBody>
                    <a:bodyPr/>
                    <a:lstStyle/>
                    <a:p>
                      <a:pPr algn="ctr"/>
                      <a:r>
                        <a:rPr lang="es-ES" dirty="0" smtClean="0"/>
                        <a:t>Símbolos </a:t>
                      </a:r>
                      <a:endParaRPr lang="es-ES" dirty="0"/>
                    </a:p>
                  </a:txBody>
                  <a:tcPr/>
                </a:tc>
                <a:tc>
                  <a:txBody>
                    <a:bodyPr/>
                    <a:lstStyle/>
                    <a:p>
                      <a:pPr algn="ctr"/>
                      <a:r>
                        <a:rPr lang="es-ES" dirty="0" smtClean="0"/>
                        <a:t>Aritmética </a:t>
                      </a:r>
                      <a:endParaRPr lang="es-ES" dirty="0"/>
                    </a:p>
                  </a:txBody>
                  <a:tcPr/>
                </a:tc>
                <a:tc>
                  <a:txBody>
                    <a:bodyPr/>
                    <a:lstStyle/>
                    <a:p>
                      <a:pPr algn="ctr"/>
                      <a:r>
                        <a:rPr lang="es-ES" dirty="0" smtClean="0"/>
                        <a:t>Álgebra </a:t>
                      </a:r>
                      <a:endParaRPr lang="es-ES" dirty="0"/>
                    </a:p>
                  </a:txBody>
                  <a:tcPr/>
                </a:tc>
              </a:tr>
              <a:tr h="370840">
                <a:tc>
                  <a:txBody>
                    <a:bodyPr/>
                    <a:lstStyle/>
                    <a:p>
                      <a:pPr algn="ctr"/>
                      <a:r>
                        <a:rPr lang="es-ES" dirty="0" smtClean="0"/>
                        <a:t>+, - </a:t>
                      </a:r>
                      <a:endParaRPr lang="es-ES" dirty="0"/>
                    </a:p>
                  </a:txBody>
                  <a:tcPr/>
                </a:tc>
                <a:tc>
                  <a:txBody>
                    <a:bodyPr/>
                    <a:lstStyle/>
                    <a:p>
                      <a:r>
                        <a:rPr lang="es-ES" sz="1200" dirty="0" smtClean="0"/>
                        <a:t>Operaciones ejecutables </a:t>
                      </a:r>
                    </a:p>
                    <a:p>
                      <a:r>
                        <a:rPr lang="es-ES" sz="1200" dirty="0" smtClean="0"/>
                        <a:t>3+4=7,</a:t>
                      </a:r>
                      <a:r>
                        <a:rPr lang="es-ES" sz="1200" baseline="0" dirty="0" smtClean="0"/>
                        <a:t> 37-8=29</a:t>
                      </a:r>
                      <a:endParaRPr lang="es-ES" sz="1200" dirty="0"/>
                    </a:p>
                  </a:txBody>
                  <a:tcPr/>
                </a:tc>
                <a:tc>
                  <a:txBody>
                    <a:bodyPr/>
                    <a:lstStyle/>
                    <a:p>
                      <a:r>
                        <a:rPr lang="es-ES" sz="1200" dirty="0" smtClean="0"/>
                        <a:t>Operaciones</a:t>
                      </a:r>
                      <a:r>
                        <a:rPr lang="es-ES" sz="1200" baseline="0" dirty="0" smtClean="0"/>
                        <a:t> suspendidas </a:t>
                      </a:r>
                    </a:p>
                    <a:p>
                      <a:r>
                        <a:rPr lang="es-ES" sz="1200" baseline="0" dirty="0" smtClean="0"/>
                        <a:t>3+x; 2x-7y</a:t>
                      </a:r>
                      <a:endParaRPr lang="es-ES" sz="1200" dirty="0"/>
                    </a:p>
                  </a:txBody>
                  <a:tcPr/>
                </a:tc>
              </a:tr>
              <a:tr h="370840">
                <a:tc>
                  <a:txBody>
                    <a:bodyPr/>
                    <a:lstStyle/>
                    <a:p>
                      <a:pPr algn="ctr"/>
                      <a:endParaRPr lang="es-ES" dirty="0"/>
                    </a:p>
                  </a:txBody>
                  <a:tcPr/>
                </a:tc>
                <a:tc>
                  <a:txBody>
                    <a:bodyPr/>
                    <a:lstStyle/>
                    <a:p>
                      <a:endParaRPr lang="es-ES" sz="1200" dirty="0"/>
                    </a:p>
                  </a:txBody>
                  <a:tcPr/>
                </a:tc>
                <a:tc>
                  <a:txBody>
                    <a:bodyPr/>
                    <a:lstStyle/>
                    <a:p>
                      <a:r>
                        <a:rPr lang="es-ES" sz="1200" dirty="0" smtClean="0"/>
                        <a:t>Operaciones ejecutables con reglas algebraicas </a:t>
                      </a:r>
                    </a:p>
                    <a:p>
                      <a:r>
                        <a:rPr lang="es-ES" sz="1200" dirty="0" smtClean="0"/>
                        <a:t>3+x-7x = -3x</a:t>
                      </a:r>
                      <a:endParaRPr lang="es-ES" sz="1200" dirty="0"/>
                    </a:p>
                  </a:txBody>
                  <a:tcPr/>
                </a:tc>
              </a:tr>
              <a:tr h="370840">
                <a:tc>
                  <a:txBody>
                    <a:bodyPr/>
                    <a:lstStyle/>
                    <a:p>
                      <a:pPr algn="ctr"/>
                      <a:endParaRPr lang="es-ES"/>
                    </a:p>
                  </a:txBody>
                  <a:tcPr/>
                </a:tc>
                <a:tc>
                  <a:txBody>
                    <a:bodyPr/>
                    <a:lstStyle/>
                    <a:p>
                      <a:endParaRPr lang="es-ES" dirty="0"/>
                    </a:p>
                  </a:txBody>
                  <a:tcPr/>
                </a:tc>
                <a:tc>
                  <a:txBody>
                    <a:bodyPr/>
                    <a:lstStyle/>
                    <a:p>
                      <a:r>
                        <a:rPr lang="es-ES" sz="1200" dirty="0" smtClean="0"/>
                        <a:t>Signo unitario </a:t>
                      </a:r>
                    </a:p>
                    <a:p>
                      <a:r>
                        <a:rPr lang="es-ES" sz="1200" dirty="0" smtClean="0"/>
                        <a:t>-2, +7, -9 </a:t>
                      </a:r>
                      <a:endParaRPr lang="es-ES" sz="1200" dirty="0"/>
                    </a:p>
                  </a:txBody>
                  <a:tcPr/>
                </a:tc>
              </a:tr>
              <a:tr h="370840">
                <a:tc>
                  <a:txBody>
                    <a:bodyPr/>
                    <a:lstStyle/>
                    <a:p>
                      <a:pPr algn="ctr"/>
                      <a:r>
                        <a:rPr lang="es-ES" dirty="0" smtClean="0"/>
                        <a:t>=</a:t>
                      </a:r>
                      <a:endParaRPr lang="es-ES" dirty="0"/>
                    </a:p>
                  </a:txBody>
                  <a:tcPr/>
                </a:tc>
                <a:tc>
                  <a:txBody>
                    <a:bodyPr/>
                    <a:lstStyle/>
                    <a:p>
                      <a:r>
                        <a:rPr lang="es-ES" sz="1100" dirty="0" smtClean="0"/>
                        <a:t>Operador</a:t>
                      </a:r>
                      <a:r>
                        <a:rPr lang="es-ES" sz="1100" baseline="0" dirty="0" smtClean="0"/>
                        <a:t> </a:t>
                      </a:r>
                    </a:p>
                    <a:p>
                      <a:r>
                        <a:rPr lang="es-ES" sz="1100" baseline="0" dirty="0" smtClean="0"/>
                        <a:t>Operaciones = resultado </a:t>
                      </a:r>
                      <a:endParaRPr lang="es-ES" sz="1100" dirty="0"/>
                    </a:p>
                  </a:txBody>
                  <a:tcPr/>
                </a:tc>
                <a:tc>
                  <a:txBody>
                    <a:bodyPr/>
                    <a:lstStyle/>
                    <a:p>
                      <a:r>
                        <a:rPr lang="es-ES" sz="1200" dirty="0" smtClean="0"/>
                        <a:t>2(</a:t>
                      </a:r>
                      <a:r>
                        <a:rPr lang="es-ES" sz="1200" dirty="0" err="1" smtClean="0"/>
                        <a:t>a+b</a:t>
                      </a:r>
                      <a:r>
                        <a:rPr lang="es-ES" sz="1200" dirty="0" smtClean="0"/>
                        <a:t>)=2ª+2b   equivalencia</a:t>
                      </a:r>
                    </a:p>
                    <a:p>
                      <a:r>
                        <a:rPr lang="es-ES" sz="1200" dirty="0" smtClean="0"/>
                        <a:t>7x-4=28x+15    igualdad</a:t>
                      </a:r>
                      <a:r>
                        <a:rPr lang="es-ES" sz="1200" baseline="0" dirty="0" smtClean="0"/>
                        <a:t> restringida</a:t>
                      </a:r>
                    </a:p>
                    <a:p>
                      <a:r>
                        <a:rPr lang="es-ES" sz="1200" baseline="0" dirty="0" smtClean="0"/>
                        <a:t>y=3x                  igualdad funcional </a:t>
                      </a:r>
                    </a:p>
                  </a:txBody>
                  <a:tcPr/>
                </a:tc>
              </a:tr>
              <a:tr h="370840">
                <a:tc>
                  <a:txBody>
                    <a:bodyPr/>
                    <a:lstStyle/>
                    <a:p>
                      <a:r>
                        <a:rPr lang="es-ES" sz="1600" dirty="0" smtClean="0"/>
                        <a:t>a, b, x, y, </a:t>
                      </a:r>
                      <a:r>
                        <a:rPr lang="is-IS" sz="1600" dirty="0" smtClean="0"/>
                        <a:t>…., n</a:t>
                      </a:r>
                      <a:r>
                        <a:rPr lang="es-ES" sz="1600" dirty="0" smtClean="0"/>
                        <a:t> </a:t>
                      </a:r>
                      <a:endParaRPr lang="es-ES" sz="1600" dirty="0"/>
                    </a:p>
                  </a:txBody>
                  <a:tcPr/>
                </a:tc>
                <a:tc>
                  <a:txBody>
                    <a:bodyPr/>
                    <a:lstStyle/>
                    <a:p>
                      <a:r>
                        <a:rPr lang="es-ES" sz="1100" dirty="0" smtClean="0"/>
                        <a:t>etiquetas</a:t>
                      </a:r>
                      <a:r>
                        <a:rPr lang="es-ES" sz="1100" baseline="0" dirty="0" smtClean="0"/>
                        <a:t> en </a:t>
                      </a:r>
                      <a:r>
                        <a:rPr lang="es-ES" sz="1100" dirty="0" smtClean="0"/>
                        <a:t>área,</a:t>
                      </a:r>
                      <a:r>
                        <a:rPr lang="es-ES" sz="1100" baseline="0" dirty="0" smtClean="0"/>
                        <a:t> volumen y formulas </a:t>
                      </a:r>
                    </a:p>
                    <a:p>
                      <a:r>
                        <a:rPr lang="es-ES" sz="1100" baseline="0" dirty="0" smtClean="0"/>
                        <a:t>A= </a:t>
                      </a:r>
                      <a:r>
                        <a:rPr lang="es-ES" sz="1100" baseline="0" dirty="0" err="1" smtClean="0"/>
                        <a:t>lxl</a:t>
                      </a:r>
                      <a:r>
                        <a:rPr lang="es-ES" sz="1100" baseline="0" dirty="0" smtClean="0"/>
                        <a:t>, A= </a:t>
                      </a:r>
                      <a:r>
                        <a:rPr lang="es-ES" sz="1100" baseline="0" dirty="0" err="1" smtClean="0"/>
                        <a:t>bxh</a:t>
                      </a:r>
                      <a:r>
                        <a:rPr lang="es-ES" sz="1100" baseline="0" dirty="0" smtClean="0"/>
                        <a:t> , v=d/t</a:t>
                      </a:r>
                      <a:endParaRPr lang="es-ES" sz="1100" dirty="0"/>
                    </a:p>
                  </a:txBody>
                  <a:tcPr/>
                </a:tc>
                <a:tc>
                  <a:txBody>
                    <a:bodyPr/>
                    <a:lstStyle/>
                    <a:p>
                      <a:r>
                        <a:rPr lang="es-ES" sz="1100" dirty="0" smtClean="0"/>
                        <a:t>Cantidades desconocidas, variables y números generales </a:t>
                      </a:r>
                      <a:endParaRPr lang="es-ES" sz="1100" dirty="0"/>
                    </a:p>
                  </a:txBody>
                  <a:tcPr/>
                </a:tc>
              </a:tr>
              <a:tr h="370840">
                <a:tc>
                  <a:txBody>
                    <a:bodyPr/>
                    <a:lstStyle/>
                    <a:p>
                      <a:r>
                        <a:rPr lang="es-ES" sz="1600" dirty="0" smtClean="0"/>
                        <a:t>Yuxtaposición </a:t>
                      </a:r>
                      <a:endParaRPr lang="es-ES" sz="1600" dirty="0"/>
                    </a:p>
                  </a:txBody>
                  <a:tcPr/>
                </a:tc>
                <a:tc>
                  <a:txBody>
                    <a:bodyPr/>
                    <a:lstStyle/>
                    <a:p>
                      <a:r>
                        <a:rPr lang="es-ES" sz="1100" dirty="0" smtClean="0"/>
                        <a:t>Notación en el sistema posicional</a:t>
                      </a:r>
                      <a:r>
                        <a:rPr lang="es-ES" sz="1100" baseline="0" dirty="0" smtClean="0"/>
                        <a:t> y es aditiva </a:t>
                      </a:r>
                    </a:p>
                    <a:p>
                      <a:r>
                        <a:rPr lang="es-ES" sz="1100" baseline="0" dirty="0" smtClean="0"/>
                        <a:t>324=3 centenas, más dos decenas, más 4 unidades </a:t>
                      </a:r>
                      <a:endParaRPr lang="es-ES" sz="1100" dirty="0"/>
                    </a:p>
                  </a:txBody>
                  <a:tcPr/>
                </a:tc>
                <a:tc>
                  <a:txBody>
                    <a:bodyPr/>
                    <a:lstStyle/>
                    <a:p>
                      <a:r>
                        <a:rPr lang="es-ES" sz="1100" dirty="0" smtClean="0"/>
                        <a:t>Significado multiplicativo </a:t>
                      </a:r>
                    </a:p>
                    <a:p>
                      <a:r>
                        <a:rPr lang="es-ES" sz="1100" dirty="0" smtClean="0"/>
                        <a:t>3a= 3 veces a </a:t>
                      </a:r>
                      <a:endParaRPr lang="es-ES" sz="1100" dirty="0"/>
                    </a:p>
                  </a:txBody>
                  <a:tcPr/>
                </a:tc>
              </a:tr>
            </a:tbl>
          </a:graphicData>
        </a:graphic>
      </p:graphicFrame>
    </p:spTree>
    <p:extLst>
      <p:ext uri="{BB962C8B-B14F-4D97-AF65-F5344CB8AC3E}">
        <p14:creationId xmlns:p14="http://schemas.microsoft.com/office/powerpoint/2010/main" val="2678743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646331"/>
          </a:xfrm>
          <a:prstGeom prst="rect">
            <a:avLst/>
          </a:prstGeom>
          <a:noFill/>
        </p:spPr>
        <p:txBody>
          <a:bodyPr wrap="square" rtlCol="0">
            <a:spAutoFit/>
          </a:bodyPr>
          <a:lstStyle/>
          <a:p>
            <a:pPr algn="ctr"/>
            <a:r>
              <a:rPr lang="es-ES" b="1" dirty="0" smtClean="0">
                <a:solidFill>
                  <a:srgbClr val="57576E"/>
                </a:solidFill>
              </a:rPr>
              <a:t>Procesos</a:t>
            </a:r>
            <a:r>
              <a:rPr lang="es-ES" b="1" dirty="0" smtClean="0">
                <a:solidFill>
                  <a:schemeClr val="tx1">
                    <a:lumMod val="50000"/>
                    <a:lumOff val="50000"/>
                  </a:schemeClr>
                </a:solidFill>
              </a:rPr>
              <a:t> </a:t>
            </a:r>
            <a:r>
              <a:rPr lang="es-ES" b="1" dirty="0" smtClean="0">
                <a:solidFill>
                  <a:srgbClr val="57576E"/>
                </a:solidFill>
              </a:rPr>
              <a:t>de transición en el pensamiento matemático del adolescente </a:t>
            </a:r>
            <a:endParaRPr lang="es-ES" b="1" dirty="0">
              <a:solidFill>
                <a:srgbClr val="57576E"/>
              </a:solidFill>
            </a:endParaRPr>
          </a:p>
        </p:txBody>
      </p:sp>
      <p:sp>
        <p:nvSpPr>
          <p:cNvPr id="2" name="CuadroTexto 1"/>
          <p:cNvSpPr txBox="1"/>
          <p:nvPr/>
        </p:nvSpPr>
        <p:spPr>
          <a:xfrm>
            <a:off x="604050" y="2710672"/>
            <a:ext cx="7806184" cy="1200329"/>
          </a:xfrm>
          <a:prstGeom prst="rect">
            <a:avLst/>
          </a:prstGeom>
          <a:noFill/>
        </p:spPr>
        <p:txBody>
          <a:bodyPr wrap="square" rtlCol="0">
            <a:spAutoFit/>
          </a:bodyPr>
          <a:lstStyle/>
          <a:p>
            <a:pPr algn="just"/>
            <a:r>
              <a:rPr lang="es-ES" dirty="0" smtClean="0"/>
              <a:t>Otro estudio (</a:t>
            </a:r>
            <a:r>
              <a:rPr lang="es-ES" dirty="0" err="1" smtClean="0"/>
              <a:t>Freudenthal</a:t>
            </a:r>
            <a:r>
              <a:rPr lang="es-ES" dirty="0" smtClean="0"/>
              <a:t>, 1983) ha demostrado que además del habito formado sobre las interpretaciones de los símbolos aritméticos, </a:t>
            </a:r>
            <a:r>
              <a:rPr lang="es-ES" b="1" dirty="0" smtClean="0"/>
              <a:t>las interpretaciones y acciones del lenguaje natural </a:t>
            </a:r>
            <a:r>
              <a:rPr lang="es-ES" dirty="0" smtClean="0"/>
              <a:t>generan dificultades en el momento que los alumnos se inician en el estudio del álgebra. </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674543503"/>
              </p:ext>
            </p:extLst>
          </p:nvPr>
        </p:nvGraphicFramePr>
        <p:xfrm>
          <a:off x="1524000" y="4354801"/>
          <a:ext cx="6096000" cy="17068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s-ES" dirty="0" smtClean="0">
                          <a:solidFill>
                            <a:schemeClr val="bg1"/>
                          </a:solidFill>
                        </a:rPr>
                        <a:t>Restablecimiento de la igualdad</a:t>
                      </a:r>
                      <a:r>
                        <a:rPr lang="es-ES" baseline="0" dirty="0" smtClean="0">
                          <a:solidFill>
                            <a:schemeClr val="bg1"/>
                          </a:solidFill>
                        </a:rPr>
                        <a:t> </a:t>
                      </a:r>
                      <a:r>
                        <a:rPr lang="es-ES" dirty="0" smtClean="0">
                          <a:solidFill>
                            <a:schemeClr val="bg1"/>
                          </a:solidFill>
                        </a:rPr>
                        <a:t> </a:t>
                      </a:r>
                      <a:endParaRPr lang="es-ES" dirty="0">
                        <a:solidFill>
                          <a:schemeClr val="bg1"/>
                        </a:solidFill>
                      </a:endParaRPr>
                    </a:p>
                  </a:txBody>
                  <a:tcPr/>
                </a:tc>
                <a:tc>
                  <a:txBody>
                    <a:bodyPr/>
                    <a:lstStyle/>
                    <a:p>
                      <a:pPr algn="ctr"/>
                      <a:r>
                        <a:rPr lang="es-ES" dirty="0" smtClean="0">
                          <a:solidFill>
                            <a:schemeClr val="bg1"/>
                          </a:solidFill>
                        </a:rPr>
                        <a:t>Cadena de igualdades </a:t>
                      </a:r>
                      <a:endParaRPr lang="es-ES" dirty="0">
                        <a:solidFill>
                          <a:schemeClr val="bg1"/>
                        </a:solidFill>
                      </a:endParaRPr>
                    </a:p>
                  </a:txBody>
                  <a:tcPr/>
                </a:tc>
              </a:tr>
              <a:tr h="370840">
                <a:tc>
                  <a:txBody>
                    <a:bodyPr/>
                    <a:lstStyle/>
                    <a:p>
                      <a:r>
                        <a:rPr lang="es-ES" sz="1600" dirty="0" smtClean="0"/>
                        <a:t>2x+7=18x-9</a:t>
                      </a:r>
                    </a:p>
                    <a:p>
                      <a:r>
                        <a:rPr lang="es-ES" sz="1600" dirty="0" smtClean="0"/>
                        <a:t>7+9 = 18x-2x</a:t>
                      </a:r>
                    </a:p>
                    <a:p>
                      <a:r>
                        <a:rPr lang="es-ES" sz="1600" dirty="0" smtClean="0"/>
                        <a:t>16=16x</a:t>
                      </a:r>
                    </a:p>
                    <a:p>
                      <a:r>
                        <a:rPr lang="es-ES" sz="1600" dirty="0" smtClean="0"/>
                        <a:t>x=1</a:t>
                      </a:r>
                      <a:endParaRPr lang="es-ES" sz="1600" dirty="0"/>
                    </a:p>
                  </a:txBody>
                  <a:tcPr/>
                </a:tc>
                <a:tc>
                  <a:txBody>
                    <a:bodyPr/>
                    <a:lstStyle/>
                    <a:p>
                      <a:r>
                        <a:rPr lang="es-ES" sz="1600" dirty="0" smtClean="0"/>
                        <a:t>2x+7=18x-9=18x-2x</a:t>
                      </a:r>
                      <a:r>
                        <a:rPr lang="is-IS" sz="1600" dirty="0" smtClean="0"/>
                        <a:t>…</a:t>
                      </a:r>
                      <a:endParaRPr lang="es-ES" sz="1600" dirty="0"/>
                    </a:p>
                  </a:txBody>
                  <a:tcPr/>
                </a:tc>
              </a:tr>
            </a:tbl>
          </a:graphicData>
        </a:graphic>
      </p:graphicFrame>
    </p:spTree>
    <p:extLst>
      <p:ext uri="{BB962C8B-B14F-4D97-AF65-F5344CB8AC3E}">
        <p14:creationId xmlns:p14="http://schemas.microsoft.com/office/powerpoint/2010/main" val="371643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pic>
        <p:nvPicPr>
          <p:cNvPr id="3" name="Imagen 2" descr="Captura de pantalla 2018-05-09 a las 9.37.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3066956"/>
            <a:ext cx="3558950" cy="2587850"/>
          </a:xfrm>
          <a:prstGeom prst="rect">
            <a:avLst/>
          </a:prstGeom>
        </p:spPr>
      </p:pic>
      <p:sp>
        <p:nvSpPr>
          <p:cNvPr id="5" name="CuadroTexto 4"/>
          <p:cNvSpPr txBox="1"/>
          <p:nvPr/>
        </p:nvSpPr>
        <p:spPr>
          <a:xfrm>
            <a:off x="4104442" y="3113449"/>
            <a:ext cx="4290304" cy="1323439"/>
          </a:xfrm>
          <a:prstGeom prst="rect">
            <a:avLst/>
          </a:prstGeom>
          <a:noFill/>
        </p:spPr>
        <p:txBody>
          <a:bodyPr wrap="square" rtlCol="0">
            <a:spAutoFit/>
          </a:bodyPr>
          <a:lstStyle/>
          <a:p>
            <a:pPr algn="just"/>
            <a:r>
              <a:rPr lang="es-ES" sz="1600" dirty="0" smtClean="0"/>
              <a:t>Investigar como diseñar instrucciones para ayudar a los niños a reflexionar sobre sus propios procedimientos con el fin de formar generalizaciones y construir una notación para representarlos. </a:t>
            </a:r>
            <a:endParaRPr lang="es-ES" sz="1600" dirty="0"/>
          </a:p>
        </p:txBody>
      </p:sp>
      <p:sp>
        <p:nvSpPr>
          <p:cNvPr id="6" name="CuadroTexto 5"/>
          <p:cNvSpPr txBox="1"/>
          <p:nvPr/>
        </p:nvSpPr>
        <p:spPr>
          <a:xfrm>
            <a:off x="4104442" y="4615887"/>
            <a:ext cx="4290304" cy="1815882"/>
          </a:xfrm>
          <a:prstGeom prst="rect">
            <a:avLst/>
          </a:prstGeom>
          <a:noFill/>
        </p:spPr>
        <p:txBody>
          <a:bodyPr wrap="square" rtlCol="0">
            <a:spAutoFit/>
          </a:bodyPr>
          <a:lstStyle/>
          <a:p>
            <a:r>
              <a:rPr lang="es-ES" sz="1600" dirty="0" smtClean="0"/>
              <a:t>Es necesario (</a:t>
            </a:r>
            <a:r>
              <a:rPr lang="es-ES" sz="1600" dirty="0" err="1" smtClean="0"/>
              <a:t>Kaput</a:t>
            </a:r>
            <a:r>
              <a:rPr lang="es-ES" sz="1600" dirty="0" smtClean="0"/>
              <a:t>, 1993):</a:t>
            </a:r>
          </a:p>
          <a:p>
            <a:pPr marL="285750" indent="-285750">
              <a:buFont typeface="Wingdings" charset="2"/>
              <a:buChar char="ü"/>
            </a:pPr>
            <a:r>
              <a:rPr lang="es-ES" sz="1600" dirty="0" smtClean="0"/>
              <a:t> conceptualizar la naturaleza del álgebra y del pensamiento algebraico</a:t>
            </a:r>
          </a:p>
          <a:p>
            <a:pPr marL="285750" indent="-285750">
              <a:buFont typeface="Wingdings" charset="2"/>
              <a:buChar char="ü"/>
            </a:pPr>
            <a:r>
              <a:rPr lang="es-ES" sz="1600" dirty="0" smtClean="0"/>
              <a:t>examinar cuando los niños son capaces de pensar algebraicamente </a:t>
            </a:r>
            <a:endParaRPr lang="es-ES" sz="1600" dirty="0"/>
          </a:p>
          <a:p>
            <a:pPr marL="285750" indent="-285750">
              <a:buFont typeface="Wingdings" charset="2"/>
              <a:buChar char="ü"/>
            </a:pPr>
            <a:r>
              <a:rPr lang="es-ES" sz="1600" dirty="0" smtClean="0"/>
              <a:t>cuando estas ideas pueden ser introducidas en el </a:t>
            </a:r>
            <a:r>
              <a:rPr lang="es-ES" sz="1600" dirty="0" err="1" smtClean="0"/>
              <a:t>curriculum</a:t>
            </a:r>
            <a:r>
              <a:rPr lang="es-ES" sz="1600" dirty="0" smtClean="0"/>
              <a:t> </a:t>
            </a:r>
            <a:endParaRPr lang="es-ES" sz="1600" dirty="0"/>
          </a:p>
        </p:txBody>
      </p:sp>
    </p:spTree>
    <p:extLst>
      <p:ext uri="{BB962C8B-B14F-4D97-AF65-F5344CB8AC3E}">
        <p14:creationId xmlns:p14="http://schemas.microsoft.com/office/powerpoint/2010/main" val="79322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
        <p:nvSpPr>
          <p:cNvPr id="2" name="CuadroTexto 1"/>
          <p:cNvSpPr txBox="1"/>
          <p:nvPr/>
        </p:nvSpPr>
        <p:spPr>
          <a:xfrm>
            <a:off x="666004" y="2958505"/>
            <a:ext cx="7542880" cy="369332"/>
          </a:xfrm>
          <a:prstGeom prst="rect">
            <a:avLst/>
          </a:prstGeom>
          <a:noFill/>
        </p:spPr>
        <p:txBody>
          <a:bodyPr wrap="square" rtlCol="0">
            <a:spAutoFit/>
          </a:bodyPr>
          <a:lstStyle/>
          <a:p>
            <a:pPr algn="ctr"/>
            <a:r>
              <a:rPr lang="es-ES" dirty="0" smtClean="0"/>
              <a:t>Enfoque tradicional </a:t>
            </a:r>
          </a:p>
        </p:txBody>
      </p:sp>
      <p:sp>
        <p:nvSpPr>
          <p:cNvPr id="4" name="CuadroTexto 3"/>
          <p:cNvSpPr txBox="1"/>
          <p:nvPr/>
        </p:nvSpPr>
        <p:spPr>
          <a:xfrm>
            <a:off x="836376" y="3327837"/>
            <a:ext cx="3453927" cy="553998"/>
          </a:xfrm>
          <a:prstGeom prst="rect">
            <a:avLst/>
          </a:prstGeom>
          <a:noFill/>
        </p:spPr>
        <p:txBody>
          <a:bodyPr wrap="square" rtlCol="0">
            <a:spAutoFit/>
          </a:bodyPr>
          <a:lstStyle/>
          <a:p>
            <a:pPr algn="ctr"/>
            <a:r>
              <a:rPr lang="es-ES" dirty="0" smtClean="0"/>
              <a:t>Sintaxis algebraica </a:t>
            </a:r>
          </a:p>
          <a:p>
            <a:pPr algn="ctr"/>
            <a:r>
              <a:rPr lang="es-ES" sz="1200" dirty="0" smtClean="0"/>
              <a:t>destacando aspectos manipulativos </a:t>
            </a:r>
            <a:endParaRPr lang="es-ES" sz="1200" dirty="0"/>
          </a:p>
        </p:txBody>
      </p:sp>
      <p:sp>
        <p:nvSpPr>
          <p:cNvPr id="8" name="Flecha derecha 7"/>
          <p:cNvSpPr/>
          <p:nvPr/>
        </p:nvSpPr>
        <p:spPr>
          <a:xfrm>
            <a:off x="4181884" y="3430222"/>
            <a:ext cx="635028" cy="2872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CuadroTexto 9"/>
          <p:cNvSpPr txBox="1"/>
          <p:nvPr/>
        </p:nvSpPr>
        <p:spPr>
          <a:xfrm>
            <a:off x="5204123" y="3306302"/>
            <a:ext cx="2571084" cy="369332"/>
          </a:xfrm>
          <a:prstGeom prst="rect">
            <a:avLst/>
          </a:prstGeom>
          <a:noFill/>
        </p:spPr>
        <p:txBody>
          <a:bodyPr wrap="square" rtlCol="0">
            <a:spAutoFit/>
          </a:bodyPr>
          <a:lstStyle/>
          <a:p>
            <a:r>
              <a:rPr lang="es-ES" dirty="0" smtClean="0"/>
              <a:t>Resolver problemas </a:t>
            </a:r>
            <a:endParaRPr lang="es-ES" dirty="0"/>
          </a:p>
        </p:txBody>
      </p:sp>
      <p:sp>
        <p:nvSpPr>
          <p:cNvPr id="11" name="CuadroTexto 10"/>
          <p:cNvSpPr txBox="1"/>
          <p:nvPr/>
        </p:nvSpPr>
        <p:spPr>
          <a:xfrm>
            <a:off x="1037727" y="4114185"/>
            <a:ext cx="6985291" cy="1477328"/>
          </a:xfrm>
          <a:prstGeom prst="rect">
            <a:avLst/>
          </a:prstGeom>
          <a:noFill/>
        </p:spPr>
        <p:txBody>
          <a:bodyPr wrap="square" rtlCol="0">
            <a:spAutoFit/>
          </a:bodyPr>
          <a:lstStyle/>
          <a:p>
            <a:r>
              <a:rPr lang="es-ES" b="1" dirty="0" smtClean="0">
                <a:solidFill>
                  <a:srgbClr val="FF0000"/>
                </a:solidFill>
              </a:rPr>
              <a:t>Critica al enfoque</a:t>
            </a:r>
          </a:p>
          <a:p>
            <a:pPr marL="285750" indent="-285750">
              <a:buFont typeface="Wingdings" charset="2"/>
              <a:buChar char="Ø"/>
            </a:pPr>
            <a:r>
              <a:rPr lang="es-ES" dirty="0" smtClean="0"/>
              <a:t>Se introduce al estudiante en un simbolismo desprovisto de  </a:t>
            </a:r>
            <a:r>
              <a:rPr lang="es-ES" dirty="0" smtClean="0">
                <a:solidFill>
                  <a:schemeClr val="tx2">
                    <a:lumMod val="75000"/>
                  </a:schemeClr>
                </a:solidFill>
              </a:rPr>
              <a:t> </a:t>
            </a:r>
            <a:r>
              <a:rPr lang="es-ES" dirty="0" smtClean="0">
                <a:solidFill>
                  <a:srgbClr val="FF0000"/>
                </a:solidFill>
              </a:rPr>
              <a:t>sentido y significado</a:t>
            </a:r>
          </a:p>
          <a:p>
            <a:pPr marL="285750" indent="-285750">
              <a:buFont typeface="Wingdings" charset="2"/>
              <a:buChar char="Ø"/>
            </a:pPr>
            <a:r>
              <a:rPr lang="es-ES" dirty="0" smtClean="0">
                <a:solidFill>
                  <a:srgbClr val="292934"/>
                </a:solidFill>
              </a:rPr>
              <a:t>Se ignora </a:t>
            </a:r>
            <a:r>
              <a:rPr lang="es-ES" b="1" dirty="0" smtClean="0">
                <a:solidFill>
                  <a:srgbClr val="292934"/>
                </a:solidFill>
              </a:rPr>
              <a:t>que viene de trabajar con la aritmética </a:t>
            </a:r>
            <a:r>
              <a:rPr lang="es-ES" dirty="0" smtClean="0">
                <a:solidFill>
                  <a:srgbClr val="292934"/>
                </a:solidFill>
              </a:rPr>
              <a:t>donde los símbolos se </a:t>
            </a:r>
            <a:r>
              <a:rPr lang="es-ES" b="1" dirty="0" smtClean="0">
                <a:solidFill>
                  <a:srgbClr val="292934"/>
                </a:solidFill>
              </a:rPr>
              <a:t>relacionan con diversas fuentes de significado</a:t>
            </a:r>
            <a:r>
              <a:rPr lang="es-ES" dirty="0" smtClean="0">
                <a:solidFill>
                  <a:srgbClr val="292934"/>
                </a:solidFill>
              </a:rPr>
              <a:t>. </a:t>
            </a:r>
            <a:endParaRPr lang="es-ES" dirty="0">
              <a:solidFill>
                <a:srgbClr val="292934"/>
              </a:solidFill>
            </a:endParaRPr>
          </a:p>
        </p:txBody>
      </p:sp>
    </p:spTree>
    <p:extLst>
      <p:ext uri="{BB962C8B-B14F-4D97-AF65-F5344CB8AC3E}">
        <p14:creationId xmlns:p14="http://schemas.microsoft.com/office/powerpoint/2010/main" val="454349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
        <p:nvSpPr>
          <p:cNvPr id="3" name="CuadroTexto 2"/>
          <p:cNvSpPr txBox="1"/>
          <p:nvPr/>
        </p:nvSpPr>
        <p:spPr>
          <a:xfrm>
            <a:off x="650515" y="3082421"/>
            <a:ext cx="7682277" cy="2369880"/>
          </a:xfrm>
          <a:prstGeom prst="rect">
            <a:avLst/>
          </a:prstGeom>
          <a:noFill/>
        </p:spPr>
        <p:txBody>
          <a:bodyPr wrap="square" rtlCol="0">
            <a:spAutoFit/>
          </a:bodyPr>
          <a:lstStyle/>
          <a:p>
            <a:r>
              <a:rPr lang="es-ES" dirty="0" smtClean="0"/>
              <a:t>A estas razones se suman: </a:t>
            </a:r>
          </a:p>
          <a:p>
            <a:pPr marL="285750" indent="-285750">
              <a:buFont typeface="Arial"/>
              <a:buChar char="•"/>
            </a:pPr>
            <a:r>
              <a:rPr lang="es-ES" dirty="0" smtClean="0"/>
              <a:t>La separación de la aritmética y el álgebra priva al estudiante de poderosas herramientas matemáticas.</a:t>
            </a:r>
          </a:p>
          <a:p>
            <a:pPr marL="285750" indent="-285750">
              <a:buFont typeface="Arial"/>
              <a:buChar char="•"/>
            </a:pPr>
            <a:r>
              <a:rPr lang="es-ES" dirty="0" smtClean="0"/>
              <a:t>Esta separación hace más difícil la transición aritmética-álgebra.</a:t>
            </a:r>
          </a:p>
          <a:p>
            <a:pPr marL="285750" indent="-285750">
              <a:buFont typeface="Arial"/>
              <a:buChar char="•"/>
            </a:pPr>
            <a:r>
              <a:rPr lang="es-ES" dirty="0" smtClean="0"/>
              <a:t>El desarrollo del pensamiento algebraico requiere de un </a:t>
            </a:r>
            <a:r>
              <a:rPr lang="es-ES" b="1" dirty="0" smtClean="0"/>
              <a:t>LARGO PERIODO </a:t>
            </a:r>
            <a:r>
              <a:rPr lang="es-ES" dirty="0" smtClean="0"/>
              <a:t>de </a:t>
            </a:r>
            <a:r>
              <a:rPr lang="es-ES" dirty="0" smtClean="0"/>
              <a:t>tiempo. </a:t>
            </a:r>
          </a:p>
          <a:p>
            <a:endParaRPr lang="es-ES" dirty="0" smtClean="0"/>
          </a:p>
          <a:p>
            <a:pPr marL="285750" indent="-285750">
              <a:buFont typeface="Arial"/>
              <a:buChar char="•"/>
            </a:pPr>
            <a:endParaRPr lang="es-ES" dirty="0"/>
          </a:p>
        </p:txBody>
      </p:sp>
      <p:sp>
        <p:nvSpPr>
          <p:cNvPr id="5" name="CuadroTexto 4"/>
          <p:cNvSpPr txBox="1"/>
          <p:nvPr/>
        </p:nvSpPr>
        <p:spPr>
          <a:xfrm>
            <a:off x="1004523" y="5067883"/>
            <a:ext cx="7682277" cy="646331"/>
          </a:xfrm>
          <a:prstGeom prst="rect">
            <a:avLst/>
          </a:prstGeom>
          <a:noFill/>
        </p:spPr>
        <p:txBody>
          <a:bodyPr wrap="square" rtlCol="0">
            <a:spAutoFit/>
          </a:bodyPr>
          <a:lstStyle/>
          <a:p>
            <a:r>
              <a:rPr lang="es-ES" b="1" dirty="0" smtClean="0"/>
              <a:t>CONSECUENCIA : La </a:t>
            </a:r>
            <a:r>
              <a:rPr lang="es-ES" b="1" dirty="0" smtClean="0"/>
              <a:t>iniciación al álgebra se fomente en los grados de primaria. </a:t>
            </a:r>
            <a:endParaRPr lang="es-ES" b="1" dirty="0"/>
          </a:p>
        </p:txBody>
      </p:sp>
      <p:sp>
        <p:nvSpPr>
          <p:cNvPr id="6" name="CuadroTexto 5"/>
          <p:cNvSpPr txBox="1"/>
          <p:nvPr/>
        </p:nvSpPr>
        <p:spPr>
          <a:xfrm>
            <a:off x="774423" y="5700944"/>
            <a:ext cx="7697765" cy="646331"/>
          </a:xfrm>
          <a:prstGeom prst="rect">
            <a:avLst/>
          </a:prstGeom>
          <a:noFill/>
        </p:spPr>
        <p:txBody>
          <a:bodyPr wrap="square" rtlCol="0">
            <a:spAutoFit/>
          </a:bodyPr>
          <a:lstStyle/>
          <a:p>
            <a:r>
              <a:rPr lang="es-ES" b="1" dirty="0" smtClean="0">
                <a:solidFill>
                  <a:srgbClr val="008000"/>
                </a:solidFill>
              </a:rPr>
              <a:t>El objetivo es desarrollar el pensamiento matemático, no habilidades de procedimientos. </a:t>
            </a:r>
            <a:endParaRPr lang="es-ES" b="1" dirty="0">
              <a:solidFill>
                <a:srgbClr val="008000"/>
              </a:solidFill>
            </a:endParaRPr>
          </a:p>
        </p:txBody>
      </p:sp>
      <p:sp>
        <p:nvSpPr>
          <p:cNvPr id="2" name="Flecha derecha 1"/>
          <p:cNvSpPr/>
          <p:nvPr/>
        </p:nvSpPr>
        <p:spPr>
          <a:xfrm rot="16200000" flipH="1">
            <a:off x="4154784" y="4614833"/>
            <a:ext cx="425923" cy="4182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88010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
        <p:nvSpPr>
          <p:cNvPr id="3" name="CuadroTexto 2"/>
          <p:cNvSpPr txBox="1"/>
          <p:nvPr/>
        </p:nvSpPr>
        <p:spPr>
          <a:xfrm>
            <a:off x="867348" y="3454179"/>
            <a:ext cx="7604834" cy="2062103"/>
          </a:xfrm>
          <a:prstGeom prst="rect">
            <a:avLst/>
          </a:prstGeom>
          <a:noFill/>
        </p:spPr>
        <p:txBody>
          <a:bodyPr wrap="square" rtlCol="0">
            <a:spAutoFit/>
          </a:bodyPr>
          <a:lstStyle/>
          <a:p>
            <a:r>
              <a:rPr lang="es-ES" sz="1600" dirty="0" smtClean="0"/>
              <a:t>La investigación se construye directamente sobre su trabajo previo (</a:t>
            </a:r>
            <a:r>
              <a:rPr lang="es-ES" sz="1600" dirty="0" err="1" smtClean="0"/>
              <a:t>Carpenter</a:t>
            </a:r>
            <a:r>
              <a:rPr lang="es-ES" sz="1600" dirty="0" smtClean="0"/>
              <a:t> y </a:t>
            </a:r>
            <a:r>
              <a:rPr lang="es-ES" sz="1600" dirty="0" err="1" smtClean="0"/>
              <a:t>Fenema</a:t>
            </a:r>
            <a:r>
              <a:rPr lang="es-ES" sz="1600" dirty="0" smtClean="0"/>
              <a:t>, 1992), el cual se centra en el desarrollo del </a:t>
            </a:r>
            <a:r>
              <a:rPr lang="es-ES" sz="1600" b="1" dirty="0" smtClean="0"/>
              <a:t>pensamiento aritmético </a:t>
            </a:r>
            <a:r>
              <a:rPr lang="es-ES" sz="1600" dirty="0" smtClean="0"/>
              <a:t>en los niños. </a:t>
            </a:r>
          </a:p>
          <a:p>
            <a:endParaRPr lang="es-ES" sz="1600" dirty="0" smtClean="0"/>
          </a:p>
          <a:p>
            <a:pPr marL="285750" indent="-285750">
              <a:buFont typeface="Wingdings" charset="2"/>
              <a:buChar char="§"/>
            </a:pPr>
            <a:r>
              <a:rPr lang="es-ES" sz="1600" dirty="0" smtClean="0"/>
              <a:t>El programa de Instrucción Guiada Cognitivamente fue iniciado por </a:t>
            </a:r>
            <a:r>
              <a:rPr lang="es-ES" sz="1600" dirty="0" err="1" smtClean="0"/>
              <a:t>Carpenter</a:t>
            </a:r>
            <a:r>
              <a:rPr lang="es-ES" sz="1600" dirty="0" smtClean="0"/>
              <a:t> en los años 80. </a:t>
            </a:r>
          </a:p>
          <a:p>
            <a:endParaRPr lang="es-ES" sz="1600" dirty="0" smtClean="0"/>
          </a:p>
          <a:p>
            <a:pPr marL="285750" indent="-285750">
              <a:buFont typeface="Wingdings" charset="2"/>
              <a:buChar char="§"/>
            </a:pPr>
            <a:r>
              <a:rPr lang="es-ES" sz="1600" dirty="0" smtClean="0"/>
              <a:t>El marco teórico de este programa es ampliamente </a:t>
            </a:r>
            <a:r>
              <a:rPr lang="es-ES" sz="1600" b="1" dirty="0" smtClean="0"/>
              <a:t>constructivista.</a:t>
            </a:r>
            <a:r>
              <a:rPr lang="es-ES" sz="1600" dirty="0" smtClean="0"/>
              <a:t> </a:t>
            </a:r>
          </a:p>
        </p:txBody>
      </p:sp>
      <p:sp>
        <p:nvSpPr>
          <p:cNvPr id="5" name="CuadroTexto 4"/>
          <p:cNvSpPr txBox="1"/>
          <p:nvPr/>
        </p:nvSpPr>
        <p:spPr>
          <a:xfrm>
            <a:off x="1053215" y="2850083"/>
            <a:ext cx="6582596" cy="369332"/>
          </a:xfrm>
          <a:prstGeom prst="rect">
            <a:avLst/>
          </a:prstGeom>
          <a:noFill/>
        </p:spPr>
        <p:txBody>
          <a:bodyPr wrap="square" rtlCol="0">
            <a:spAutoFit/>
          </a:bodyPr>
          <a:lstStyle/>
          <a:p>
            <a:pPr algn="ctr"/>
            <a:r>
              <a:rPr lang="es-ES" b="1" dirty="0" smtClean="0"/>
              <a:t>El C.G.I. (</a:t>
            </a:r>
            <a:r>
              <a:rPr lang="es-ES" b="1" dirty="0" err="1" smtClean="0"/>
              <a:t>Cognitively</a:t>
            </a:r>
            <a:r>
              <a:rPr lang="es-ES" b="1" dirty="0" smtClean="0"/>
              <a:t> </a:t>
            </a:r>
            <a:r>
              <a:rPr lang="es-ES" b="1" dirty="0" err="1" smtClean="0"/>
              <a:t>Guided</a:t>
            </a:r>
            <a:r>
              <a:rPr lang="es-ES" b="1" dirty="0" smtClean="0"/>
              <a:t> </a:t>
            </a:r>
            <a:r>
              <a:rPr lang="es-ES" b="1" dirty="0" err="1" smtClean="0"/>
              <a:t>Instruction</a:t>
            </a:r>
            <a:r>
              <a:rPr lang="es-ES" b="1" dirty="0" smtClean="0"/>
              <a:t>)</a:t>
            </a:r>
            <a:endParaRPr lang="es-ES" b="1" dirty="0"/>
          </a:p>
        </p:txBody>
      </p:sp>
    </p:spTree>
    <p:extLst>
      <p:ext uri="{BB962C8B-B14F-4D97-AF65-F5344CB8AC3E}">
        <p14:creationId xmlns:p14="http://schemas.microsoft.com/office/powerpoint/2010/main" val="388801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marco del pensamiento algebraico </a:t>
            </a:r>
            <a:endParaRPr lang="es-ES" dirty="0"/>
          </a:p>
        </p:txBody>
      </p:sp>
      <p:pic>
        <p:nvPicPr>
          <p:cNvPr id="4" name="Imagen 3" descr="palabra algebra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148" y="1782545"/>
            <a:ext cx="5631171" cy="3758806"/>
          </a:xfrm>
          <a:prstGeom prst="rect">
            <a:avLst/>
          </a:prstGeom>
        </p:spPr>
      </p:pic>
      <p:grpSp>
        <p:nvGrpSpPr>
          <p:cNvPr id="10" name="Agrupar 9"/>
          <p:cNvGrpSpPr/>
          <p:nvPr/>
        </p:nvGrpSpPr>
        <p:grpSpPr>
          <a:xfrm>
            <a:off x="457200" y="1782545"/>
            <a:ext cx="8365682" cy="4680590"/>
            <a:chOff x="457200" y="1782545"/>
            <a:chExt cx="8365682" cy="4680590"/>
          </a:xfrm>
        </p:grpSpPr>
        <p:pic>
          <p:nvPicPr>
            <p:cNvPr id="5" name="Imagen 4" descr="álgebra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887" y="1782546"/>
              <a:ext cx="3656995" cy="2437996"/>
            </a:xfrm>
            <a:prstGeom prst="rect">
              <a:avLst/>
            </a:prstGeom>
          </p:spPr>
        </p:pic>
        <p:pic>
          <p:nvPicPr>
            <p:cNvPr id="6" name="Imagen 5" descr="algebra 3.jpg"/>
            <p:cNvPicPr>
              <a:picLocks noChangeAspect="1"/>
            </p:cNvPicPr>
            <p:nvPr/>
          </p:nvPicPr>
          <p:blipFill rotWithShape="1">
            <a:blip r:embed="rId5">
              <a:extLst>
                <a:ext uri="{28A0092B-C50C-407E-A947-70E740481C1C}">
                  <a14:useLocalDpi xmlns:a14="http://schemas.microsoft.com/office/drawing/2010/main" val="0"/>
                </a:ext>
              </a:extLst>
            </a:blip>
            <a:srcRect l="14567" t="20799" r="18599" b="16863"/>
            <a:stretch/>
          </p:blipFill>
          <p:spPr>
            <a:xfrm>
              <a:off x="457200" y="1782545"/>
              <a:ext cx="3649400" cy="1914681"/>
            </a:xfrm>
            <a:prstGeom prst="rect">
              <a:avLst/>
            </a:prstGeom>
          </p:spPr>
        </p:pic>
        <p:pic>
          <p:nvPicPr>
            <p:cNvPr id="7" name="Imagen 6" descr="algebra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120220"/>
              <a:ext cx="3649400" cy="2342915"/>
            </a:xfrm>
            <a:prstGeom prst="rect">
              <a:avLst/>
            </a:prstGeom>
          </p:spPr>
        </p:pic>
      </p:grpSp>
      <p:pic>
        <p:nvPicPr>
          <p:cNvPr id="8" name="Imagen 7" descr="Baldo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2545" y="4297992"/>
            <a:ext cx="3778381" cy="2408987"/>
          </a:xfrm>
          <a:prstGeom prst="rect">
            <a:avLst/>
          </a:prstGeom>
        </p:spPr>
      </p:pic>
    </p:spTree>
    <p:extLst>
      <p:ext uri="{BB962C8B-B14F-4D97-AF65-F5344CB8AC3E}">
        <p14:creationId xmlns:p14="http://schemas.microsoft.com/office/powerpoint/2010/main" val="4712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78341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
        <p:nvSpPr>
          <p:cNvPr id="3" name="CuadroTexto 2"/>
          <p:cNvSpPr txBox="1"/>
          <p:nvPr/>
        </p:nvSpPr>
        <p:spPr>
          <a:xfrm>
            <a:off x="681492" y="3082427"/>
            <a:ext cx="7604834" cy="3170098"/>
          </a:xfrm>
          <a:prstGeom prst="rect">
            <a:avLst/>
          </a:prstGeom>
          <a:noFill/>
        </p:spPr>
        <p:txBody>
          <a:bodyPr wrap="square" rtlCol="0">
            <a:spAutoFit/>
          </a:bodyPr>
          <a:lstStyle/>
          <a:p>
            <a:r>
              <a:rPr lang="es-ES" sz="1600" dirty="0" smtClean="0"/>
              <a:t>El programa de intervención consta de tres fases:</a:t>
            </a:r>
          </a:p>
          <a:p>
            <a:endParaRPr lang="es-ES" sz="1600" dirty="0" smtClean="0"/>
          </a:p>
          <a:p>
            <a:pPr marL="342900" indent="-342900">
              <a:buFont typeface="+mj-lt"/>
              <a:buAutoNum type="alphaLcParenR"/>
            </a:pPr>
            <a:r>
              <a:rPr lang="es-ES" sz="1600" dirty="0" smtClean="0"/>
              <a:t>Estudio </a:t>
            </a:r>
            <a:r>
              <a:rPr lang="es-ES" sz="1600" dirty="0" err="1" smtClean="0"/>
              <a:t>correlacional</a:t>
            </a:r>
            <a:r>
              <a:rPr lang="es-ES" sz="1600" dirty="0" smtClean="0"/>
              <a:t> </a:t>
            </a:r>
          </a:p>
          <a:p>
            <a:pPr lvl="1" algn="just"/>
            <a:r>
              <a:rPr lang="es-ES" sz="1200" dirty="0" smtClean="0"/>
              <a:t>Se examinaron el conocimiento y las creencias de los profesores sobre el pensamiento matemático infantil y contenidos pedagógicos, así como la relación de estas creencias con el rendimiento de los alumnos en la resolución de tareas matemáticas. </a:t>
            </a:r>
          </a:p>
          <a:p>
            <a:pPr lvl="1" algn="just"/>
            <a:endParaRPr lang="es-ES" sz="1200" dirty="0"/>
          </a:p>
          <a:p>
            <a:pPr lvl="1" algn="just"/>
            <a:endParaRPr lang="es-ES" sz="1200" dirty="0" smtClean="0"/>
          </a:p>
          <a:p>
            <a:pPr marL="342900" indent="-342900">
              <a:buFont typeface="+mj-lt"/>
              <a:buAutoNum type="alphaLcParenR"/>
            </a:pPr>
            <a:r>
              <a:rPr lang="es-ES" sz="1600" dirty="0" smtClean="0"/>
              <a:t>Estudio experimental</a:t>
            </a:r>
          </a:p>
          <a:p>
            <a:pPr lvl="1"/>
            <a:r>
              <a:rPr lang="es-ES" sz="1200" dirty="0" smtClean="0"/>
              <a:t>Se analizó si la formación de los profesores con respecto al pensamiento matemático infantil afectaba la instrucción y el rendimiento matemático de los alumnos. </a:t>
            </a:r>
          </a:p>
          <a:p>
            <a:pPr lvl="1"/>
            <a:endParaRPr lang="es-ES" sz="1200" dirty="0" smtClean="0"/>
          </a:p>
          <a:p>
            <a:pPr marL="342900" indent="-342900">
              <a:buFont typeface="+mj-lt"/>
              <a:buAutoNum type="alphaLcParenR"/>
            </a:pPr>
            <a:r>
              <a:rPr lang="es-ES" sz="1600" dirty="0" smtClean="0"/>
              <a:t>Estudio de casos </a:t>
            </a:r>
          </a:p>
          <a:p>
            <a:pPr lvl="1"/>
            <a:r>
              <a:rPr lang="es-ES" sz="1200" dirty="0" smtClean="0"/>
              <a:t>Se estudio con mayor profundidad el uso que los profesores hacían, durante la instrucción, del conocimiento sobre el pensamiento matemático de los niños. </a:t>
            </a:r>
            <a:endParaRPr lang="es-ES" sz="1200" dirty="0"/>
          </a:p>
        </p:txBody>
      </p:sp>
      <p:sp>
        <p:nvSpPr>
          <p:cNvPr id="5" name="CuadroTexto 4"/>
          <p:cNvSpPr txBox="1"/>
          <p:nvPr/>
        </p:nvSpPr>
        <p:spPr>
          <a:xfrm>
            <a:off x="1053215" y="2679693"/>
            <a:ext cx="6582596" cy="369332"/>
          </a:xfrm>
          <a:prstGeom prst="rect">
            <a:avLst/>
          </a:prstGeom>
          <a:noFill/>
        </p:spPr>
        <p:txBody>
          <a:bodyPr wrap="square" rtlCol="0">
            <a:spAutoFit/>
          </a:bodyPr>
          <a:lstStyle/>
          <a:p>
            <a:pPr algn="ctr"/>
            <a:r>
              <a:rPr lang="es-ES" b="1" dirty="0" smtClean="0"/>
              <a:t>El C.G.I. (</a:t>
            </a:r>
            <a:r>
              <a:rPr lang="es-ES" b="1" dirty="0" err="1" smtClean="0"/>
              <a:t>Cognitively</a:t>
            </a:r>
            <a:r>
              <a:rPr lang="es-ES" b="1" dirty="0" smtClean="0"/>
              <a:t> </a:t>
            </a:r>
            <a:r>
              <a:rPr lang="es-ES" b="1" dirty="0" err="1" smtClean="0"/>
              <a:t>Guided</a:t>
            </a:r>
            <a:r>
              <a:rPr lang="es-ES" b="1" dirty="0" smtClean="0"/>
              <a:t> </a:t>
            </a:r>
            <a:r>
              <a:rPr lang="es-ES" b="1" dirty="0" err="1" smtClean="0"/>
              <a:t>Instruction</a:t>
            </a:r>
            <a:r>
              <a:rPr lang="es-ES" b="1" dirty="0" smtClean="0"/>
              <a:t>)</a:t>
            </a:r>
            <a:endParaRPr lang="es-ES" b="1" dirty="0"/>
          </a:p>
        </p:txBody>
      </p:sp>
    </p:spTree>
    <p:extLst>
      <p:ext uri="{BB962C8B-B14F-4D97-AF65-F5344CB8AC3E}">
        <p14:creationId xmlns:p14="http://schemas.microsoft.com/office/powerpoint/2010/main" val="191431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9" name="CuadroTexto 8"/>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
        <p:nvSpPr>
          <p:cNvPr id="3" name="CuadroTexto 2"/>
          <p:cNvSpPr txBox="1"/>
          <p:nvPr/>
        </p:nvSpPr>
        <p:spPr>
          <a:xfrm>
            <a:off x="867348" y="3403376"/>
            <a:ext cx="7604834" cy="1077218"/>
          </a:xfrm>
          <a:prstGeom prst="rect">
            <a:avLst/>
          </a:prstGeom>
          <a:noFill/>
        </p:spPr>
        <p:txBody>
          <a:bodyPr wrap="square" rtlCol="0">
            <a:spAutoFit/>
          </a:bodyPr>
          <a:lstStyle/>
          <a:p>
            <a:pPr algn="just"/>
            <a:r>
              <a:rPr lang="es-ES" sz="1600" dirty="0"/>
              <a:t>Los niños en el salón de CGI </a:t>
            </a:r>
            <a:r>
              <a:rPr lang="es-ES" sz="1600" b="1" dirty="0"/>
              <a:t>construyen una variedad de estrategias </a:t>
            </a:r>
            <a:r>
              <a:rPr lang="es-ES" sz="1600" dirty="0"/>
              <a:t>cada vez más sofisticadas y abstractas para resolver una serie de problemas que involucran las operaciones básicas de la aritmética, y usan estas estrategias de manera flexible y creativa </a:t>
            </a:r>
            <a:r>
              <a:rPr lang="es-ES" sz="1600" dirty="0" smtClean="0"/>
              <a:t>resolviendo </a:t>
            </a:r>
            <a:r>
              <a:rPr lang="es-ES" sz="1600" dirty="0"/>
              <a:t>problemas.</a:t>
            </a:r>
          </a:p>
        </p:txBody>
      </p:sp>
      <p:sp>
        <p:nvSpPr>
          <p:cNvPr id="5" name="CuadroTexto 4"/>
          <p:cNvSpPr txBox="1"/>
          <p:nvPr/>
        </p:nvSpPr>
        <p:spPr>
          <a:xfrm>
            <a:off x="1053215" y="2865573"/>
            <a:ext cx="6582596" cy="369332"/>
          </a:xfrm>
          <a:prstGeom prst="rect">
            <a:avLst/>
          </a:prstGeom>
          <a:noFill/>
        </p:spPr>
        <p:txBody>
          <a:bodyPr wrap="square" rtlCol="0">
            <a:spAutoFit/>
          </a:bodyPr>
          <a:lstStyle/>
          <a:p>
            <a:pPr algn="ctr"/>
            <a:r>
              <a:rPr lang="es-ES" b="1" dirty="0" smtClean="0"/>
              <a:t>El C.G.I. (</a:t>
            </a:r>
            <a:r>
              <a:rPr lang="es-ES" b="1" dirty="0" err="1" smtClean="0"/>
              <a:t>Cognitively</a:t>
            </a:r>
            <a:r>
              <a:rPr lang="es-ES" b="1" dirty="0" smtClean="0"/>
              <a:t> </a:t>
            </a:r>
            <a:r>
              <a:rPr lang="es-ES" b="1" dirty="0" err="1" smtClean="0"/>
              <a:t>Guided</a:t>
            </a:r>
            <a:r>
              <a:rPr lang="es-ES" b="1" dirty="0" smtClean="0"/>
              <a:t> </a:t>
            </a:r>
            <a:r>
              <a:rPr lang="es-ES" b="1" dirty="0" err="1" smtClean="0"/>
              <a:t>Instruction</a:t>
            </a:r>
            <a:r>
              <a:rPr lang="es-ES" b="1" dirty="0" smtClean="0"/>
              <a:t>)</a:t>
            </a:r>
            <a:endParaRPr lang="es-ES" b="1" dirty="0"/>
          </a:p>
        </p:txBody>
      </p:sp>
      <p:sp>
        <p:nvSpPr>
          <p:cNvPr id="2" name="CuadroTexto 1"/>
          <p:cNvSpPr txBox="1"/>
          <p:nvPr/>
        </p:nvSpPr>
        <p:spPr>
          <a:xfrm>
            <a:off x="696981" y="4755293"/>
            <a:ext cx="7775201" cy="1384995"/>
          </a:xfrm>
          <a:prstGeom prst="rect">
            <a:avLst/>
          </a:prstGeom>
          <a:noFill/>
        </p:spPr>
        <p:txBody>
          <a:bodyPr wrap="square" rtlCol="0">
            <a:spAutoFit/>
          </a:bodyPr>
          <a:lstStyle/>
          <a:p>
            <a:pPr marL="228600" indent="-228600">
              <a:buFont typeface="+mj-lt"/>
              <a:buAutoNum type="arabicParenR"/>
            </a:pPr>
            <a:r>
              <a:rPr lang="es-ES" sz="1200" dirty="0" smtClean="0"/>
              <a:t>Los niños construyen su propio conocimiento (manera informal y además asimilan y organizan a su modo los contenidos impartidos en el aula).</a:t>
            </a:r>
          </a:p>
          <a:p>
            <a:pPr marL="228600" indent="-228600">
              <a:buFont typeface="+mj-lt"/>
              <a:buAutoNum type="arabicParenR"/>
            </a:pPr>
            <a:r>
              <a:rPr lang="es-ES" sz="1200" dirty="0" smtClean="0"/>
              <a:t>La enseñanza debe organizarse de manera que facilite la construcción del conocimiento por los niños.</a:t>
            </a:r>
          </a:p>
          <a:p>
            <a:pPr marL="228600" indent="-228600">
              <a:buFont typeface="+mj-lt"/>
              <a:buAutoNum type="arabicParenR"/>
            </a:pPr>
            <a:r>
              <a:rPr lang="es-ES" sz="1200" dirty="0" smtClean="0"/>
              <a:t>El desarrollo de los conocimientos matemáticos en el niño ofrece las bases para secuenciar los temas de instrucción.</a:t>
            </a:r>
          </a:p>
          <a:p>
            <a:pPr marL="228600" indent="-228600">
              <a:buFont typeface="+mj-lt"/>
              <a:buAutoNum type="arabicParenR"/>
            </a:pPr>
            <a:r>
              <a:rPr lang="es-ES" sz="1200" dirty="0" smtClean="0"/>
              <a:t>Habilidades matemáticas orientadas hacia la comprensión y solución de problemas. </a:t>
            </a:r>
          </a:p>
          <a:p>
            <a:pPr marL="228600" indent="-228600">
              <a:buFont typeface="+mj-lt"/>
              <a:buAutoNum type="arabicParenR"/>
            </a:pPr>
            <a:endParaRPr lang="es-ES" sz="1200" dirty="0"/>
          </a:p>
        </p:txBody>
      </p:sp>
    </p:spTree>
    <p:extLst>
      <p:ext uri="{BB962C8B-B14F-4D97-AF65-F5344CB8AC3E}">
        <p14:creationId xmlns:p14="http://schemas.microsoft.com/office/powerpoint/2010/main" val="3367234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3" name="CuadroTexto 2"/>
          <p:cNvSpPr txBox="1"/>
          <p:nvPr/>
        </p:nvSpPr>
        <p:spPr>
          <a:xfrm>
            <a:off x="712469" y="3113400"/>
            <a:ext cx="7496415" cy="1754327"/>
          </a:xfrm>
          <a:prstGeom prst="rect">
            <a:avLst/>
          </a:prstGeom>
          <a:noFill/>
        </p:spPr>
        <p:txBody>
          <a:bodyPr wrap="square" rtlCol="0">
            <a:spAutoFit/>
          </a:bodyPr>
          <a:lstStyle/>
          <a:p>
            <a:pPr algn="just"/>
            <a:r>
              <a:rPr lang="es-ES" dirty="0" err="1" smtClean="0"/>
              <a:t>Schifter</a:t>
            </a:r>
            <a:r>
              <a:rPr lang="es-ES" dirty="0" smtClean="0"/>
              <a:t> </a:t>
            </a:r>
            <a:r>
              <a:rPr lang="es-ES" dirty="0"/>
              <a:t>(1999) argumentó que el </a:t>
            </a:r>
            <a:r>
              <a:rPr lang="es-ES" b="1" dirty="0"/>
              <a:t>pensamiento algebraico </a:t>
            </a:r>
            <a:r>
              <a:rPr lang="es-ES" dirty="0"/>
              <a:t>está </a:t>
            </a:r>
            <a:r>
              <a:rPr lang="es-ES" dirty="0" smtClean="0"/>
              <a:t>implícito en las </a:t>
            </a:r>
            <a:r>
              <a:rPr lang="es-ES" b="1" dirty="0" smtClean="0"/>
              <a:t>actividades</a:t>
            </a:r>
            <a:r>
              <a:rPr lang="es-ES" dirty="0" smtClean="0"/>
              <a:t> donde se </a:t>
            </a:r>
            <a:r>
              <a:rPr lang="es-ES" b="1" dirty="0" smtClean="0"/>
              <a:t>crea un significado y se inventan estrategias</a:t>
            </a:r>
            <a:r>
              <a:rPr lang="es-ES" dirty="0" smtClean="0"/>
              <a:t> para resolver problemas. </a:t>
            </a:r>
          </a:p>
          <a:p>
            <a:endParaRPr lang="es-ES" dirty="0"/>
          </a:p>
          <a:p>
            <a:endParaRPr lang="es-ES" dirty="0" smtClean="0"/>
          </a:p>
          <a:p>
            <a:r>
              <a:rPr lang="es-ES" dirty="0" smtClean="0"/>
              <a:t> </a:t>
            </a:r>
            <a:endParaRPr lang="es-ES" dirty="0"/>
          </a:p>
        </p:txBody>
      </p:sp>
      <p:sp>
        <p:nvSpPr>
          <p:cNvPr id="4" name="CuadroTexto 3"/>
          <p:cNvSpPr txBox="1"/>
          <p:nvPr/>
        </p:nvSpPr>
        <p:spPr>
          <a:xfrm>
            <a:off x="1086749" y="5194946"/>
            <a:ext cx="7214568" cy="707886"/>
          </a:xfrm>
          <a:prstGeom prst="rect">
            <a:avLst/>
          </a:prstGeom>
          <a:noFill/>
        </p:spPr>
        <p:txBody>
          <a:bodyPr wrap="square" rtlCol="0">
            <a:spAutoFit/>
          </a:bodyPr>
          <a:lstStyle/>
          <a:p>
            <a:pPr algn="ctr"/>
            <a:r>
              <a:rPr lang="es-ES" sz="2000" b="1" dirty="0" smtClean="0">
                <a:solidFill>
                  <a:srgbClr val="00B050"/>
                </a:solidFill>
              </a:rPr>
              <a:t>Este tipo de actividades son </a:t>
            </a:r>
            <a:r>
              <a:rPr lang="es-ES" sz="2000" b="1" dirty="0">
                <a:solidFill>
                  <a:srgbClr val="00B050"/>
                </a:solidFill>
              </a:rPr>
              <a:t>el pilar de la </a:t>
            </a:r>
            <a:r>
              <a:rPr lang="es-ES" sz="2000" b="1" dirty="0" smtClean="0">
                <a:solidFill>
                  <a:srgbClr val="00B050"/>
                </a:solidFill>
              </a:rPr>
              <a:t>matemática actividad </a:t>
            </a:r>
            <a:r>
              <a:rPr lang="es-ES" sz="2000" b="1" dirty="0">
                <a:solidFill>
                  <a:srgbClr val="00B050"/>
                </a:solidFill>
              </a:rPr>
              <a:t>en aulas de </a:t>
            </a:r>
            <a:r>
              <a:rPr lang="es-ES" sz="2000" b="1" dirty="0" smtClean="0">
                <a:solidFill>
                  <a:srgbClr val="00B050"/>
                </a:solidFill>
              </a:rPr>
              <a:t>CGI</a:t>
            </a:r>
            <a:endParaRPr lang="es-ES" sz="2000" b="1" dirty="0">
              <a:solidFill>
                <a:srgbClr val="00B050"/>
              </a:solidFill>
            </a:endParaRPr>
          </a:p>
        </p:txBody>
      </p:sp>
      <p:sp>
        <p:nvSpPr>
          <p:cNvPr id="5" name="Flecha derecha 4"/>
          <p:cNvSpPr/>
          <p:nvPr/>
        </p:nvSpPr>
        <p:spPr>
          <a:xfrm rot="5400000">
            <a:off x="4057981" y="4341109"/>
            <a:ext cx="635018" cy="4182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Tree>
    <p:extLst>
      <p:ext uri="{BB962C8B-B14F-4D97-AF65-F5344CB8AC3E}">
        <p14:creationId xmlns:p14="http://schemas.microsoft.com/office/powerpoint/2010/main" val="121407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3" name="CuadroTexto 2"/>
          <p:cNvSpPr txBox="1"/>
          <p:nvPr/>
        </p:nvSpPr>
        <p:spPr>
          <a:xfrm>
            <a:off x="712469" y="3113400"/>
            <a:ext cx="7496415" cy="4585871"/>
          </a:xfrm>
          <a:prstGeom prst="rect">
            <a:avLst/>
          </a:prstGeom>
          <a:noFill/>
        </p:spPr>
        <p:txBody>
          <a:bodyPr wrap="square" rtlCol="0">
            <a:spAutoFit/>
          </a:bodyPr>
          <a:lstStyle/>
          <a:p>
            <a:pPr marL="285750" indent="-285750">
              <a:buFont typeface="Wingdings" charset="2"/>
              <a:buChar char="ü"/>
            </a:pPr>
            <a:r>
              <a:rPr lang="es-ES" sz="1600" dirty="0" smtClean="0"/>
              <a:t>Sentencias de números con falso o verdadero </a:t>
            </a:r>
          </a:p>
          <a:p>
            <a:pPr lvl="1"/>
            <a:r>
              <a:rPr lang="es-ES" sz="1600" dirty="0" smtClean="0"/>
              <a:t>78 – 49 = 78?</a:t>
            </a:r>
          </a:p>
          <a:p>
            <a:pPr lvl="1"/>
            <a:endParaRPr lang="es-ES" sz="1600" dirty="0" smtClean="0"/>
          </a:p>
          <a:p>
            <a:pPr marL="285750" indent="-285750">
              <a:buFont typeface="Wingdings" charset="2"/>
              <a:buChar char="ü"/>
            </a:pPr>
            <a:r>
              <a:rPr lang="es-ES" sz="1600" dirty="0"/>
              <a:t>S</a:t>
            </a:r>
            <a:r>
              <a:rPr lang="es-ES" sz="1600" dirty="0" smtClean="0"/>
              <a:t>entencias de números con números abiertos</a:t>
            </a:r>
          </a:p>
          <a:p>
            <a:pPr lvl="1"/>
            <a:r>
              <a:rPr lang="es-ES" sz="1600" dirty="0" smtClean="0">
                <a:latin typeface="Wingdings"/>
                <a:ea typeface="Wingdings"/>
                <a:cs typeface="Wingdings"/>
                <a:sym typeface="Wingdings"/>
              </a:rPr>
              <a:t></a:t>
            </a:r>
            <a:r>
              <a:rPr lang="es-ES" sz="1600" dirty="0" smtClean="0"/>
              <a:t>+</a:t>
            </a:r>
            <a:r>
              <a:rPr lang="es-ES" sz="1600" dirty="0">
                <a:latin typeface="Wingdings"/>
                <a:ea typeface="Wingdings"/>
                <a:cs typeface="Wingdings"/>
                <a:sym typeface="Wingdings"/>
              </a:rPr>
              <a:t></a:t>
            </a:r>
            <a:r>
              <a:rPr lang="es-ES" sz="1600" dirty="0" smtClean="0"/>
              <a:t> +</a:t>
            </a:r>
            <a:r>
              <a:rPr lang="es-ES" sz="1600" dirty="0">
                <a:latin typeface="Wingdings"/>
                <a:ea typeface="Wingdings"/>
                <a:cs typeface="Wingdings"/>
                <a:sym typeface="Wingdings"/>
              </a:rPr>
              <a:t></a:t>
            </a:r>
            <a:r>
              <a:rPr lang="es-ES" sz="1600" dirty="0" smtClean="0"/>
              <a:t> +</a:t>
            </a:r>
            <a:r>
              <a:rPr lang="es-ES" sz="1600" dirty="0">
                <a:latin typeface="Wingdings"/>
                <a:ea typeface="Wingdings"/>
                <a:cs typeface="Wingdings"/>
                <a:sym typeface="Wingdings"/>
              </a:rPr>
              <a:t></a:t>
            </a:r>
            <a:r>
              <a:rPr lang="es-ES" sz="1600" dirty="0" smtClean="0"/>
              <a:t> = 10</a:t>
            </a:r>
          </a:p>
          <a:p>
            <a:pPr lvl="1"/>
            <a:endParaRPr lang="es-ES" sz="1600" dirty="0" smtClean="0"/>
          </a:p>
          <a:p>
            <a:pPr marL="285750" indent="-285750">
              <a:buFont typeface="Wingdings" charset="2"/>
              <a:buChar char="ü"/>
            </a:pPr>
            <a:r>
              <a:rPr lang="es-ES" sz="1600" dirty="0" smtClean="0"/>
              <a:t>Igualdad</a:t>
            </a:r>
          </a:p>
          <a:p>
            <a:pPr lvl="1"/>
            <a:r>
              <a:rPr lang="es-ES" sz="1600" dirty="0" smtClean="0"/>
              <a:t>1+1= 2, 2=1+1, 2=2, 1+1=1+1</a:t>
            </a:r>
          </a:p>
          <a:p>
            <a:pPr lvl="1"/>
            <a:endParaRPr lang="es-ES" sz="1600" dirty="0" smtClean="0"/>
          </a:p>
          <a:p>
            <a:pPr marL="285750" indent="-285750">
              <a:buFont typeface="Wingdings" charset="2"/>
              <a:buChar char="ü"/>
            </a:pPr>
            <a:r>
              <a:rPr lang="es-ES" sz="1600" dirty="0" smtClean="0"/>
              <a:t>Conjeturas y justificación </a:t>
            </a:r>
          </a:p>
          <a:p>
            <a:pPr lvl="1"/>
            <a:r>
              <a:rPr lang="es-ES" sz="1200" dirty="0" smtClean="0"/>
              <a:t>Ayuda a los alumnos mediante un número de sentencias a articular conjeturas acerca de los propios números y operaciones </a:t>
            </a:r>
          </a:p>
          <a:p>
            <a:pPr lvl="1"/>
            <a:endParaRPr lang="es-ES" sz="1200" dirty="0"/>
          </a:p>
          <a:p>
            <a:pPr marL="285750" indent="-285750">
              <a:buFont typeface="Wingdings" charset="2"/>
              <a:buChar char="ü"/>
            </a:pPr>
            <a:r>
              <a:rPr lang="es-ES" sz="1600" dirty="0" smtClean="0"/>
              <a:t>Representar conjeturas mediante sentencias numéricas  </a:t>
            </a:r>
          </a:p>
          <a:p>
            <a:endParaRPr lang="es-ES" sz="1600" dirty="0" smtClean="0"/>
          </a:p>
          <a:p>
            <a:pPr marL="285750" indent="-285750">
              <a:buFont typeface="Wingdings" charset="2"/>
              <a:buChar char="ü"/>
            </a:pPr>
            <a:endParaRPr lang="es-ES" sz="1600" dirty="0" smtClean="0"/>
          </a:p>
          <a:p>
            <a:pPr lvl="1"/>
            <a:endParaRPr lang="es-ES" sz="1600" dirty="0"/>
          </a:p>
          <a:p>
            <a:endParaRPr lang="es-ES" sz="1600" dirty="0" smtClean="0"/>
          </a:p>
          <a:p>
            <a:r>
              <a:rPr lang="es-ES" sz="1600" dirty="0" smtClean="0"/>
              <a:t> </a:t>
            </a:r>
            <a:endParaRPr lang="es-ES" sz="1600" dirty="0"/>
          </a:p>
        </p:txBody>
      </p:sp>
      <p:sp>
        <p:nvSpPr>
          <p:cNvPr id="10" name="CuadroTexto 9"/>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r>
              <a:rPr lang="es-ES" b="1" dirty="0" smtClean="0">
                <a:solidFill>
                  <a:srgbClr val="57576E"/>
                </a:solidFill>
              </a:rPr>
              <a:t> </a:t>
            </a:r>
            <a:endParaRPr lang="es-ES" b="1" dirty="0">
              <a:solidFill>
                <a:srgbClr val="57576E"/>
              </a:solidFill>
            </a:endParaRPr>
          </a:p>
        </p:txBody>
      </p:sp>
    </p:spTree>
    <p:extLst>
      <p:ext uri="{BB962C8B-B14F-4D97-AF65-F5344CB8AC3E}">
        <p14:creationId xmlns:p14="http://schemas.microsoft.com/office/powerpoint/2010/main" val="3086456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3" name="CuadroTexto 2"/>
          <p:cNvSpPr txBox="1"/>
          <p:nvPr/>
        </p:nvSpPr>
        <p:spPr>
          <a:xfrm>
            <a:off x="882837" y="3033852"/>
            <a:ext cx="7496415" cy="4078039"/>
          </a:xfrm>
          <a:prstGeom prst="rect">
            <a:avLst/>
          </a:prstGeom>
          <a:noFill/>
        </p:spPr>
        <p:txBody>
          <a:bodyPr wrap="square" rtlCol="0">
            <a:spAutoFit/>
          </a:bodyPr>
          <a:lstStyle/>
          <a:p>
            <a:pPr algn="just"/>
            <a:r>
              <a:rPr lang="es-ES" sz="1500" dirty="0"/>
              <a:t>El estudio demostró que algunos niños de primer y segundo grado </a:t>
            </a:r>
            <a:r>
              <a:rPr lang="es-ES" sz="1500" dirty="0" smtClean="0"/>
              <a:t>podían: </a:t>
            </a:r>
          </a:p>
          <a:p>
            <a:pPr marL="285750" indent="-285750" algn="just">
              <a:buFont typeface="Wingdings" panose="05000000000000000000" pitchFamily="2" charset="2"/>
              <a:buChar char="ü"/>
            </a:pPr>
            <a:r>
              <a:rPr lang="es-ES" sz="1500" dirty="0" smtClean="0"/>
              <a:t>tratar </a:t>
            </a:r>
            <a:r>
              <a:rPr lang="es-ES" sz="1500" dirty="0"/>
              <a:t>con </a:t>
            </a:r>
            <a:r>
              <a:rPr lang="es-ES" sz="1500" dirty="0" smtClean="0"/>
              <a:t>éxito una </a:t>
            </a:r>
            <a:r>
              <a:rPr lang="es-ES" sz="1500" dirty="0"/>
              <a:t>variedad de oraciones numéricas de verdadero y </a:t>
            </a:r>
            <a:r>
              <a:rPr lang="es-ES" sz="1500" dirty="0" smtClean="0"/>
              <a:t>falso</a:t>
            </a:r>
          </a:p>
          <a:p>
            <a:pPr marL="285750" indent="-285750" algn="just">
              <a:buFont typeface="Wingdings" panose="05000000000000000000" pitchFamily="2" charset="2"/>
              <a:buChar char="ü"/>
            </a:pPr>
            <a:r>
              <a:rPr lang="es-ES" sz="1500" dirty="0" smtClean="0"/>
              <a:t>estas oraciones a su vez proporcionan un </a:t>
            </a:r>
            <a:r>
              <a:rPr lang="es-ES" sz="1500" dirty="0"/>
              <a:t>foro para centrar las discusiones en </a:t>
            </a:r>
            <a:r>
              <a:rPr lang="es-ES" sz="1500" b="1" dirty="0"/>
              <a:t>generalizaciones</a:t>
            </a:r>
            <a:r>
              <a:rPr lang="es-ES" sz="1500" dirty="0"/>
              <a:t> y un </a:t>
            </a:r>
            <a:r>
              <a:rPr lang="es-ES" sz="1500" b="1" dirty="0"/>
              <a:t>sistema de notación </a:t>
            </a:r>
            <a:r>
              <a:rPr lang="es-ES" sz="1500" dirty="0"/>
              <a:t>con </a:t>
            </a:r>
            <a:r>
              <a:rPr lang="es-ES" sz="1500" dirty="0" smtClean="0"/>
              <a:t>potencial para </a:t>
            </a:r>
            <a:r>
              <a:rPr lang="es-ES" sz="1500" dirty="0"/>
              <a:t>expresar esas generalizaciones. </a:t>
            </a:r>
            <a:endParaRPr lang="es-ES" sz="1500" dirty="0" smtClean="0"/>
          </a:p>
          <a:p>
            <a:pPr algn="just"/>
            <a:endParaRPr lang="es-ES" sz="1500" dirty="0"/>
          </a:p>
          <a:p>
            <a:pPr algn="just"/>
            <a:endParaRPr lang="es-ES" sz="1500" dirty="0"/>
          </a:p>
          <a:p>
            <a:pPr algn="just"/>
            <a:r>
              <a:rPr lang="es-ES" sz="1500" dirty="0" smtClean="0"/>
              <a:t>El </a:t>
            </a:r>
            <a:r>
              <a:rPr lang="es-ES" sz="1500" dirty="0"/>
              <a:t>estudio </a:t>
            </a:r>
            <a:r>
              <a:rPr lang="es-ES" sz="1500" dirty="0" smtClean="0"/>
              <a:t>demostró que </a:t>
            </a:r>
            <a:r>
              <a:rPr lang="es-ES" sz="1500" dirty="0"/>
              <a:t>las oraciones numéricas podrían proporcionar </a:t>
            </a:r>
            <a:r>
              <a:rPr lang="es-ES" sz="1500" b="1" dirty="0"/>
              <a:t>un contexto para la actividad matemática </a:t>
            </a:r>
            <a:r>
              <a:rPr lang="es-ES" sz="1500" dirty="0"/>
              <a:t>productiva que </a:t>
            </a:r>
            <a:r>
              <a:rPr lang="es-ES" sz="1500" b="1" dirty="0" smtClean="0"/>
              <a:t>involucraba a los estudiantes </a:t>
            </a:r>
            <a:r>
              <a:rPr lang="es-ES" sz="1500" b="1" dirty="0"/>
              <a:t>en pensamiento </a:t>
            </a:r>
            <a:r>
              <a:rPr lang="es-ES" sz="1500" b="1" dirty="0" smtClean="0"/>
              <a:t>algebraico</a:t>
            </a:r>
            <a:r>
              <a:rPr lang="es-ES" sz="1500" dirty="0" smtClean="0"/>
              <a:t>, </a:t>
            </a:r>
            <a:r>
              <a:rPr lang="es-ES" sz="1500" dirty="0"/>
              <a:t>pero </a:t>
            </a:r>
            <a:r>
              <a:rPr lang="es-ES" sz="1500" dirty="0" smtClean="0"/>
              <a:t>quedaron preguntas sin responder sobre las </a:t>
            </a:r>
            <a:r>
              <a:rPr lang="es-ES" sz="1500" dirty="0">
                <a:solidFill>
                  <a:srgbClr val="008000"/>
                </a:solidFill>
              </a:rPr>
              <a:t>formas de integrar ese contexto en la instrucción en un aula regular </a:t>
            </a:r>
            <a:r>
              <a:rPr lang="es-ES" sz="1500" dirty="0"/>
              <a:t>y </a:t>
            </a:r>
            <a:r>
              <a:rPr lang="es-ES" sz="1500" dirty="0" smtClean="0">
                <a:solidFill>
                  <a:srgbClr val="008000"/>
                </a:solidFill>
              </a:rPr>
              <a:t>el tipo </a:t>
            </a:r>
            <a:r>
              <a:rPr lang="es-ES" sz="1500" dirty="0">
                <a:solidFill>
                  <a:srgbClr val="008000"/>
                </a:solidFill>
              </a:rPr>
              <a:t>de interacciones </a:t>
            </a:r>
            <a:r>
              <a:rPr lang="es-ES" sz="1500" dirty="0"/>
              <a:t>que apoyarían el desarrollo de generalizaciones cada vez más </a:t>
            </a:r>
            <a:r>
              <a:rPr lang="es-ES" sz="1500" dirty="0" smtClean="0"/>
              <a:t>sofisticadas y </a:t>
            </a:r>
            <a:r>
              <a:rPr lang="es-ES" sz="1500" dirty="0"/>
              <a:t>argumentación en apoyo de estas generalizaciones. </a:t>
            </a:r>
            <a:endParaRPr lang="es-ES" sz="1500" dirty="0" smtClean="0"/>
          </a:p>
          <a:p>
            <a:pPr marL="285750" indent="-285750">
              <a:buFont typeface="Wingdings" charset="2"/>
              <a:buChar char="ü"/>
            </a:pPr>
            <a:endParaRPr lang="es-ES" sz="1600" dirty="0" smtClean="0"/>
          </a:p>
          <a:p>
            <a:pPr lvl="1"/>
            <a:endParaRPr lang="es-ES" sz="1600" dirty="0"/>
          </a:p>
          <a:p>
            <a:endParaRPr lang="es-ES" sz="1600" dirty="0" smtClean="0"/>
          </a:p>
          <a:p>
            <a:r>
              <a:rPr lang="es-ES" sz="1600" dirty="0" smtClean="0"/>
              <a:t> </a:t>
            </a:r>
            <a:endParaRPr lang="es-ES" sz="1600" dirty="0"/>
          </a:p>
        </p:txBody>
      </p:sp>
      <p:sp>
        <p:nvSpPr>
          <p:cNvPr id="5" name="CuadroTexto 4"/>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Desarrollo de concepciones de razonamiento algebraico en los grados de primaria  </a:t>
            </a:r>
            <a:endParaRPr lang="es-ES" sz="2000" b="1" dirty="0">
              <a:solidFill>
                <a:srgbClr val="57576E"/>
              </a:solidFill>
            </a:endParaRPr>
          </a:p>
        </p:txBody>
      </p:sp>
    </p:spTree>
    <p:extLst>
      <p:ext uri="{BB962C8B-B14F-4D97-AF65-F5344CB8AC3E}">
        <p14:creationId xmlns:p14="http://schemas.microsoft.com/office/powerpoint/2010/main" val="3692366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400110"/>
          </a:xfrm>
          <a:prstGeom prst="rect">
            <a:avLst/>
          </a:prstGeom>
          <a:noFill/>
        </p:spPr>
        <p:txBody>
          <a:bodyPr wrap="square" rtlCol="0">
            <a:spAutoFit/>
          </a:bodyPr>
          <a:lstStyle/>
          <a:p>
            <a:pPr algn="ctr"/>
            <a:r>
              <a:rPr lang="es-ES" sz="2000" b="1" dirty="0" err="1" smtClean="0">
                <a:solidFill>
                  <a:srgbClr val="57576E"/>
                </a:solidFill>
              </a:rPr>
              <a:t>Algebratización</a:t>
            </a:r>
            <a:r>
              <a:rPr lang="es-ES" b="1" dirty="0" smtClean="0">
                <a:solidFill>
                  <a:srgbClr val="57576E"/>
                </a:solidFill>
              </a:rPr>
              <a:t> </a:t>
            </a:r>
            <a:endParaRPr lang="es-ES" b="1" dirty="0">
              <a:solidFill>
                <a:srgbClr val="57576E"/>
              </a:solidFill>
            </a:endParaRPr>
          </a:p>
        </p:txBody>
      </p:sp>
      <p:pic>
        <p:nvPicPr>
          <p:cNvPr id="2" name="Imagen 1" descr="Captura de pantalla 2018-05-09 a las 4.1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1" y="2394823"/>
            <a:ext cx="6141850" cy="3533803"/>
          </a:xfrm>
          <a:prstGeom prst="rect">
            <a:avLst/>
          </a:prstGeom>
        </p:spPr>
      </p:pic>
      <p:sp>
        <p:nvSpPr>
          <p:cNvPr id="4" name="CuadroTexto 3"/>
          <p:cNvSpPr txBox="1"/>
          <p:nvPr/>
        </p:nvSpPr>
        <p:spPr>
          <a:xfrm>
            <a:off x="3849172" y="6040926"/>
            <a:ext cx="5815627" cy="400110"/>
          </a:xfrm>
          <a:prstGeom prst="rect">
            <a:avLst/>
          </a:prstGeom>
          <a:noFill/>
        </p:spPr>
        <p:txBody>
          <a:bodyPr wrap="square" rtlCol="0">
            <a:spAutoFit/>
          </a:bodyPr>
          <a:lstStyle/>
          <a:p>
            <a:r>
              <a:rPr lang="es-ES" sz="2000" b="1" dirty="0" err="1" smtClean="0"/>
              <a:t>Maria</a:t>
            </a:r>
            <a:r>
              <a:rPr lang="es-ES" sz="2000" b="1" dirty="0" smtClean="0"/>
              <a:t> L. </a:t>
            </a:r>
            <a:r>
              <a:rPr lang="es-ES" sz="2000" b="1" dirty="0" err="1" smtClean="0"/>
              <a:t>Blanton</a:t>
            </a:r>
            <a:r>
              <a:rPr lang="es-ES" sz="2000" b="1" dirty="0" smtClean="0"/>
              <a:t> y James J. </a:t>
            </a:r>
            <a:r>
              <a:rPr lang="es-ES" sz="2000" b="1" dirty="0" err="1" smtClean="0"/>
              <a:t>Kaput</a:t>
            </a:r>
            <a:r>
              <a:rPr lang="es-ES" sz="2000" b="1" dirty="0" smtClean="0"/>
              <a:t> </a:t>
            </a:r>
            <a:endParaRPr lang="es-ES" sz="2000" b="1" dirty="0"/>
          </a:p>
        </p:txBody>
      </p:sp>
    </p:spTree>
    <p:extLst>
      <p:ext uri="{BB962C8B-B14F-4D97-AF65-F5344CB8AC3E}">
        <p14:creationId xmlns:p14="http://schemas.microsoft.com/office/powerpoint/2010/main" val="3928617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400110"/>
          </a:xfrm>
          <a:prstGeom prst="rect">
            <a:avLst/>
          </a:prstGeom>
          <a:noFill/>
        </p:spPr>
        <p:txBody>
          <a:bodyPr wrap="square" rtlCol="0">
            <a:spAutoFit/>
          </a:bodyPr>
          <a:lstStyle/>
          <a:p>
            <a:pPr algn="ctr"/>
            <a:r>
              <a:rPr lang="es-ES" sz="2000" b="1" dirty="0" err="1" smtClean="0">
                <a:solidFill>
                  <a:srgbClr val="57576E"/>
                </a:solidFill>
              </a:rPr>
              <a:t>Algebratización</a:t>
            </a:r>
            <a:r>
              <a:rPr lang="es-ES" sz="2000" b="1" dirty="0" smtClean="0">
                <a:solidFill>
                  <a:srgbClr val="57576E"/>
                </a:solidFill>
              </a:rPr>
              <a:t> </a:t>
            </a:r>
            <a:endParaRPr lang="es-ES" sz="2000" b="1" dirty="0">
              <a:solidFill>
                <a:srgbClr val="57576E"/>
              </a:solidFill>
            </a:endParaRPr>
          </a:p>
        </p:txBody>
      </p:sp>
      <p:sp>
        <p:nvSpPr>
          <p:cNvPr id="3" name="CuadroTexto 2"/>
          <p:cNvSpPr txBox="1"/>
          <p:nvPr/>
        </p:nvSpPr>
        <p:spPr>
          <a:xfrm>
            <a:off x="619538" y="2493818"/>
            <a:ext cx="7945581" cy="892552"/>
          </a:xfrm>
          <a:prstGeom prst="rect">
            <a:avLst/>
          </a:prstGeom>
          <a:noFill/>
        </p:spPr>
        <p:txBody>
          <a:bodyPr wrap="square" rtlCol="0">
            <a:spAutoFit/>
          </a:bodyPr>
          <a:lstStyle/>
          <a:p>
            <a:r>
              <a:rPr lang="es-ES" b="1" dirty="0" smtClean="0"/>
              <a:t>Objetivo: </a:t>
            </a:r>
            <a:endParaRPr lang="es-ES" sz="1600" b="1" dirty="0" smtClean="0"/>
          </a:p>
          <a:p>
            <a:r>
              <a:rPr lang="es-ES" sz="1600" dirty="0" smtClean="0"/>
              <a:t>Estudiar las formas de ayudar a los profesores de primaria a proporcionar a sus estudiantes </a:t>
            </a:r>
            <a:r>
              <a:rPr lang="es-ES" b="1" dirty="0" smtClean="0"/>
              <a:t> experiencias ricas </a:t>
            </a:r>
            <a:r>
              <a:rPr lang="es-ES" dirty="0" smtClean="0"/>
              <a:t>conectadas al pensamiento algebraico. </a:t>
            </a:r>
            <a:endParaRPr lang="es-ES" b="1" dirty="0"/>
          </a:p>
        </p:txBody>
      </p:sp>
      <p:sp>
        <p:nvSpPr>
          <p:cNvPr id="6" name="CuadroTexto 5"/>
          <p:cNvSpPr txBox="1"/>
          <p:nvPr/>
        </p:nvSpPr>
        <p:spPr>
          <a:xfrm>
            <a:off x="457200" y="3810421"/>
            <a:ext cx="7674242" cy="2000548"/>
          </a:xfrm>
          <a:prstGeom prst="rect">
            <a:avLst/>
          </a:prstGeom>
          <a:noFill/>
        </p:spPr>
        <p:txBody>
          <a:bodyPr wrap="square" rtlCol="0">
            <a:spAutoFit/>
          </a:bodyPr>
          <a:lstStyle/>
          <a:p>
            <a:pPr marL="285750" indent="-285750">
              <a:buFont typeface="Wingdings" charset="2"/>
              <a:buChar char="²"/>
            </a:pPr>
            <a:r>
              <a:rPr lang="es-ES" dirty="0" smtClean="0"/>
              <a:t>Los </a:t>
            </a:r>
            <a:r>
              <a:rPr lang="es-ES" b="1" dirty="0" smtClean="0"/>
              <a:t>maestros de primaria </a:t>
            </a:r>
            <a:r>
              <a:rPr lang="es-ES" dirty="0" smtClean="0"/>
              <a:t>son esenciales para implementar estos cambios importantes. </a:t>
            </a:r>
          </a:p>
          <a:p>
            <a:endParaRPr lang="es-ES" dirty="0" smtClean="0"/>
          </a:p>
          <a:p>
            <a:pPr lvl="1"/>
            <a:r>
              <a:rPr lang="es-ES" sz="1400" dirty="0" smtClean="0"/>
              <a:t>Tienen poca experiencia trabajando con el álgebra, está experiencia estuvo enfocada a:</a:t>
            </a:r>
          </a:p>
          <a:p>
            <a:pPr marL="628650" lvl="1" indent="-171450">
              <a:buFont typeface="Arial"/>
              <a:buChar char="•"/>
            </a:pPr>
            <a:r>
              <a:rPr lang="es-ES" sz="1400" dirty="0" err="1" smtClean="0"/>
              <a:t>Factorizar</a:t>
            </a:r>
            <a:r>
              <a:rPr lang="es-ES" sz="1400" dirty="0" smtClean="0"/>
              <a:t> y </a:t>
            </a:r>
            <a:r>
              <a:rPr lang="es-ES" sz="1400" dirty="0" err="1" smtClean="0"/>
              <a:t>simplicar</a:t>
            </a:r>
            <a:r>
              <a:rPr lang="es-ES" sz="1400" dirty="0" smtClean="0"/>
              <a:t> ecuaciones </a:t>
            </a:r>
          </a:p>
          <a:p>
            <a:pPr marL="628650" lvl="1" indent="-171450">
              <a:buFont typeface="Arial"/>
              <a:buChar char="•"/>
            </a:pPr>
            <a:r>
              <a:rPr lang="es-ES" sz="1400" dirty="0"/>
              <a:t>R</a:t>
            </a:r>
            <a:r>
              <a:rPr lang="es-ES" sz="1400" dirty="0" smtClean="0"/>
              <a:t>esolver ecuaciones </a:t>
            </a:r>
          </a:p>
          <a:p>
            <a:pPr marL="628650" lvl="1" indent="-171450">
              <a:buFont typeface="Arial"/>
              <a:buChar char="•"/>
            </a:pPr>
            <a:r>
              <a:rPr lang="es-ES" sz="1400" b="1" dirty="0" smtClean="0"/>
              <a:t>NO exploraron que las expresiones algebraicas o las ecuaciones tienen un significado </a:t>
            </a:r>
            <a:endParaRPr lang="es-ES" sz="1400" b="1" dirty="0"/>
          </a:p>
        </p:txBody>
      </p:sp>
    </p:spTree>
    <p:extLst>
      <p:ext uri="{BB962C8B-B14F-4D97-AF65-F5344CB8AC3E}">
        <p14:creationId xmlns:p14="http://schemas.microsoft.com/office/powerpoint/2010/main" val="2254403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400110"/>
          </a:xfrm>
          <a:prstGeom prst="rect">
            <a:avLst/>
          </a:prstGeom>
          <a:noFill/>
        </p:spPr>
        <p:txBody>
          <a:bodyPr wrap="square" rtlCol="0">
            <a:spAutoFit/>
          </a:bodyPr>
          <a:lstStyle/>
          <a:p>
            <a:pPr algn="ctr"/>
            <a:r>
              <a:rPr lang="es-ES" sz="2000" b="1" dirty="0" err="1" smtClean="0">
                <a:solidFill>
                  <a:srgbClr val="57576E"/>
                </a:solidFill>
              </a:rPr>
              <a:t>Algebratización</a:t>
            </a:r>
            <a:r>
              <a:rPr lang="es-ES" sz="2000" b="1" dirty="0" smtClean="0">
                <a:solidFill>
                  <a:srgbClr val="57576E"/>
                </a:solidFill>
              </a:rPr>
              <a:t> </a:t>
            </a:r>
            <a:endParaRPr lang="es-ES" sz="2000" b="1" dirty="0">
              <a:solidFill>
                <a:srgbClr val="57576E"/>
              </a:solidFill>
            </a:endParaRPr>
          </a:p>
        </p:txBody>
      </p:sp>
      <p:sp>
        <p:nvSpPr>
          <p:cNvPr id="3" name="CuadroTexto 2"/>
          <p:cNvSpPr txBox="1"/>
          <p:nvPr/>
        </p:nvSpPr>
        <p:spPr>
          <a:xfrm>
            <a:off x="619538" y="2493818"/>
            <a:ext cx="7945581" cy="3693319"/>
          </a:xfrm>
          <a:prstGeom prst="rect">
            <a:avLst/>
          </a:prstGeom>
          <a:noFill/>
        </p:spPr>
        <p:txBody>
          <a:bodyPr wrap="square" rtlCol="0">
            <a:spAutoFit/>
          </a:bodyPr>
          <a:lstStyle/>
          <a:p>
            <a:pPr algn="just"/>
            <a:r>
              <a:rPr lang="es-ES" dirty="0" smtClean="0"/>
              <a:t>Se apoyo a los profesores en encontrar maneras de que los alumnos </a:t>
            </a:r>
            <a:r>
              <a:rPr lang="es-ES" b="1" dirty="0" smtClean="0"/>
              <a:t>generalizaran</a:t>
            </a:r>
            <a:r>
              <a:rPr lang="es-ES" dirty="0" smtClean="0"/>
              <a:t> su pensamiento matemático así como, </a:t>
            </a:r>
            <a:r>
              <a:rPr lang="es-ES" b="1" dirty="0" smtClean="0"/>
              <a:t>expresaran</a:t>
            </a:r>
            <a:r>
              <a:rPr lang="es-ES" dirty="0" smtClean="0"/>
              <a:t> y  </a:t>
            </a:r>
            <a:r>
              <a:rPr lang="es-ES" b="1" dirty="0" smtClean="0"/>
              <a:t>justificaran</a:t>
            </a:r>
            <a:r>
              <a:rPr lang="es-ES" dirty="0" smtClean="0"/>
              <a:t> sus generalizaciones. </a:t>
            </a:r>
          </a:p>
          <a:p>
            <a:pPr algn="just"/>
            <a:endParaRPr lang="es-ES" b="1" dirty="0"/>
          </a:p>
          <a:p>
            <a:pPr algn="just"/>
            <a:r>
              <a:rPr lang="es-ES" dirty="0" smtClean="0"/>
              <a:t>La estrategia de </a:t>
            </a:r>
            <a:r>
              <a:rPr lang="es-ES" dirty="0" err="1" smtClean="0"/>
              <a:t>algebratización</a:t>
            </a:r>
            <a:r>
              <a:rPr lang="es-ES" dirty="0" smtClean="0"/>
              <a:t> incluye tres tipos de cambios basados en el maestro: </a:t>
            </a:r>
          </a:p>
          <a:p>
            <a:pPr algn="just"/>
            <a:endParaRPr lang="es-ES" dirty="0"/>
          </a:p>
          <a:p>
            <a:pPr marL="342900" indent="-342900" algn="just">
              <a:buFont typeface="+mj-lt"/>
              <a:buAutoNum type="arabicPeriod"/>
            </a:pPr>
            <a:r>
              <a:rPr lang="es-ES" dirty="0" err="1" smtClean="0"/>
              <a:t>Algebratizando</a:t>
            </a:r>
            <a:r>
              <a:rPr lang="es-ES" dirty="0" smtClean="0"/>
              <a:t> el material de instrucción. </a:t>
            </a:r>
          </a:p>
          <a:p>
            <a:pPr algn="just"/>
            <a:endParaRPr lang="es-ES" dirty="0" smtClean="0"/>
          </a:p>
          <a:p>
            <a:pPr marL="342900" indent="-342900" algn="just">
              <a:buFont typeface="+mj-lt"/>
              <a:buAutoNum type="arabicPeriod"/>
            </a:pPr>
            <a:r>
              <a:rPr lang="es-ES" dirty="0" smtClean="0"/>
              <a:t>Generar y otorgar soporte al pensamiento algebraico de los alumnos. </a:t>
            </a:r>
          </a:p>
          <a:p>
            <a:pPr algn="just"/>
            <a:endParaRPr lang="es-ES" dirty="0" smtClean="0"/>
          </a:p>
          <a:p>
            <a:pPr marL="342900" indent="-342900" algn="just">
              <a:buFont typeface="+mj-lt"/>
              <a:buAutoNum type="arabicPeriod"/>
            </a:pPr>
            <a:r>
              <a:rPr lang="es-ES" dirty="0" smtClean="0"/>
              <a:t>Creando una cultura y practica en el salón de clase que promueva el pensamiento algebraico. </a:t>
            </a:r>
          </a:p>
        </p:txBody>
      </p:sp>
    </p:spTree>
    <p:extLst>
      <p:ext uri="{BB962C8B-B14F-4D97-AF65-F5344CB8AC3E}">
        <p14:creationId xmlns:p14="http://schemas.microsoft.com/office/powerpoint/2010/main" val="845809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400110"/>
          </a:xfrm>
          <a:prstGeom prst="rect">
            <a:avLst/>
          </a:prstGeom>
          <a:noFill/>
        </p:spPr>
        <p:txBody>
          <a:bodyPr wrap="square" rtlCol="0">
            <a:spAutoFit/>
          </a:bodyPr>
          <a:lstStyle/>
          <a:p>
            <a:pPr algn="ctr"/>
            <a:r>
              <a:rPr lang="es-ES" sz="2000" b="1" dirty="0" err="1" smtClean="0">
                <a:solidFill>
                  <a:srgbClr val="57576E"/>
                </a:solidFill>
              </a:rPr>
              <a:t>Algebratización</a:t>
            </a:r>
            <a:r>
              <a:rPr lang="es-ES" sz="2000" b="1" dirty="0" smtClean="0">
                <a:solidFill>
                  <a:srgbClr val="57576E"/>
                </a:solidFill>
              </a:rPr>
              <a:t> </a:t>
            </a:r>
            <a:endParaRPr lang="es-ES" sz="2000" b="1" dirty="0">
              <a:solidFill>
                <a:srgbClr val="57576E"/>
              </a:solidFill>
            </a:endParaRPr>
          </a:p>
        </p:txBody>
      </p:sp>
      <p:sp>
        <p:nvSpPr>
          <p:cNvPr id="4" name="CuadroTexto 3"/>
          <p:cNvSpPr txBox="1"/>
          <p:nvPr/>
        </p:nvSpPr>
        <p:spPr>
          <a:xfrm>
            <a:off x="712469" y="2509308"/>
            <a:ext cx="6443200" cy="646331"/>
          </a:xfrm>
          <a:prstGeom prst="rect">
            <a:avLst/>
          </a:prstGeom>
          <a:noFill/>
        </p:spPr>
        <p:txBody>
          <a:bodyPr wrap="square" rtlCol="0">
            <a:spAutoFit/>
          </a:bodyPr>
          <a:lstStyle/>
          <a:p>
            <a:r>
              <a:rPr lang="es-ES" b="1" dirty="0" smtClean="0"/>
              <a:t>1. </a:t>
            </a:r>
            <a:r>
              <a:rPr lang="es-ES" b="1" dirty="0" err="1" smtClean="0"/>
              <a:t>Algebratizando</a:t>
            </a:r>
            <a:r>
              <a:rPr lang="es-ES" b="1" dirty="0" smtClean="0"/>
              <a:t> </a:t>
            </a:r>
            <a:r>
              <a:rPr lang="es-ES" b="1" dirty="0"/>
              <a:t>el material de instrucción. </a:t>
            </a:r>
          </a:p>
          <a:p>
            <a:endParaRPr lang="es-ES" b="1" dirty="0"/>
          </a:p>
        </p:txBody>
      </p:sp>
      <p:sp>
        <p:nvSpPr>
          <p:cNvPr id="8" name="CuadroTexto 7"/>
          <p:cNvSpPr txBox="1"/>
          <p:nvPr/>
        </p:nvSpPr>
        <p:spPr>
          <a:xfrm>
            <a:off x="1239065" y="3016230"/>
            <a:ext cx="7697765" cy="369332"/>
          </a:xfrm>
          <a:prstGeom prst="rect">
            <a:avLst/>
          </a:prstGeom>
          <a:noFill/>
        </p:spPr>
        <p:txBody>
          <a:bodyPr wrap="square" rtlCol="0">
            <a:spAutoFit/>
          </a:bodyPr>
          <a:lstStyle/>
          <a:p>
            <a:r>
              <a:rPr lang="es-ES" dirty="0" smtClean="0"/>
              <a:t>Existen actividades aritméticas con </a:t>
            </a:r>
            <a:r>
              <a:rPr lang="es-ES" b="1" dirty="0" smtClean="0">
                <a:solidFill>
                  <a:srgbClr val="008000"/>
                </a:solidFill>
              </a:rPr>
              <a:t>una única respuesta numérica</a:t>
            </a:r>
            <a:endParaRPr lang="es-ES" b="1" dirty="0">
              <a:solidFill>
                <a:srgbClr val="008000"/>
              </a:solidFill>
            </a:endParaRPr>
          </a:p>
        </p:txBody>
      </p:sp>
      <p:sp>
        <p:nvSpPr>
          <p:cNvPr id="9" name="Flecha derecha 8"/>
          <p:cNvSpPr/>
          <p:nvPr/>
        </p:nvSpPr>
        <p:spPr>
          <a:xfrm rot="5400000">
            <a:off x="4468416" y="2718513"/>
            <a:ext cx="573081" cy="2199361"/>
          </a:xfrm>
          <a:prstGeom prst="rightArrow">
            <a:avLst>
              <a:gd name="adj1" fmla="val 50000"/>
              <a:gd name="adj2" fmla="val 34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CuadroTexto 9"/>
          <p:cNvSpPr txBox="1"/>
          <p:nvPr/>
        </p:nvSpPr>
        <p:spPr>
          <a:xfrm>
            <a:off x="1763463" y="4182180"/>
            <a:ext cx="6923337" cy="1477328"/>
          </a:xfrm>
          <a:prstGeom prst="rect">
            <a:avLst/>
          </a:prstGeom>
          <a:noFill/>
        </p:spPr>
        <p:txBody>
          <a:bodyPr wrap="square" rtlCol="0">
            <a:spAutoFit/>
          </a:bodyPr>
          <a:lstStyle/>
          <a:p>
            <a:r>
              <a:rPr lang="es-ES" dirty="0" smtClean="0"/>
              <a:t>en oportunidades para: </a:t>
            </a:r>
          </a:p>
          <a:p>
            <a:pPr marL="285750" indent="-285750">
              <a:buFont typeface="Wingdings" charset="2"/>
              <a:buChar char="§"/>
            </a:pPr>
            <a:r>
              <a:rPr lang="es-ES" dirty="0" smtClean="0"/>
              <a:t>construir patrones</a:t>
            </a:r>
          </a:p>
          <a:p>
            <a:pPr marL="285750" indent="-285750">
              <a:buFont typeface="Wingdings" charset="2"/>
              <a:buChar char="§"/>
            </a:pPr>
            <a:r>
              <a:rPr lang="es-ES" dirty="0" err="1" smtClean="0"/>
              <a:t>conjeturizar</a:t>
            </a:r>
            <a:endParaRPr lang="es-ES" dirty="0" smtClean="0"/>
          </a:p>
          <a:p>
            <a:pPr marL="285750" indent="-285750">
              <a:buFont typeface="Wingdings" charset="2"/>
              <a:buChar char="§"/>
            </a:pPr>
            <a:r>
              <a:rPr lang="es-ES" dirty="0" smtClean="0"/>
              <a:t>generalizar</a:t>
            </a:r>
          </a:p>
          <a:p>
            <a:pPr marL="285750" indent="-285750">
              <a:buFont typeface="Wingdings" charset="2"/>
              <a:buChar char="§"/>
            </a:pPr>
            <a:r>
              <a:rPr lang="es-ES" dirty="0" smtClean="0"/>
              <a:t>justificar hechos matemáticos y relaciones  </a:t>
            </a:r>
            <a:endParaRPr lang="es-ES" dirty="0"/>
          </a:p>
        </p:txBody>
      </p:sp>
      <p:sp>
        <p:nvSpPr>
          <p:cNvPr id="11" name="CuadroTexto 10"/>
          <p:cNvSpPr txBox="1"/>
          <p:nvPr/>
        </p:nvSpPr>
        <p:spPr>
          <a:xfrm>
            <a:off x="4150915" y="3609103"/>
            <a:ext cx="1409449" cy="276999"/>
          </a:xfrm>
          <a:prstGeom prst="rect">
            <a:avLst/>
          </a:prstGeom>
          <a:noFill/>
        </p:spPr>
        <p:txBody>
          <a:bodyPr wrap="square" rtlCol="0">
            <a:spAutoFit/>
          </a:bodyPr>
          <a:lstStyle/>
          <a:p>
            <a:r>
              <a:rPr lang="es-ES" sz="1200" b="1" dirty="0" smtClean="0"/>
              <a:t>transformadas</a:t>
            </a:r>
            <a:endParaRPr lang="es-ES" sz="1200" b="1" dirty="0"/>
          </a:p>
        </p:txBody>
      </p:sp>
      <p:sp>
        <p:nvSpPr>
          <p:cNvPr id="13" name="Pentágono 12"/>
          <p:cNvSpPr/>
          <p:nvPr/>
        </p:nvSpPr>
        <p:spPr>
          <a:xfrm>
            <a:off x="1440427" y="5855051"/>
            <a:ext cx="944796" cy="43370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CuadroTexto 13"/>
          <p:cNvSpPr txBox="1"/>
          <p:nvPr/>
        </p:nvSpPr>
        <p:spPr>
          <a:xfrm>
            <a:off x="2741461" y="5917011"/>
            <a:ext cx="4708492" cy="369332"/>
          </a:xfrm>
          <a:prstGeom prst="rect">
            <a:avLst/>
          </a:prstGeom>
          <a:noFill/>
        </p:spPr>
        <p:txBody>
          <a:bodyPr wrap="square" rtlCol="0">
            <a:spAutoFit/>
          </a:bodyPr>
          <a:lstStyle/>
          <a:p>
            <a:r>
              <a:rPr lang="es-ES" b="1" dirty="0" smtClean="0">
                <a:solidFill>
                  <a:srgbClr val="008000"/>
                </a:solidFill>
              </a:rPr>
              <a:t>Variando los parámetros del problema </a:t>
            </a:r>
            <a:endParaRPr lang="es-ES" b="1" dirty="0">
              <a:solidFill>
                <a:srgbClr val="008000"/>
              </a:solidFill>
            </a:endParaRPr>
          </a:p>
        </p:txBody>
      </p:sp>
    </p:spTree>
    <p:extLst>
      <p:ext uri="{BB962C8B-B14F-4D97-AF65-F5344CB8AC3E}">
        <p14:creationId xmlns:p14="http://schemas.microsoft.com/office/powerpoint/2010/main" val="845809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400110"/>
          </a:xfrm>
          <a:prstGeom prst="rect">
            <a:avLst/>
          </a:prstGeom>
          <a:noFill/>
        </p:spPr>
        <p:txBody>
          <a:bodyPr wrap="square" rtlCol="0">
            <a:spAutoFit/>
          </a:bodyPr>
          <a:lstStyle/>
          <a:p>
            <a:pPr algn="ctr"/>
            <a:r>
              <a:rPr lang="es-ES" sz="2000" b="1" dirty="0" err="1" smtClean="0">
                <a:solidFill>
                  <a:srgbClr val="57576E"/>
                </a:solidFill>
              </a:rPr>
              <a:t>Algebratización</a:t>
            </a:r>
            <a:r>
              <a:rPr lang="es-ES" sz="2000" b="1" dirty="0" smtClean="0">
                <a:solidFill>
                  <a:srgbClr val="57576E"/>
                </a:solidFill>
              </a:rPr>
              <a:t> </a:t>
            </a:r>
            <a:endParaRPr lang="es-ES" sz="2000" b="1" dirty="0">
              <a:solidFill>
                <a:srgbClr val="57576E"/>
              </a:solidFill>
            </a:endParaRPr>
          </a:p>
        </p:txBody>
      </p:sp>
      <p:sp>
        <p:nvSpPr>
          <p:cNvPr id="2" name="CuadroTexto 1"/>
          <p:cNvSpPr txBox="1"/>
          <p:nvPr/>
        </p:nvSpPr>
        <p:spPr>
          <a:xfrm>
            <a:off x="457200" y="2834596"/>
            <a:ext cx="8229600" cy="1200329"/>
          </a:xfrm>
          <a:prstGeom prst="rect">
            <a:avLst/>
          </a:prstGeom>
          <a:noFill/>
        </p:spPr>
        <p:txBody>
          <a:bodyPr wrap="square" rtlCol="0">
            <a:spAutoFit/>
          </a:bodyPr>
          <a:lstStyle/>
          <a:p>
            <a:r>
              <a:rPr lang="es-ES" dirty="0"/>
              <a:t>Es un caluroso día de verano, y Eric </a:t>
            </a:r>
            <a:r>
              <a:rPr lang="es-ES" dirty="0" smtClean="0"/>
              <a:t>la oveja está </a:t>
            </a:r>
            <a:r>
              <a:rPr lang="es-ES" dirty="0"/>
              <a:t>al final de una fila de ovejas que esperan ser esquiladas. Hay 50 ovejas delante de él. Sin embargo, al ser </a:t>
            </a:r>
            <a:r>
              <a:rPr lang="es-ES" dirty="0" smtClean="0"/>
              <a:t>una oveja del tipo impaciente</a:t>
            </a:r>
            <a:r>
              <a:rPr lang="es-ES" dirty="0"/>
              <a:t>, cada vez que el esquilador toma una oveja del frente de </a:t>
            </a:r>
            <a:r>
              <a:rPr lang="es-ES" dirty="0" smtClean="0"/>
              <a:t>la fila para </a:t>
            </a:r>
            <a:r>
              <a:rPr lang="es-ES" dirty="0"/>
              <a:t>ser esquilada, Eric se cuela dos lugares en la </a:t>
            </a:r>
            <a:r>
              <a:rPr lang="es-ES" dirty="0" smtClean="0"/>
              <a:t>fila.</a:t>
            </a:r>
            <a:endParaRPr lang="es-ES" dirty="0"/>
          </a:p>
        </p:txBody>
      </p:sp>
      <p:pic>
        <p:nvPicPr>
          <p:cNvPr id="3" name="Imagen 2" descr="ovej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4473"/>
            <a:ext cx="4572000" cy="1685544"/>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772938867"/>
              </p:ext>
            </p:extLst>
          </p:nvPr>
        </p:nvGraphicFramePr>
        <p:xfrm>
          <a:off x="5297052" y="4195843"/>
          <a:ext cx="3389748" cy="2682240"/>
        </p:xfrm>
        <a:graphic>
          <a:graphicData uri="http://schemas.openxmlformats.org/drawingml/2006/table">
            <a:tbl>
              <a:tblPr firstRow="1" bandRow="1">
                <a:tableStyleId>{5C22544A-7EE6-4342-B048-85BDC9FD1C3A}</a:tableStyleId>
              </a:tblPr>
              <a:tblGrid>
                <a:gridCol w="1694874"/>
                <a:gridCol w="1694874"/>
              </a:tblGrid>
              <a:tr h="370840">
                <a:tc>
                  <a:txBody>
                    <a:bodyPr/>
                    <a:lstStyle/>
                    <a:p>
                      <a:pPr algn="ctr"/>
                      <a:r>
                        <a:rPr lang="es-ES" sz="1200" dirty="0" smtClean="0"/>
                        <a:t>Número de ovejas delante de Eric</a:t>
                      </a:r>
                      <a:endParaRPr lang="es-ES" sz="1200" dirty="0"/>
                    </a:p>
                  </a:txBody>
                  <a:tcPr/>
                </a:tc>
                <a:tc>
                  <a:txBody>
                    <a:bodyPr/>
                    <a:lstStyle/>
                    <a:p>
                      <a:pPr algn="ctr"/>
                      <a:r>
                        <a:rPr lang="es-ES" sz="1200" dirty="0" smtClean="0"/>
                        <a:t>Ovejas</a:t>
                      </a:r>
                      <a:r>
                        <a:rPr lang="es-ES" sz="1200" baseline="0" dirty="0" smtClean="0"/>
                        <a:t> esquiladas antes que </a:t>
                      </a:r>
                      <a:r>
                        <a:rPr lang="es-ES" sz="1200" baseline="0" dirty="0" err="1" smtClean="0"/>
                        <a:t>eEric</a:t>
                      </a:r>
                      <a:endParaRPr lang="es-ES" sz="1200" dirty="0"/>
                    </a:p>
                  </a:txBody>
                  <a:tcPr/>
                </a:tc>
              </a:tr>
              <a:tr h="370840">
                <a:tc>
                  <a:txBody>
                    <a:bodyPr/>
                    <a:lstStyle/>
                    <a:p>
                      <a:pPr algn="ctr"/>
                      <a:r>
                        <a:rPr lang="es-ES" sz="1400" dirty="0" smtClean="0"/>
                        <a:t>4</a:t>
                      </a:r>
                      <a:endParaRPr lang="es-ES" sz="1400" dirty="0"/>
                    </a:p>
                  </a:txBody>
                  <a:tcPr/>
                </a:tc>
                <a:tc>
                  <a:txBody>
                    <a:bodyPr/>
                    <a:lstStyle/>
                    <a:p>
                      <a:endParaRPr lang="es-ES"/>
                    </a:p>
                  </a:txBody>
                  <a:tcPr/>
                </a:tc>
              </a:tr>
              <a:tr h="370840">
                <a:tc>
                  <a:txBody>
                    <a:bodyPr/>
                    <a:lstStyle/>
                    <a:p>
                      <a:pPr algn="ctr"/>
                      <a:r>
                        <a:rPr lang="es-ES" sz="1400" dirty="0" smtClean="0"/>
                        <a:t>5</a:t>
                      </a:r>
                      <a:endParaRPr lang="es-ES" sz="1400" dirty="0"/>
                    </a:p>
                  </a:txBody>
                  <a:tcPr/>
                </a:tc>
                <a:tc>
                  <a:txBody>
                    <a:bodyPr/>
                    <a:lstStyle/>
                    <a:p>
                      <a:endParaRPr lang="es-ES" dirty="0"/>
                    </a:p>
                  </a:txBody>
                  <a:tcPr/>
                </a:tc>
              </a:tr>
              <a:tr h="370840">
                <a:tc>
                  <a:txBody>
                    <a:bodyPr/>
                    <a:lstStyle/>
                    <a:p>
                      <a:pPr algn="ctr"/>
                      <a:r>
                        <a:rPr lang="es-ES" sz="1400" dirty="0" smtClean="0"/>
                        <a:t>6</a:t>
                      </a:r>
                      <a:endParaRPr lang="es-ES" sz="1400" dirty="0"/>
                    </a:p>
                  </a:txBody>
                  <a:tcPr/>
                </a:tc>
                <a:tc>
                  <a:txBody>
                    <a:bodyPr/>
                    <a:lstStyle/>
                    <a:p>
                      <a:endParaRPr lang="es-ES" dirty="0"/>
                    </a:p>
                  </a:txBody>
                  <a:tcPr/>
                </a:tc>
              </a:tr>
              <a:tr h="370840">
                <a:tc>
                  <a:txBody>
                    <a:bodyPr/>
                    <a:lstStyle/>
                    <a:p>
                      <a:pPr algn="ctr"/>
                      <a:r>
                        <a:rPr lang="es-ES" sz="1400" dirty="0" smtClean="0"/>
                        <a:t>7</a:t>
                      </a:r>
                      <a:endParaRPr lang="es-ES" sz="1400" dirty="0"/>
                    </a:p>
                  </a:txBody>
                  <a:tcPr/>
                </a:tc>
                <a:tc>
                  <a:txBody>
                    <a:bodyPr/>
                    <a:lstStyle/>
                    <a:p>
                      <a:endParaRPr lang="es-ES" dirty="0"/>
                    </a:p>
                  </a:txBody>
                  <a:tcPr/>
                </a:tc>
              </a:tr>
              <a:tr h="370840">
                <a:tc>
                  <a:txBody>
                    <a:bodyPr/>
                    <a:lstStyle/>
                    <a:p>
                      <a:pPr algn="ctr"/>
                      <a:r>
                        <a:rPr lang="es-ES" sz="1400" dirty="0" smtClean="0"/>
                        <a:t>8</a:t>
                      </a:r>
                      <a:endParaRPr lang="es-ES" sz="1400" dirty="0"/>
                    </a:p>
                  </a:txBody>
                  <a:tcPr/>
                </a:tc>
                <a:tc>
                  <a:txBody>
                    <a:bodyPr/>
                    <a:lstStyle/>
                    <a:p>
                      <a:endParaRPr lang="es-ES" dirty="0"/>
                    </a:p>
                  </a:txBody>
                  <a:tcPr/>
                </a:tc>
              </a:tr>
              <a:tr h="370840">
                <a:tc>
                  <a:txBody>
                    <a:bodyPr/>
                    <a:lstStyle/>
                    <a:p>
                      <a:pPr algn="ctr"/>
                      <a:r>
                        <a:rPr lang="es-ES" sz="1400" dirty="0" smtClean="0"/>
                        <a:t>9</a:t>
                      </a:r>
                      <a:endParaRPr lang="es-ES" sz="1400" dirty="0"/>
                    </a:p>
                  </a:txBody>
                  <a:tcPr/>
                </a:tc>
                <a:tc>
                  <a:txBody>
                    <a:bodyPr/>
                    <a:lstStyle/>
                    <a:p>
                      <a:endParaRPr lang="es-ES" dirty="0"/>
                    </a:p>
                  </a:txBody>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4016807414"/>
              </p:ext>
            </p:extLst>
          </p:nvPr>
        </p:nvGraphicFramePr>
        <p:xfrm>
          <a:off x="5449452" y="4146873"/>
          <a:ext cx="3389748" cy="2682240"/>
        </p:xfrm>
        <a:graphic>
          <a:graphicData uri="http://schemas.openxmlformats.org/drawingml/2006/table">
            <a:tbl>
              <a:tblPr firstRow="1" bandRow="1">
                <a:tableStyleId>{5C22544A-7EE6-4342-B048-85BDC9FD1C3A}</a:tableStyleId>
              </a:tblPr>
              <a:tblGrid>
                <a:gridCol w="1694874"/>
                <a:gridCol w="1694874"/>
              </a:tblGrid>
              <a:tr h="370840">
                <a:tc>
                  <a:txBody>
                    <a:bodyPr/>
                    <a:lstStyle/>
                    <a:p>
                      <a:pPr algn="ctr"/>
                      <a:r>
                        <a:rPr lang="es-ES" sz="1200" dirty="0" smtClean="0"/>
                        <a:t>Número de ovejas delante de Eric</a:t>
                      </a:r>
                      <a:endParaRPr lang="es-ES" sz="1200" dirty="0"/>
                    </a:p>
                  </a:txBody>
                  <a:tcPr/>
                </a:tc>
                <a:tc>
                  <a:txBody>
                    <a:bodyPr/>
                    <a:lstStyle/>
                    <a:p>
                      <a:pPr algn="ctr"/>
                      <a:r>
                        <a:rPr lang="es-ES" sz="1200" dirty="0" smtClean="0"/>
                        <a:t>Ovejas</a:t>
                      </a:r>
                      <a:r>
                        <a:rPr lang="es-ES" sz="1200" baseline="0" dirty="0" smtClean="0"/>
                        <a:t> esquiladas antes que </a:t>
                      </a:r>
                      <a:r>
                        <a:rPr lang="es-ES" sz="1200" baseline="0" dirty="0" err="1" smtClean="0"/>
                        <a:t>eEric</a:t>
                      </a:r>
                      <a:endParaRPr lang="es-ES" sz="1200" dirty="0"/>
                    </a:p>
                  </a:txBody>
                  <a:tcPr/>
                </a:tc>
              </a:tr>
              <a:tr h="370840">
                <a:tc>
                  <a:txBody>
                    <a:bodyPr/>
                    <a:lstStyle/>
                    <a:p>
                      <a:pPr algn="ctr"/>
                      <a:r>
                        <a:rPr lang="es-ES" sz="1400" dirty="0" smtClean="0"/>
                        <a:t>37</a:t>
                      </a:r>
                      <a:endParaRPr lang="es-ES" sz="1400" dirty="0"/>
                    </a:p>
                  </a:txBody>
                  <a:tcPr/>
                </a:tc>
                <a:tc>
                  <a:txBody>
                    <a:bodyPr/>
                    <a:lstStyle/>
                    <a:p>
                      <a:endParaRPr lang="es-ES"/>
                    </a:p>
                  </a:txBody>
                  <a:tcPr/>
                </a:tc>
              </a:tr>
              <a:tr h="370840">
                <a:tc>
                  <a:txBody>
                    <a:bodyPr/>
                    <a:lstStyle/>
                    <a:p>
                      <a:pPr algn="ctr"/>
                      <a:r>
                        <a:rPr lang="es-ES" sz="1400" dirty="0" smtClean="0"/>
                        <a:t>296</a:t>
                      </a:r>
                      <a:endParaRPr lang="es-ES" sz="1400" dirty="0"/>
                    </a:p>
                  </a:txBody>
                  <a:tcPr/>
                </a:tc>
                <a:tc>
                  <a:txBody>
                    <a:bodyPr/>
                    <a:lstStyle/>
                    <a:p>
                      <a:endParaRPr lang="es-ES" dirty="0"/>
                    </a:p>
                  </a:txBody>
                  <a:tcPr/>
                </a:tc>
              </a:tr>
              <a:tr h="370840">
                <a:tc>
                  <a:txBody>
                    <a:bodyPr/>
                    <a:lstStyle/>
                    <a:p>
                      <a:pPr algn="ctr"/>
                      <a:r>
                        <a:rPr lang="es-ES" sz="1400" dirty="0" smtClean="0"/>
                        <a:t>1000</a:t>
                      </a:r>
                      <a:endParaRPr lang="es-ES" sz="1400" dirty="0"/>
                    </a:p>
                  </a:txBody>
                  <a:tcPr/>
                </a:tc>
                <a:tc>
                  <a:txBody>
                    <a:bodyPr/>
                    <a:lstStyle/>
                    <a:p>
                      <a:endParaRPr lang="es-ES" dirty="0"/>
                    </a:p>
                  </a:txBody>
                  <a:tcPr/>
                </a:tc>
              </a:tr>
              <a:tr h="370840">
                <a:tc>
                  <a:txBody>
                    <a:bodyPr/>
                    <a:lstStyle/>
                    <a:p>
                      <a:pPr algn="ctr"/>
                      <a:r>
                        <a:rPr lang="es-ES" sz="1400" dirty="0" smtClean="0"/>
                        <a:t>7695</a:t>
                      </a:r>
                      <a:endParaRPr lang="es-ES" sz="1400" dirty="0"/>
                    </a:p>
                  </a:txBody>
                  <a:tcPr/>
                </a:tc>
                <a:tc>
                  <a:txBody>
                    <a:bodyPr/>
                    <a:lstStyle/>
                    <a:p>
                      <a:endParaRPr lang="es-ES" dirty="0"/>
                    </a:p>
                  </a:txBody>
                  <a:tcPr/>
                </a:tc>
              </a:tr>
              <a:tr h="370840">
                <a:tc>
                  <a:txBody>
                    <a:bodyPr/>
                    <a:lstStyle/>
                    <a:p>
                      <a:pPr algn="ctr"/>
                      <a:endParaRPr lang="es-ES" sz="1400" dirty="0"/>
                    </a:p>
                  </a:txBody>
                  <a:tcPr/>
                </a:tc>
                <a:tc>
                  <a:txBody>
                    <a:bodyPr/>
                    <a:lstStyle/>
                    <a:p>
                      <a:pPr algn="ctr"/>
                      <a:r>
                        <a:rPr lang="es-ES" sz="1400" dirty="0" smtClean="0"/>
                        <a:t>13</a:t>
                      </a:r>
                      <a:endParaRPr lang="es-ES" sz="1400" dirty="0"/>
                    </a:p>
                  </a:txBody>
                  <a:tcPr/>
                </a:tc>
              </a:tr>
              <a:tr h="370840">
                <a:tc>
                  <a:txBody>
                    <a:bodyPr/>
                    <a:lstStyle/>
                    <a:p>
                      <a:pPr algn="ctr"/>
                      <a:endParaRPr lang="es-ES" sz="1400" dirty="0"/>
                    </a:p>
                  </a:txBody>
                  <a:tcPr/>
                </a:tc>
                <a:tc>
                  <a:txBody>
                    <a:bodyPr/>
                    <a:lstStyle/>
                    <a:p>
                      <a:pPr algn="ctr"/>
                      <a:r>
                        <a:rPr lang="es-ES" sz="1400" dirty="0" smtClean="0"/>
                        <a:t>21</a:t>
                      </a:r>
                      <a:endParaRPr lang="es-ES" sz="1400" dirty="0"/>
                    </a:p>
                  </a:txBody>
                  <a:tcPr/>
                </a:tc>
              </a:tr>
            </a:tbl>
          </a:graphicData>
        </a:graphic>
      </p:graphicFrame>
      <p:sp>
        <p:nvSpPr>
          <p:cNvPr id="16" name="CuadroTexto 15"/>
          <p:cNvSpPr txBox="1"/>
          <p:nvPr/>
        </p:nvSpPr>
        <p:spPr>
          <a:xfrm>
            <a:off x="712469" y="2509308"/>
            <a:ext cx="6443200" cy="646331"/>
          </a:xfrm>
          <a:prstGeom prst="rect">
            <a:avLst/>
          </a:prstGeom>
          <a:noFill/>
        </p:spPr>
        <p:txBody>
          <a:bodyPr wrap="square" rtlCol="0">
            <a:spAutoFit/>
          </a:bodyPr>
          <a:lstStyle/>
          <a:p>
            <a:r>
              <a:rPr lang="es-ES" b="1" dirty="0" smtClean="0"/>
              <a:t>1. </a:t>
            </a:r>
            <a:r>
              <a:rPr lang="es-ES" b="1" dirty="0" err="1" smtClean="0"/>
              <a:t>Algebratizando</a:t>
            </a:r>
            <a:r>
              <a:rPr lang="es-ES" b="1" dirty="0" smtClean="0"/>
              <a:t> </a:t>
            </a:r>
            <a:r>
              <a:rPr lang="es-ES" b="1" dirty="0"/>
              <a:t>el material de instrucción. </a:t>
            </a:r>
          </a:p>
          <a:p>
            <a:endParaRPr lang="es-ES" b="1" dirty="0"/>
          </a:p>
        </p:txBody>
      </p:sp>
    </p:spTree>
    <p:extLst>
      <p:ext uri="{BB962C8B-B14F-4D97-AF65-F5344CB8AC3E}">
        <p14:creationId xmlns:p14="http://schemas.microsoft.com/office/powerpoint/2010/main" val="37044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marco del pensamiento algebraico </a:t>
            </a:r>
            <a:endParaRPr lang="es-ES" dirty="0"/>
          </a:p>
        </p:txBody>
      </p:sp>
      <p:sp>
        <p:nvSpPr>
          <p:cNvPr id="3" name="CuadroTexto 2"/>
          <p:cNvSpPr txBox="1"/>
          <p:nvPr/>
        </p:nvSpPr>
        <p:spPr>
          <a:xfrm>
            <a:off x="457200" y="1843260"/>
            <a:ext cx="8229600" cy="830997"/>
          </a:xfrm>
          <a:prstGeom prst="rect">
            <a:avLst/>
          </a:prstGeom>
          <a:noFill/>
        </p:spPr>
        <p:txBody>
          <a:bodyPr wrap="square" rtlCol="0">
            <a:spAutoFit/>
          </a:bodyPr>
          <a:lstStyle/>
          <a:p>
            <a:pPr algn="ctr"/>
            <a:r>
              <a:rPr lang="es-ES" sz="2400" dirty="0" smtClean="0"/>
              <a:t>Puede no haber quedado claro de donde salen las reglas o por que la x puede ser diferente en cada problema. </a:t>
            </a:r>
            <a:endParaRPr lang="es-ES" sz="2400" dirty="0"/>
          </a:p>
        </p:txBody>
      </p:sp>
      <p:pic>
        <p:nvPicPr>
          <p:cNvPr id="9" name="Imagen 8" descr="chis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451" y="2759478"/>
            <a:ext cx="5184661" cy="3888496"/>
          </a:xfrm>
          <a:prstGeom prst="rect">
            <a:avLst/>
          </a:prstGeom>
        </p:spPr>
      </p:pic>
    </p:spTree>
    <p:extLst>
      <p:ext uri="{BB962C8B-B14F-4D97-AF65-F5344CB8AC3E}">
        <p14:creationId xmlns:p14="http://schemas.microsoft.com/office/powerpoint/2010/main" val="42108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2" name="CuadroTexto 1"/>
          <p:cNvSpPr txBox="1"/>
          <p:nvPr/>
        </p:nvSpPr>
        <p:spPr>
          <a:xfrm>
            <a:off x="836381" y="3021673"/>
            <a:ext cx="7542880" cy="369332"/>
          </a:xfrm>
          <a:prstGeom prst="rect">
            <a:avLst/>
          </a:prstGeom>
          <a:noFill/>
        </p:spPr>
        <p:txBody>
          <a:bodyPr wrap="square" rtlCol="0">
            <a:spAutoFit/>
          </a:bodyPr>
          <a:lstStyle/>
          <a:p>
            <a:r>
              <a:rPr lang="es-ES" dirty="0" smtClean="0"/>
              <a:t>Cuando los niños soportan su conjetura con suficiente evidencia </a:t>
            </a:r>
          </a:p>
        </p:txBody>
      </p:sp>
      <p:sp>
        <p:nvSpPr>
          <p:cNvPr id="3" name="CuadroTexto 2"/>
          <p:cNvSpPr txBox="1"/>
          <p:nvPr/>
        </p:nvSpPr>
        <p:spPr>
          <a:xfrm>
            <a:off x="1548825" y="3655549"/>
            <a:ext cx="2787923" cy="369332"/>
          </a:xfrm>
          <a:prstGeom prst="rect">
            <a:avLst/>
          </a:prstGeom>
          <a:noFill/>
        </p:spPr>
        <p:txBody>
          <a:bodyPr wrap="square" rtlCol="0">
            <a:spAutoFit/>
          </a:bodyPr>
          <a:lstStyle/>
          <a:p>
            <a:r>
              <a:rPr lang="es-ES" b="1" dirty="0" smtClean="0"/>
              <a:t>Conjetura </a:t>
            </a:r>
            <a:endParaRPr lang="es-ES" b="1" dirty="0"/>
          </a:p>
        </p:txBody>
      </p:sp>
      <p:sp>
        <p:nvSpPr>
          <p:cNvPr id="6" name="Flecha derecha 5"/>
          <p:cNvSpPr/>
          <p:nvPr/>
        </p:nvSpPr>
        <p:spPr>
          <a:xfrm>
            <a:off x="3717221" y="3671039"/>
            <a:ext cx="1053216"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5312533" y="3655549"/>
            <a:ext cx="2586573" cy="369332"/>
          </a:xfrm>
          <a:prstGeom prst="rect">
            <a:avLst/>
          </a:prstGeom>
          <a:noFill/>
        </p:spPr>
        <p:txBody>
          <a:bodyPr wrap="square" rtlCol="0">
            <a:spAutoFit/>
          </a:bodyPr>
          <a:lstStyle/>
          <a:p>
            <a:r>
              <a:rPr lang="es-ES" b="1" dirty="0" smtClean="0"/>
              <a:t>Generalización </a:t>
            </a:r>
            <a:endParaRPr lang="es-ES" b="1" dirty="0"/>
          </a:p>
        </p:txBody>
      </p:sp>
      <p:sp>
        <p:nvSpPr>
          <p:cNvPr id="15" name="Flecha derecha 14"/>
          <p:cNvSpPr/>
          <p:nvPr/>
        </p:nvSpPr>
        <p:spPr>
          <a:xfrm rot="5400000">
            <a:off x="6077990" y="4303689"/>
            <a:ext cx="566550" cy="473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CuadroTexto 15"/>
          <p:cNvSpPr txBox="1"/>
          <p:nvPr/>
        </p:nvSpPr>
        <p:spPr>
          <a:xfrm>
            <a:off x="5064727" y="4987649"/>
            <a:ext cx="2834379" cy="1200329"/>
          </a:xfrm>
          <a:prstGeom prst="rect">
            <a:avLst/>
          </a:prstGeom>
          <a:noFill/>
        </p:spPr>
        <p:txBody>
          <a:bodyPr wrap="square" rtlCol="0">
            <a:spAutoFit/>
          </a:bodyPr>
          <a:lstStyle/>
          <a:p>
            <a:pPr algn="ctr"/>
            <a:r>
              <a:rPr lang="es-ES" dirty="0" smtClean="0"/>
              <a:t>Describe la verdad general que se aplica a múltiples casos específicos </a:t>
            </a:r>
            <a:endParaRPr lang="es-ES" dirty="0"/>
          </a:p>
        </p:txBody>
      </p:sp>
      <p:sp>
        <p:nvSpPr>
          <p:cNvPr id="17" name="CuadroTexto 16"/>
          <p:cNvSpPr txBox="1"/>
          <p:nvPr/>
        </p:nvSpPr>
        <p:spPr>
          <a:xfrm>
            <a:off x="712469" y="2509308"/>
            <a:ext cx="6443200" cy="646331"/>
          </a:xfrm>
          <a:prstGeom prst="rect">
            <a:avLst/>
          </a:prstGeom>
          <a:noFill/>
        </p:spPr>
        <p:txBody>
          <a:bodyPr wrap="square" rtlCol="0">
            <a:spAutoFit/>
          </a:bodyPr>
          <a:lstStyle/>
          <a:p>
            <a:r>
              <a:rPr lang="es-ES" b="1" dirty="0" smtClean="0"/>
              <a:t>1. </a:t>
            </a:r>
            <a:r>
              <a:rPr lang="es-ES" b="1" dirty="0" err="1" smtClean="0"/>
              <a:t>Algebratizando</a:t>
            </a:r>
            <a:r>
              <a:rPr lang="es-ES" b="1" dirty="0" smtClean="0"/>
              <a:t> </a:t>
            </a:r>
            <a:r>
              <a:rPr lang="es-ES" b="1" dirty="0"/>
              <a:t>el material de instrucción. </a:t>
            </a:r>
          </a:p>
          <a:p>
            <a:endParaRPr lang="es-ES" b="1" dirty="0"/>
          </a:p>
        </p:txBody>
      </p:sp>
    </p:spTree>
    <p:extLst>
      <p:ext uri="{BB962C8B-B14F-4D97-AF65-F5344CB8AC3E}">
        <p14:creationId xmlns:p14="http://schemas.microsoft.com/office/powerpoint/2010/main" val="3715718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10" name="CuadroTexto 9"/>
          <p:cNvSpPr txBox="1"/>
          <p:nvPr/>
        </p:nvSpPr>
        <p:spPr>
          <a:xfrm>
            <a:off x="712468" y="2509308"/>
            <a:ext cx="8431531" cy="646331"/>
          </a:xfrm>
          <a:prstGeom prst="rect">
            <a:avLst/>
          </a:prstGeom>
          <a:noFill/>
        </p:spPr>
        <p:txBody>
          <a:bodyPr wrap="square" rtlCol="0">
            <a:spAutoFit/>
          </a:bodyPr>
          <a:lstStyle/>
          <a:p>
            <a:r>
              <a:rPr lang="es-ES" b="1" dirty="0"/>
              <a:t>2</a:t>
            </a:r>
            <a:r>
              <a:rPr lang="es-ES" b="1" dirty="0" smtClean="0"/>
              <a:t>. Generar y otorgar soporte al pensamiento algebraico de los alumnos   </a:t>
            </a:r>
            <a:endParaRPr lang="es-ES" b="1" dirty="0"/>
          </a:p>
          <a:p>
            <a:endParaRPr lang="es-ES" b="1" dirty="0"/>
          </a:p>
        </p:txBody>
      </p:sp>
      <p:sp>
        <p:nvSpPr>
          <p:cNvPr id="4" name="CuadroTexto 3"/>
          <p:cNvSpPr txBox="1"/>
          <p:nvPr/>
        </p:nvSpPr>
        <p:spPr>
          <a:xfrm>
            <a:off x="457200" y="3128883"/>
            <a:ext cx="8355734" cy="646331"/>
          </a:xfrm>
          <a:prstGeom prst="rect">
            <a:avLst/>
          </a:prstGeom>
          <a:noFill/>
        </p:spPr>
        <p:txBody>
          <a:bodyPr wrap="square" rtlCol="0">
            <a:spAutoFit/>
          </a:bodyPr>
          <a:lstStyle/>
          <a:p>
            <a:r>
              <a:rPr lang="es-ES" dirty="0" smtClean="0"/>
              <a:t>Los profesores deberían concentrarse en el </a:t>
            </a:r>
            <a:r>
              <a:rPr lang="es-ES" b="1" dirty="0" smtClean="0"/>
              <a:t>pensamiento de los alumnos </a:t>
            </a:r>
            <a:r>
              <a:rPr lang="es-ES" dirty="0" smtClean="0"/>
              <a:t>para desarrollar sus “</a:t>
            </a:r>
            <a:r>
              <a:rPr lang="es-ES" b="1" dirty="0" smtClean="0"/>
              <a:t>ojos y oídos algebraicos</a:t>
            </a:r>
            <a:r>
              <a:rPr lang="es-ES" dirty="0" smtClean="0"/>
              <a:t>”</a:t>
            </a:r>
            <a:endParaRPr lang="es-ES" dirty="0"/>
          </a:p>
        </p:txBody>
      </p:sp>
      <p:sp>
        <p:nvSpPr>
          <p:cNvPr id="5" name="CuadroTexto 4"/>
          <p:cNvSpPr txBox="1"/>
          <p:nvPr/>
        </p:nvSpPr>
        <p:spPr>
          <a:xfrm>
            <a:off x="797936" y="3980809"/>
            <a:ext cx="8229600" cy="1200329"/>
          </a:xfrm>
          <a:prstGeom prst="rect">
            <a:avLst/>
          </a:prstGeom>
          <a:noFill/>
        </p:spPr>
        <p:txBody>
          <a:bodyPr wrap="square" rtlCol="0">
            <a:spAutoFit/>
          </a:bodyPr>
          <a:lstStyle/>
          <a:p>
            <a:pPr marL="285750" indent="-285750">
              <a:buFont typeface="Arial"/>
              <a:buChar char="•"/>
            </a:pPr>
            <a:r>
              <a:rPr lang="es-ES" dirty="0" smtClean="0"/>
              <a:t>¿Dime que estas pensando?</a:t>
            </a:r>
          </a:p>
          <a:p>
            <a:pPr marL="285750" indent="-285750">
              <a:buFont typeface="Arial"/>
              <a:buChar char="•"/>
            </a:pPr>
            <a:r>
              <a:rPr lang="es-ES" dirty="0" smtClean="0"/>
              <a:t>¿Puedes resolver esto de diferente manera?</a:t>
            </a:r>
          </a:p>
          <a:p>
            <a:pPr marL="285750" indent="-285750">
              <a:buFont typeface="Arial"/>
              <a:buChar char="•"/>
            </a:pPr>
            <a:r>
              <a:rPr lang="es-ES" dirty="0" smtClean="0"/>
              <a:t>¿Cómo sabes que es verdad lo que dices?</a:t>
            </a:r>
          </a:p>
          <a:p>
            <a:pPr marL="285750" indent="-285750">
              <a:buFont typeface="Arial"/>
              <a:buChar char="•"/>
            </a:pPr>
            <a:r>
              <a:rPr lang="es-ES" dirty="0" smtClean="0"/>
              <a:t>¿Esto siempre funciona?</a:t>
            </a:r>
            <a:endParaRPr lang="es-ES" dirty="0"/>
          </a:p>
        </p:txBody>
      </p:sp>
      <p:sp>
        <p:nvSpPr>
          <p:cNvPr id="2" name="CuadroTexto 1"/>
          <p:cNvSpPr txBox="1"/>
          <p:nvPr/>
        </p:nvSpPr>
        <p:spPr>
          <a:xfrm>
            <a:off x="712468" y="5638198"/>
            <a:ext cx="7496416" cy="984885"/>
          </a:xfrm>
          <a:prstGeom prst="rect">
            <a:avLst/>
          </a:prstGeom>
          <a:noFill/>
        </p:spPr>
        <p:txBody>
          <a:bodyPr wrap="square" rtlCol="0">
            <a:spAutoFit/>
          </a:bodyPr>
          <a:lstStyle/>
          <a:p>
            <a:r>
              <a:rPr lang="es-ES" dirty="0" smtClean="0"/>
              <a:t>Estas preguntas no solo revelan el pensamiento del estudiante, también incitan a los alumnos a </a:t>
            </a:r>
            <a:r>
              <a:rPr lang="es-ES" sz="2000" b="1" dirty="0" smtClean="0">
                <a:solidFill>
                  <a:srgbClr val="008000"/>
                </a:solidFill>
              </a:rPr>
              <a:t>justificar</a:t>
            </a:r>
            <a:r>
              <a:rPr lang="es-ES" dirty="0" smtClean="0"/>
              <a:t>, </a:t>
            </a:r>
            <a:r>
              <a:rPr lang="es-ES" sz="2000" b="1" dirty="0" smtClean="0">
                <a:solidFill>
                  <a:srgbClr val="008000"/>
                </a:solidFill>
              </a:rPr>
              <a:t>explicar</a:t>
            </a:r>
            <a:r>
              <a:rPr lang="es-ES" dirty="0" smtClean="0"/>
              <a:t> y </a:t>
            </a:r>
            <a:r>
              <a:rPr lang="es-ES" sz="2000" b="1" dirty="0" smtClean="0">
                <a:solidFill>
                  <a:srgbClr val="008000"/>
                </a:solidFill>
              </a:rPr>
              <a:t>construir argumentos</a:t>
            </a:r>
            <a:r>
              <a:rPr lang="es-ES" dirty="0" smtClean="0"/>
              <a:t>.   </a:t>
            </a:r>
            <a:endParaRPr lang="es-ES" dirty="0"/>
          </a:p>
        </p:txBody>
      </p:sp>
    </p:spTree>
    <p:extLst>
      <p:ext uri="{BB962C8B-B14F-4D97-AF65-F5344CB8AC3E}">
        <p14:creationId xmlns:p14="http://schemas.microsoft.com/office/powerpoint/2010/main" val="172525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8" name="CuadroTexto 7"/>
          <p:cNvSpPr txBox="1"/>
          <p:nvPr/>
        </p:nvSpPr>
        <p:spPr>
          <a:xfrm>
            <a:off x="712468" y="2509308"/>
            <a:ext cx="8431531" cy="923330"/>
          </a:xfrm>
          <a:prstGeom prst="rect">
            <a:avLst/>
          </a:prstGeom>
          <a:noFill/>
        </p:spPr>
        <p:txBody>
          <a:bodyPr wrap="square" rtlCol="0">
            <a:spAutoFit/>
          </a:bodyPr>
          <a:lstStyle/>
          <a:p>
            <a:r>
              <a:rPr lang="es-ES" b="1" dirty="0" smtClean="0"/>
              <a:t>3. </a:t>
            </a:r>
            <a:r>
              <a:rPr lang="es-ES" b="1" dirty="0"/>
              <a:t>Creando una cultura y practica en el salón de clase que promueva el </a:t>
            </a:r>
            <a:r>
              <a:rPr lang="es-ES" b="1" dirty="0" smtClean="0"/>
              <a:t> pensamiento </a:t>
            </a:r>
            <a:r>
              <a:rPr lang="es-ES" b="1" dirty="0"/>
              <a:t>algebraico</a:t>
            </a:r>
          </a:p>
          <a:p>
            <a:endParaRPr lang="es-ES" b="1" dirty="0"/>
          </a:p>
        </p:txBody>
      </p:sp>
      <p:sp>
        <p:nvSpPr>
          <p:cNvPr id="6" name="CuadroTexto 5"/>
          <p:cNvSpPr txBox="1"/>
          <p:nvPr/>
        </p:nvSpPr>
        <p:spPr>
          <a:xfrm>
            <a:off x="1362984" y="3547108"/>
            <a:ext cx="6303804" cy="1477328"/>
          </a:xfrm>
          <a:prstGeom prst="rect">
            <a:avLst/>
          </a:prstGeom>
          <a:noFill/>
        </p:spPr>
        <p:txBody>
          <a:bodyPr wrap="square" rtlCol="0">
            <a:spAutoFit/>
          </a:bodyPr>
          <a:lstStyle/>
          <a:p>
            <a:r>
              <a:rPr lang="es-ES" dirty="0" smtClean="0"/>
              <a:t>Para promover el desarrollo del pensamiento algebraico en el salón de clase es necesario que estas actividades se lleven a cabo en la </a:t>
            </a:r>
            <a:r>
              <a:rPr lang="es-ES" b="1" dirty="0" smtClean="0"/>
              <a:t>práctica diaria</a:t>
            </a:r>
            <a:r>
              <a:rPr lang="es-ES" dirty="0" smtClean="0"/>
              <a:t>, no solo como un ocasional enriquecimiento, lo cual solo lo separaría de la  forma cotidiana de trabajar y con ello de la aritmética. </a:t>
            </a:r>
            <a:endParaRPr lang="es-ES" dirty="0"/>
          </a:p>
        </p:txBody>
      </p:sp>
    </p:spTree>
    <p:extLst>
      <p:ext uri="{BB962C8B-B14F-4D97-AF65-F5344CB8AC3E}">
        <p14:creationId xmlns:p14="http://schemas.microsoft.com/office/powerpoint/2010/main" val="2358176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sp>
        <p:nvSpPr>
          <p:cNvPr id="5" name="CuadroTexto 4"/>
          <p:cNvSpPr txBox="1"/>
          <p:nvPr/>
        </p:nvSpPr>
        <p:spPr>
          <a:xfrm>
            <a:off x="1223584" y="1891841"/>
            <a:ext cx="6799434" cy="707886"/>
          </a:xfrm>
          <a:prstGeom prst="rect">
            <a:avLst/>
          </a:prstGeom>
          <a:noFill/>
        </p:spPr>
        <p:txBody>
          <a:bodyPr wrap="square" rtlCol="0">
            <a:spAutoFit/>
          </a:bodyPr>
          <a:lstStyle/>
          <a:p>
            <a:pPr algn="ctr"/>
            <a:r>
              <a:rPr lang="es-ES" sz="2000" b="1" dirty="0" smtClean="0">
                <a:solidFill>
                  <a:srgbClr val="57576E"/>
                </a:solidFill>
              </a:rPr>
              <a:t>Iniciación temprana al pensamiento algebraico a través de la variación proporcional </a:t>
            </a:r>
            <a:endParaRPr lang="es-ES" b="1" dirty="0">
              <a:solidFill>
                <a:srgbClr val="57576E"/>
              </a:solidFill>
            </a:endParaRPr>
          </a:p>
        </p:txBody>
      </p:sp>
      <p:sp>
        <p:nvSpPr>
          <p:cNvPr id="9" name="CuadroTexto 8"/>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Butto</a:t>
            </a:r>
            <a:r>
              <a:rPr lang="es-ES" sz="1600" dirty="0" smtClean="0">
                <a:solidFill>
                  <a:schemeClr val="tx1">
                    <a:lumMod val="75000"/>
                    <a:lumOff val="25000"/>
                  </a:schemeClr>
                </a:solidFill>
              </a:rPr>
              <a:t> y T. Rojano, </a:t>
            </a:r>
            <a:r>
              <a:rPr lang="es-ES" sz="1600" i="1" dirty="0" smtClean="0">
                <a:solidFill>
                  <a:schemeClr val="tx1">
                    <a:lumMod val="75000"/>
                    <a:lumOff val="25000"/>
                  </a:schemeClr>
                </a:solidFill>
              </a:rPr>
              <a:t>Educación matemática </a:t>
            </a:r>
            <a:r>
              <a:rPr lang="es-ES" sz="1600" b="1" dirty="0">
                <a:solidFill>
                  <a:schemeClr val="tx1">
                    <a:lumMod val="75000"/>
                    <a:lumOff val="25000"/>
                  </a:schemeClr>
                </a:solidFill>
              </a:rPr>
              <a:t>2</a:t>
            </a:r>
            <a:r>
              <a:rPr lang="es-ES" sz="1600" b="1" dirty="0" smtClean="0">
                <a:solidFill>
                  <a:schemeClr val="tx1">
                    <a:lumMod val="75000"/>
                    <a:lumOff val="25000"/>
                  </a:schemeClr>
                </a:solidFill>
              </a:rPr>
              <a:t>2</a:t>
            </a:r>
            <a:r>
              <a:rPr lang="es-ES" sz="1600" dirty="0" smtClean="0">
                <a:solidFill>
                  <a:schemeClr val="tx1">
                    <a:lumMod val="75000"/>
                    <a:lumOff val="25000"/>
                  </a:schemeClr>
                </a:solidFill>
              </a:rPr>
              <a:t> (2010) 55-86</a:t>
            </a:r>
            <a:endParaRPr lang="es-ES" sz="1600" dirty="0">
              <a:solidFill>
                <a:schemeClr val="tx1">
                  <a:lumMod val="75000"/>
                  <a:lumOff val="25000"/>
                </a:schemeClr>
              </a:solidFill>
            </a:endParaRPr>
          </a:p>
        </p:txBody>
      </p:sp>
      <p:sp>
        <p:nvSpPr>
          <p:cNvPr id="2" name="CuadroTexto 1"/>
          <p:cNvSpPr txBox="1"/>
          <p:nvPr/>
        </p:nvSpPr>
        <p:spPr>
          <a:xfrm>
            <a:off x="1223584" y="3066932"/>
            <a:ext cx="6799434" cy="1754327"/>
          </a:xfrm>
          <a:prstGeom prst="rect">
            <a:avLst/>
          </a:prstGeom>
          <a:noFill/>
        </p:spPr>
        <p:txBody>
          <a:bodyPr wrap="square" rtlCol="0">
            <a:spAutoFit/>
          </a:bodyPr>
          <a:lstStyle/>
          <a:p>
            <a:pPr algn="just"/>
            <a:r>
              <a:rPr lang="es-ES" dirty="0" err="1" smtClean="0"/>
              <a:t>Vergnaud</a:t>
            </a:r>
            <a:r>
              <a:rPr lang="es-ES" dirty="0" smtClean="0"/>
              <a:t> distingue tres tipos de contenidos en las estructuras multiplicativas:</a:t>
            </a:r>
          </a:p>
          <a:p>
            <a:pPr marL="342900" indent="-342900" algn="just">
              <a:buFont typeface="+mj-lt"/>
              <a:buAutoNum type="arabicParenR"/>
            </a:pPr>
            <a:r>
              <a:rPr lang="es-ES" dirty="0" smtClean="0"/>
              <a:t>Comparación múltiple</a:t>
            </a:r>
          </a:p>
          <a:p>
            <a:pPr marL="342900" indent="-342900" algn="just">
              <a:buFont typeface="+mj-lt"/>
              <a:buAutoNum type="arabicParenR"/>
            </a:pPr>
            <a:r>
              <a:rPr lang="es-ES" dirty="0" smtClean="0"/>
              <a:t>Proporcionalidad simple</a:t>
            </a:r>
          </a:p>
          <a:p>
            <a:pPr marL="342900" indent="-342900" algn="just">
              <a:buFont typeface="+mj-lt"/>
              <a:buAutoNum type="arabicParenR"/>
            </a:pPr>
            <a:r>
              <a:rPr lang="es-ES" dirty="0" smtClean="0"/>
              <a:t>Proporcionalidad doble o compuesta </a:t>
            </a:r>
          </a:p>
          <a:p>
            <a:pPr marL="342900" indent="-342900" algn="just">
              <a:buFont typeface="+mj-lt"/>
              <a:buAutoNum type="arabicParenR"/>
            </a:pPr>
            <a:endParaRPr lang="es-ES" dirty="0"/>
          </a:p>
        </p:txBody>
      </p:sp>
    </p:spTree>
    <p:extLst>
      <p:ext uri="{BB962C8B-B14F-4D97-AF65-F5344CB8AC3E}">
        <p14:creationId xmlns:p14="http://schemas.microsoft.com/office/powerpoint/2010/main" val="939445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Razonamiento proporcional </a:t>
            </a:r>
            <a:endParaRPr lang="es-ES" dirty="0"/>
          </a:p>
        </p:txBody>
      </p:sp>
      <p:sp>
        <p:nvSpPr>
          <p:cNvPr id="3" name="CuadroTexto 2"/>
          <p:cNvSpPr txBox="1"/>
          <p:nvPr/>
        </p:nvSpPr>
        <p:spPr>
          <a:xfrm>
            <a:off x="573073" y="1641893"/>
            <a:ext cx="7806184" cy="3139321"/>
          </a:xfrm>
          <a:prstGeom prst="rect">
            <a:avLst/>
          </a:prstGeom>
          <a:noFill/>
        </p:spPr>
        <p:txBody>
          <a:bodyPr wrap="square" rtlCol="0">
            <a:spAutoFit/>
          </a:bodyPr>
          <a:lstStyle/>
          <a:p>
            <a:r>
              <a:rPr lang="es-ES" dirty="0" smtClean="0"/>
              <a:t>Forma de razonamiento matemático que incluye:</a:t>
            </a:r>
          </a:p>
          <a:p>
            <a:endParaRPr lang="es-ES" dirty="0" smtClean="0"/>
          </a:p>
          <a:p>
            <a:pPr marL="342900" indent="-342900">
              <a:buFont typeface="+mj-lt"/>
              <a:buAutoNum type="arabicPeriod"/>
            </a:pPr>
            <a:r>
              <a:rPr lang="es-ES" dirty="0"/>
              <a:t>R</a:t>
            </a:r>
            <a:r>
              <a:rPr lang="es-ES" dirty="0" smtClean="0"/>
              <a:t>econocimiento de la </a:t>
            </a:r>
            <a:r>
              <a:rPr lang="es-ES" dirty="0" err="1" smtClean="0"/>
              <a:t>covariación</a:t>
            </a:r>
            <a:r>
              <a:rPr lang="es-ES" dirty="0" smtClean="0"/>
              <a:t> y comparaciones múltiples.</a:t>
            </a:r>
          </a:p>
          <a:p>
            <a:pPr marL="342900" indent="-342900">
              <a:buFont typeface="+mj-lt"/>
              <a:buAutoNum type="arabicPeriod"/>
            </a:pPr>
            <a:endParaRPr lang="es-ES" dirty="0" smtClean="0"/>
          </a:p>
          <a:p>
            <a:pPr marL="342900" indent="-342900">
              <a:buFont typeface="+mj-lt"/>
              <a:buAutoNum type="arabicPeriod"/>
            </a:pPr>
            <a:r>
              <a:rPr lang="es-ES" dirty="0" smtClean="0"/>
              <a:t>Capacidad de guardar y procesar mentalmente información diversa.</a:t>
            </a:r>
          </a:p>
          <a:p>
            <a:pPr marL="342900" indent="-342900">
              <a:buFont typeface="+mj-lt"/>
              <a:buAutoNum type="arabicPeriod"/>
            </a:pPr>
            <a:endParaRPr lang="es-ES" dirty="0" smtClean="0"/>
          </a:p>
          <a:p>
            <a:pPr marL="342900" indent="-342900">
              <a:buFont typeface="+mj-lt"/>
              <a:buAutoNum type="arabicPeriod"/>
            </a:pPr>
            <a:r>
              <a:rPr lang="es-ES" dirty="0" smtClean="0"/>
              <a:t>Relacionado con la inferencia y la </a:t>
            </a:r>
            <a:r>
              <a:rPr lang="es-ES" dirty="0" smtClean="0"/>
              <a:t>predicción.</a:t>
            </a:r>
          </a:p>
          <a:p>
            <a:pPr marL="342900" indent="-342900">
              <a:buFont typeface="+mj-lt"/>
              <a:buAutoNum type="arabicPeriod"/>
            </a:pPr>
            <a:endParaRPr lang="es-ES" dirty="0"/>
          </a:p>
          <a:p>
            <a:pPr marL="342900" indent="-342900">
              <a:buFont typeface="+mj-lt"/>
              <a:buAutoNum type="arabicPeriod"/>
            </a:pPr>
            <a:r>
              <a:rPr lang="es-ES" dirty="0" smtClean="0"/>
              <a:t>Métodos </a:t>
            </a:r>
            <a:r>
              <a:rPr lang="es-ES" dirty="0" smtClean="0"/>
              <a:t>de pensamiento cualitativo y cuantitativo.</a:t>
            </a:r>
          </a:p>
          <a:p>
            <a:pPr marL="342900" indent="-342900">
              <a:buFont typeface="+mj-lt"/>
              <a:buAutoNum type="arabicPeriod"/>
            </a:pPr>
            <a:endParaRPr lang="es-ES" dirty="0" smtClean="0"/>
          </a:p>
          <a:p>
            <a:pPr marL="342900" indent="-342900">
              <a:buFont typeface="+mj-lt"/>
              <a:buAutoNum type="arabicPeriod"/>
            </a:pPr>
            <a:endParaRPr lang="es-ES" dirty="0"/>
          </a:p>
        </p:txBody>
      </p:sp>
    </p:spTree>
    <p:extLst>
      <p:ext uri="{BB962C8B-B14F-4D97-AF65-F5344CB8AC3E}">
        <p14:creationId xmlns:p14="http://schemas.microsoft.com/office/powerpoint/2010/main" val="138482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Razonamiento proporcional </a:t>
            </a:r>
            <a:endParaRPr lang="es-ES" dirty="0"/>
          </a:p>
        </p:txBody>
      </p:sp>
      <p:sp>
        <p:nvSpPr>
          <p:cNvPr id="5" name="CuadroTexto 4"/>
          <p:cNvSpPr txBox="1"/>
          <p:nvPr/>
        </p:nvSpPr>
        <p:spPr>
          <a:xfrm>
            <a:off x="758935" y="1998152"/>
            <a:ext cx="7418972" cy="3970318"/>
          </a:xfrm>
          <a:prstGeom prst="rect">
            <a:avLst/>
          </a:prstGeom>
          <a:noFill/>
        </p:spPr>
        <p:txBody>
          <a:bodyPr wrap="square" rtlCol="0">
            <a:spAutoFit/>
          </a:bodyPr>
          <a:lstStyle/>
          <a:p>
            <a:r>
              <a:rPr lang="es-ES" dirty="0" smtClean="0"/>
              <a:t>Por su naturaleza el razonamiento proporcional implica algunos de los conceptos algebraicos más importantes que están relacionados con:</a:t>
            </a:r>
          </a:p>
          <a:p>
            <a:endParaRPr lang="es-ES" dirty="0" smtClean="0"/>
          </a:p>
          <a:p>
            <a:pPr marL="285750" indent="-285750">
              <a:buFont typeface="Wingdings" charset="2"/>
              <a:buChar char="§"/>
            </a:pPr>
            <a:r>
              <a:rPr lang="es-ES" dirty="0" smtClean="0"/>
              <a:t>Niveles de igualdad </a:t>
            </a:r>
          </a:p>
          <a:p>
            <a:pPr lvl="1"/>
            <a:r>
              <a:rPr lang="es-ES" sz="1200" dirty="0" smtClean="0"/>
              <a:t>Se pueden tratar dos expresiones como equivalentes cuando:</a:t>
            </a:r>
          </a:p>
          <a:p>
            <a:pPr marL="685800" lvl="1" indent="-228600">
              <a:buFont typeface="+mj-lt"/>
              <a:buAutoNum type="alphaLcPeriod"/>
            </a:pPr>
            <a:r>
              <a:rPr lang="es-ES" sz="1200" dirty="0" smtClean="0"/>
              <a:t>Se pueden reducir al mismo valor</a:t>
            </a:r>
          </a:p>
          <a:p>
            <a:pPr marL="685800" lvl="1" indent="-228600">
              <a:buFont typeface="+mj-lt"/>
              <a:buAutoNum type="alphaLcPeriod"/>
            </a:pPr>
            <a:r>
              <a:rPr lang="es-ES" sz="1200" dirty="0" smtClean="0"/>
              <a:t>Son estructuralmente similares</a:t>
            </a:r>
          </a:p>
          <a:p>
            <a:pPr marL="685800" lvl="1" indent="-228600">
              <a:buFont typeface="+mj-lt"/>
              <a:buAutoNum type="alphaLcPeriod"/>
            </a:pPr>
            <a:r>
              <a:rPr lang="es-ES" sz="1200" dirty="0" smtClean="0"/>
              <a:t>Tiene gráficas idénticas</a:t>
            </a:r>
          </a:p>
          <a:p>
            <a:pPr marL="685800" lvl="1" indent="-228600">
              <a:buFont typeface="+mj-lt"/>
              <a:buAutoNum type="alphaLcPeriod"/>
            </a:pPr>
            <a:r>
              <a:rPr lang="es-ES" sz="1200" dirty="0" smtClean="0"/>
              <a:t>Sus gráficas cruzan en el eje x en los mismos puntos</a:t>
            </a:r>
          </a:p>
          <a:p>
            <a:pPr marL="685800" lvl="1" indent="-228600">
              <a:buFont typeface="+mj-lt"/>
              <a:buAutoNum type="alphaLcPeriod"/>
            </a:pPr>
            <a:r>
              <a:rPr lang="es-ES" sz="1200" dirty="0" smtClean="0"/>
              <a:t>Se puede sustituir una expresión por otra sin ganar o perder información </a:t>
            </a:r>
          </a:p>
          <a:p>
            <a:pPr marL="285750" indent="-285750">
              <a:buFont typeface="Wingdings" charset="2"/>
              <a:buChar char="§"/>
            </a:pPr>
            <a:endParaRPr lang="es-ES" dirty="0" smtClean="0"/>
          </a:p>
          <a:p>
            <a:pPr marL="285750" indent="-285750">
              <a:buFont typeface="Wingdings" charset="2"/>
              <a:buChar char="§"/>
            </a:pPr>
            <a:r>
              <a:rPr lang="es-ES" dirty="0" smtClean="0"/>
              <a:t>Niveles de variable </a:t>
            </a:r>
          </a:p>
          <a:p>
            <a:pPr marL="285750" indent="-285750">
              <a:buFont typeface="Wingdings" charset="2"/>
              <a:buChar char="§"/>
            </a:pPr>
            <a:endParaRPr lang="es-ES" dirty="0"/>
          </a:p>
          <a:p>
            <a:endParaRPr lang="es-ES" dirty="0" smtClean="0"/>
          </a:p>
          <a:p>
            <a:endParaRPr lang="es-ES" dirty="0" smtClean="0"/>
          </a:p>
          <a:p>
            <a:pPr marL="285750" indent="-285750">
              <a:buFont typeface="Wingdings" charset="2"/>
              <a:buChar char="§"/>
            </a:pPr>
            <a:r>
              <a:rPr lang="es-ES" dirty="0" smtClean="0"/>
              <a:t>Transformación e invariancia </a:t>
            </a:r>
            <a:endParaRPr lang="es-ES" dirty="0"/>
          </a:p>
        </p:txBody>
      </p:sp>
    </p:spTree>
    <p:extLst>
      <p:ext uri="{BB962C8B-B14F-4D97-AF65-F5344CB8AC3E}">
        <p14:creationId xmlns:p14="http://schemas.microsoft.com/office/powerpoint/2010/main" val="250192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Razonamiento proporcional </a:t>
            </a:r>
            <a:endParaRPr lang="es-ES" dirty="0"/>
          </a:p>
        </p:txBody>
      </p:sp>
      <p:sp>
        <p:nvSpPr>
          <p:cNvPr id="3" name="CuadroTexto 2"/>
          <p:cNvSpPr txBox="1"/>
          <p:nvPr/>
        </p:nvSpPr>
        <p:spPr>
          <a:xfrm>
            <a:off x="991261" y="1998152"/>
            <a:ext cx="7264089" cy="1200329"/>
          </a:xfrm>
          <a:prstGeom prst="rect">
            <a:avLst/>
          </a:prstGeom>
          <a:noFill/>
        </p:spPr>
        <p:txBody>
          <a:bodyPr wrap="square" rtlCol="0">
            <a:spAutoFit/>
          </a:bodyPr>
          <a:lstStyle/>
          <a:p>
            <a:r>
              <a:rPr lang="es-ES" dirty="0" smtClean="0"/>
              <a:t>Entender que una ecuación (como un todo) representa un “objeto algebraico” que puede transformarse de formas específicas que nos dejan invariantes ciertas </a:t>
            </a:r>
            <a:r>
              <a:rPr lang="es-ES" smtClean="0"/>
              <a:t>propiedades interesantes </a:t>
            </a:r>
            <a:r>
              <a:rPr lang="es-ES" dirty="0" smtClean="0"/>
              <a:t>( como el conjunto de soluciones) es el fundamento del razonamiento algebraico.  </a:t>
            </a:r>
            <a:endParaRPr lang="es-ES" dirty="0"/>
          </a:p>
        </p:txBody>
      </p:sp>
    </p:spTree>
    <p:extLst>
      <p:ext uri="{BB962C8B-B14F-4D97-AF65-F5344CB8AC3E}">
        <p14:creationId xmlns:p14="http://schemas.microsoft.com/office/powerpoint/2010/main" val="255101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Tree>
    <p:extLst>
      <p:ext uri="{BB962C8B-B14F-4D97-AF65-F5344CB8AC3E}">
        <p14:creationId xmlns:p14="http://schemas.microsoft.com/office/powerpoint/2010/main" val="365196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015" y="3073687"/>
            <a:ext cx="8229600" cy="990600"/>
          </a:xfrm>
        </p:spPr>
        <p:txBody>
          <a:bodyPr/>
          <a:lstStyle/>
          <a:p>
            <a:r>
              <a:rPr lang="es-ES" dirty="0" smtClean="0"/>
              <a:t>Gracias </a:t>
            </a:r>
            <a:endParaRPr lang="es-ES" dirty="0"/>
          </a:p>
        </p:txBody>
      </p:sp>
    </p:spTree>
    <p:extLst>
      <p:ext uri="{BB962C8B-B14F-4D97-AF65-F5344CB8AC3E}">
        <p14:creationId xmlns:p14="http://schemas.microsoft.com/office/powerpoint/2010/main" val="370167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marco del pensamiento algebraico </a:t>
            </a:r>
            <a:endParaRPr lang="es-ES" dirty="0"/>
          </a:p>
        </p:txBody>
      </p:sp>
      <p:sp>
        <p:nvSpPr>
          <p:cNvPr id="3" name="CuadroTexto 2"/>
          <p:cNvSpPr txBox="1"/>
          <p:nvPr/>
        </p:nvSpPr>
        <p:spPr>
          <a:xfrm>
            <a:off x="457200" y="1874240"/>
            <a:ext cx="8229600" cy="1477328"/>
          </a:xfrm>
          <a:prstGeom prst="rect">
            <a:avLst/>
          </a:prstGeom>
          <a:noFill/>
        </p:spPr>
        <p:txBody>
          <a:bodyPr wrap="square" rtlCol="0">
            <a:spAutoFit/>
          </a:bodyPr>
          <a:lstStyle/>
          <a:p>
            <a:pPr algn="ctr"/>
            <a:r>
              <a:rPr lang="es-ES" dirty="0" smtClean="0"/>
              <a:t>En recientes años, la visión de cómo enseñar álgebra esta cambiando. </a:t>
            </a:r>
          </a:p>
          <a:p>
            <a:pPr algn="ctr"/>
            <a:endParaRPr lang="es-ES" sz="2400" dirty="0"/>
          </a:p>
          <a:p>
            <a:pPr algn="ctr"/>
            <a:r>
              <a:rPr lang="es-ES" sz="2400" b="1" dirty="0" smtClean="0"/>
              <a:t>El foco esta en las operaciones y proceso en lugar de los números y los cálculos. </a:t>
            </a:r>
            <a:endParaRPr lang="es-ES" sz="2400" b="1" dirty="0"/>
          </a:p>
        </p:txBody>
      </p:sp>
      <p:sp>
        <p:nvSpPr>
          <p:cNvPr id="4" name="Flecha abajo 3"/>
          <p:cNvSpPr/>
          <p:nvPr/>
        </p:nvSpPr>
        <p:spPr>
          <a:xfrm>
            <a:off x="4398723" y="3583918"/>
            <a:ext cx="449165" cy="505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1610800" y="4460992"/>
            <a:ext cx="6133430" cy="923330"/>
          </a:xfrm>
          <a:prstGeom prst="rect">
            <a:avLst/>
          </a:prstGeom>
          <a:noFill/>
        </p:spPr>
        <p:txBody>
          <a:bodyPr wrap="square" rtlCol="0">
            <a:spAutoFit/>
          </a:bodyPr>
          <a:lstStyle/>
          <a:p>
            <a:pPr algn="ctr"/>
            <a:r>
              <a:rPr lang="es-ES" dirty="0" smtClean="0"/>
              <a:t>Las reglas de manipular letras y números en una ecuación no parecen tan arbitrarias, sino que son una </a:t>
            </a:r>
            <a:r>
              <a:rPr lang="es-ES" b="1" dirty="0" smtClean="0"/>
              <a:t>extensión natural</a:t>
            </a:r>
            <a:r>
              <a:rPr lang="es-ES" dirty="0" smtClean="0"/>
              <a:t> de lo que sabemos sobre los cálculos. </a:t>
            </a:r>
            <a:endParaRPr lang="es-ES" dirty="0"/>
          </a:p>
        </p:txBody>
      </p:sp>
    </p:spTree>
    <p:extLst>
      <p:ext uri="{BB962C8B-B14F-4D97-AF65-F5344CB8AC3E}">
        <p14:creationId xmlns:p14="http://schemas.microsoft.com/office/powerpoint/2010/main" val="296321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5027" y="1796790"/>
            <a:ext cx="7930092" cy="369332"/>
          </a:xfrm>
          <a:prstGeom prst="rect">
            <a:avLst/>
          </a:prstGeom>
          <a:noFill/>
        </p:spPr>
        <p:txBody>
          <a:bodyPr wrap="square" rtlCol="0">
            <a:spAutoFit/>
          </a:bodyPr>
          <a:lstStyle/>
          <a:p>
            <a:r>
              <a:rPr lang="es-ES" b="1" dirty="0" smtClean="0"/>
              <a:t>¿Qué es el pensamiento algebraico? </a:t>
            </a:r>
          </a:p>
        </p:txBody>
      </p:sp>
      <p:sp>
        <p:nvSpPr>
          <p:cNvPr id="7" name="Título 1"/>
          <p:cNvSpPr>
            <a:spLocks noGrp="1"/>
          </p:cNvSpPr>
          <p:nvPr>
            <p:ph type="title"/>
          </p:nvPr>
        </p:nvSpPr>
        <p:spPr>
          <a:xfrm>
            <a:off x="457200" y="533400"/>
            <a:ext cx="8229600" cy="990600"/>
          </a:xfrm>
        </p:spPr>
        <p:txBody>
          <a:bodyPr/>
          <a:lstStyle/>
          <a:p>
            <a:r>
              <a:rPr lang="es-ES" dirty="0" smtClean="0"/>
              <a:t>El marco del pensamiento algebraico </a:t>
            </a:r>
            <a:endParaRPr lang="es-ES" dirty="0"/>
          </a:p>
        </p:txBody>
      </p:sp>
      <p:sp>
        <p:nvSpPr>
          <p:cNvPr id="2" name="CuadroTexto 1"/>
          <p:cNvSpPr txBox="1"/>
          <p:nvPr/>
        </p:nvSpPr>
        <p:spPr>
          <a:xfrm>
            <a:off x="635027" y="2431860"/>
            <a:ext cx="8051773" cy="646331"/>
          </a:xfrm>
          <a:prstGeom prst="rect">
            <a:avLst/>
          </a:prstGeom>
          <a:noFill/>
        </p:spPr>
        <p:txBody>
          <a:bodyPr wrap="square" rtlCol="0">
            <a:spAutoFit/>
          </a:bodyPr>
          <a:lstStyle/>
          <a:p>
            <a:r>
              <a:rPr lang="es-ES" dirty="0" smtClean="0"/>
              <a:t>El pensamiento algebraico tiene dos componentes:</a:t>
            </a:r>
          </a:p>
          <a:p>
            <a:endParaRPr lang="es-ES" dirty="0"/>
          </a:p>
        </p:txBody>
      </p:sp>
      <p:grpSp>
        <p:nvGrpSpPr>
          <p:cNvPr id="3" name="Agrupar 2"/>
          <p:cNvGrpSpPr/>
          <p:nvPr/>
        </p:nvGrpSpPr>
        <p:grpSpPr>
          <a:xfrm>
            <a:off x="689520" y="3042191"/>
            <a:ext cx="503085" cy="504917"/>
            <a:chOff x="720496" y="3088661"/>
            <a:chExt cx="503085" cy="504917"/>
          </a:xfrm>
        </p:grpSpPr>
        <p:sp>
          <p:nvSpPr>
            <p:cNvPr id="5" name="Elipse 4"/>
            <p:cNvSpPr/>
            <p:nvPr/>
          </p:nvSpPr>
          <p:spPr>
            <a:xfrm>
              <a:off x="720496" y="3088661"/>
              <a:ext cx="503085" cy="504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CuadroTexto 5"/>
            <p:cNvSpPr txBox="1"/>
            <p:nvPr/>
          </p:nvSpPr>
          <p:spPr>
            <a:xfrm>
              <a:off x="836371" y="3175359"/>
              <a:ext cx="216838" cy="369332"/>
            </a:xfrm>
            <a:prstGeom prst="rect">
              <a:avLst/>
            </a:prstGeom>
            <a:noFill/>
          </p:spPr>
          <p:txBody>
            <a:bodyPr wrap="square" rtlCol="0">
              <a:spAutoFit/>
            </a:bodyPr>
            <a:lstStyle/>
            <a:p>
              <a:r>
                <a:rPr lang="es-ES" b="1" dirty="0" smtClean="0">
                  <a:solidFill>
                    <a:schemeClr val="tx1">
                      <a:lumMod val="90000"/>
                      <a:lumOff val="10000"/>
                    </a:schemeClr>
                  </a:solidFill>
                </a:rPr>
                <a:t>1</a:t>
              </a:r>
              <a:endParaRPr lang="es-ES" b="1" dirty="0">
                <a:solidFill>
                  <a:schemeClr val="tx1">
                    <a:lumMod val="90000"/>
                    <a:lumOff val="10000"/>
                  </a:schemeClr>
                </a:solidFill>
              </a:endParaRPr>
            </a:p>
          </p:txBody>
        </p:sp>
      </p:grpSp>
      <p:sp>
        <p:nvSpPr>
          <p:cNvPr id="9" name="CuadroTexto 8"/>
          <p:cNvSpPr txBox="1"/>
          <p:nvPr/>
        </p:nvSpPr>
        <p:spPr>
          <a:xfrm>
            <a:off x="1486892" y="2933761"/>
            <a:ext cx="6551619" cy="1292662"/>
          </a:xfrm>
          <a:prstGeom prst="rect">
            <a:avLst/>
          </a:prstGeom>
          <a:noFill/>
        </p:spPr>
        <p:txBody>
          <a:bodyPr wrap="square" rtlCol="0">
            <a:spAutoFit/>
          </a:bodyPr>
          <a:lstStyle/>
          <a:p>
            <a:r>
              <a:rPr lang="es-ES" dirty="0" smtClean="0"/>
              <a:t>El </a:t>
            </a:r>
            <a:r>
              <a:rPr lang="es-ES" dirty="0"/>
              <a:t>desarrollo de herramientas de pensamiento </a:t>
            </a:r>
            <a:r>
              <a:rPr lang="es-ES" dirty="0" smtClean="0"/>
              <a:t>matemático</a:t>
            </a:r>
            <a:endParaRPr lang="es-ES" sz="1200" dirty="0"/>
          </a:p>
          <a:p>
            <a:r>
              <a:rPr lang="es-ES" sz="1200" dirty="0"/>
              <a:t>Las herramientas de pensamiento matemático son hábitos analíticos de la mente. </a:t>
            </a:r>
            <a:endParaRPr lang="es-ES" sz="1200" dirty="0" smtClean="0"/>
          </a:p>
          <a:p>
            <a:r>
              <a:rPr lang="es-ES" sz="1200" dirty="0" smtClean="0"/>
              <a:t>Incluyen: </a:t>
            </a:r>
          </a:p>
          <a:p>
            <a:pPr marL="171450" indent="-171450">
              <a:buFont typeface="Wingdings" charset="2"/>
              <a:buChar char="ü"/>
            </a:pPr>
            <a:r>
              <a:rPr lang="es-ES" sz="1200" dirty="0" smtClean="0"/>
              <a:t>habilidades </a:t>
            </a:r>
            <a:r>
              <a:rPr lang="es-ES" sz="1200" dirty="0"/>
              <a:t>para resolver </a:t>
            </a:r>
            <a:r>
              <a:rPr lang="es-ES" sz="1200" dirty="0" smtClean="0"/>
              <a:t>problemas</a:t>
            </a:r>
          </a:p>
          <a:p>
            <a:pPr marL="171450" indent="-171450">
              <a:buFont typeface="Wingdings" charset="2"/>
              <a:buChar char="ü"/>
            </a:pPr>
            <a:r>
              <a:rPr lang="es-ES" sz="1200" dirty="0" smtClean="0"/>
              <a:t>habilidades </a:t>
            </a:r>
            <a:r>
              <a:rPr lang="es-ES" sz="1200" dirty="0"/>
              <a:t>de </a:t>
            </a:r>
            <a:r>
              <a:rPr lang="es-ES" sz="1200" dirty="0" smtClean="0"/>
              <a:t>representación</a:t>
            </a:r>
          </a:p>
          <a:p>
            <a:pPr marL="171450" indent="-171450">
              <a:buFont typeface="Wingdings" charset="2"/>
              <a:buChar char="ü"/>
            </a:pPr>
            <a:r>
              <a:rPr lang="es-ES" sz="1200" dirty="0" smtClean="0"/>
              <a:t>habilidades </a:t>
            </a:r>
            <a:r>
              <a:rPr lang="es-ES" sz="1200" dirty="0"/>
              <a:t>de </a:t>
            </a:r>
            <a:r>
              <a:rPr lang="es-ES" sz="1200" dirty="0" smtClean="0"/>
              <a:t>razonamiento</a:t>
            </a:r>
            <a:endParaRPr lang="es-ES" dirty="0"/>
          </a:p>
        </p:txBody>
      </p:sp>
      <p:grpSp>
        <p:nvGrpSpPr>
          <p:cNvPr id="10" name="Agrupar 9"/>
          <p:cNvGrpSpPr/>
          <p:nvPr/>
        </p:nvGrpSpPr>
        <p:grpSpPr>
          <a:xfrm>
            <a:off x="801660" y="5037838"/>
            <a:ext cx="503085" cy="504917"/>
            <a:chOff x="720496" y="3088661"/>
            <a:chExt cx="503085" cy="504917"/>
          </a:xfrm>
        </p:grpSpPr>
        <p:sp>
          <p:nvSpPr>
            <p:cNvPr id="11" name="Elipse 10"/>
            <p:cNvSpPr/>
            <p:nvPr/>
          </p:nvSpPr>
          <p:spPr>
            <a:xfrm>
              <a:off x="720496" y="3088661"/>
              <a:ext cx="503085" cy="504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836371" y="3175359"/>
              <a:ext cx="216838" cy="369332"/>
            </a:xfrm>
            <a:prstGeom prst="rect">
              <a:avLst/>
            </a:prstGeom>
            <a:noFill/>
          </p:spPr>
          <p:txBody>
            <a:bodyPr wrap="square" rtlCol="0">
              <a:spAutoFit/>
            </a:bodyPr>
            <a:lstStyle/>
            <a:p>
              <a:r>
                <a:rPr lang="es-ES" b="1" dirty="0">
                  <a:solidFill>
                    <a:schemeClr val="tx1">
                      <a:lumMod val="90000"/>
                      <a:lumOff val="10000"/>
                    </a:schemeClr>
                  </a:solidFill>
                </a:rPr>
                <a:t>2</a:t>
              </a:r>
            </a:p>
          </p:txBody>
        </p:sp>
      </p:grpSp>
      <p:sp>
        <p:nvSpPr>
          <p:cNvPr id="13" name="CuadroTexto 12"/>
          <p:cNvSpPr txBox="1"/>
          <p:nvPr/>
        </p:nvSpPr>
        <p:spPr>
          <a:xfrm>
            <a:off x="1486892" y="4831440"/>
            <a:ext cx="6691015" cy="1184940"/>
          </a:xfrm>
          <a:prstGeom prst="rect">
            <a:avLst/>
          </a:prstGeom>
          <a:noFill/>
        </p:spPr>
        <p:txBody>
          <a:bodyPr wrap="square" rtlCol="0">
            <a:spAutoFit/>
          </a:bodyPr>
          <a:lstStyle/>
          <a:p>
            <a:r>
              <a:rPr lang="es-ES" dirty="0" smtClean="0"/>
              <a:t>El </a:t>
            </a:r>
            <a:r>
              <a:rPr lang="es-ES" dirty="0"/>
              <a:t>estudio de ideas algebraicas </a:t>
            </a:r>
            <a:r>
              <a:rPr lang="es-ES" dirty="0" smtClean="0"/>
              <a:t>fundamentales</a:t>
            </a:r>
          </a:p>
          <a:p>
            <a:endParaRPr lang="es-ES" sz="1100" dirty="0"/>
          </a:p>
          <a:p>
            <a:r>
              <a:rPr lang="es-ES" sz="1200" dirty="0"/>
              <a:t>Las ideas algebraicas fundamentales representan el dominio de contenido en el que se desarrollan las herramientas de pensamiento matemático.</a:t>
            </a:r>
          </a:p>
          <a:p>
            <a:endParaRPr lang="es-ES" dirty="0"/>
          </a:p>
        </p:txBody>
      </p:sp>
      <p:sp>
        <p:nvSpPr>
          <p:cNvPr id="14" name="CuadroTexto 13"/>
          <p:cNvSpPr txBox="1"/>
          <p:nvPr/>
        </p:nvSpPr>
        <p:spPr>
          <a:xfrm>
            <a:off x="3376459" y="6228917"/>
            <a:ext cx="6533904" cy="584776"/>
          </a:xfrm>
          <a:prstGeom prst="rect">
            <a:avLst/>
          </a:prstGeom>
          <a:noFill/>
        </p:spPr>
        <p:txBody>
          <a:bodyPr wrap="square" rtlCol="0">
            <a:spAutoFit/>
          </a:bodyPr>
          <a:lstStyle/>
          <a:p>
            <a:r>
              <a:rPr lang="es-ES" sz="1600" dirty="0">
                <a:solidFill>
                  <a:schemeClr val="bg1">
                    <a:lumMod val="50000"/>
                  </a:schemeClr>
                </a:solidFill>
              </a:rPr>
              <a:t>Shelley </a:t>
            </a:r>
            <a:r>
              <a:rPr lang="es-ES" sz="1600" dirty="0" err="1">
                <a:solidFill>
                  <a:schemeClr val="bg1">
                    <a:lumMod val="50000"/>
                  </a:schemeClr>
                </a:solidFill>
              </a:rPr>
              <a:t>Kriegler's</a:t>
            </a:r>
            <a:r>
              <a:rPr lang="es-ES" sz="1600" dirty="0">
                <a:solidFill>
                  <a:schemeClr val="bg1">
                    <a:lumMod val="50000"/>
                  </a:schemeClr>
                </a:solidFill>
              </a:rPr>
              <a:t> </a:t>
            </a:r>
            <a:r>
              <a:rPr lang="es-ES" sz="1600" dirty="0" err="1">
                <a:solidFill>
                  <a:schemeClr val="bg1">
                    <a:lumMod val="50000"/>
                  </a:schemeClr>
                </a:solidFill>
              </a:rPr>
              <a:t>project</a:t>
            </a:r>
            <a:r>
              <a:rPr lang="es-ES" sz="1600" dirty="0">
                <a:solidFill>
                  <a:schemeClr val="bg1">
                    <a:lumMod val="50000"/>
                  </a:schemeClr>
                </a:solidFill>
              </a:rPr>
              <a:t> "</a:t>
            </a:r>
            <a:r>
              <a:rPr lang="es-ES" sz="1600" dirty="0" err="1">
                <a:solidFill>
                  <a:schemeClr val="bg1">
                    <a:lumMod val="50000"/>
                  </a:schemeClr>
                </a:solidFill>
              </a:rPr>
              <a:t>Mathematics</a:t>
            </a:r>
            <a:r>
              <a:rPr lang="es-ES" sz="1600" dirty="0">
                <a:solidFill>
                  <a:schemeClr val="bg1">
                    <a:lumMod val="50000"/>
                  </a:schemeClr>
                </a:solidFill>
              </a:rPr>
              <a:t> Content </a:t>
            </a:r>
            <a:r>
              <a:rPr lang="es-ES" sz="1600" dirty="0" err="1">
                <a:solidFill>
                  <a:schemeClr val="bg1">
                    <a:lumMod val="50000"/>
                  </a:schemeClr>
                </a:solidFill>
              </a:rPr>
              <a:t>Programs</a:t>
            </a:r>
            <a:r>
              <a:rPr lang="es-ES" sz="1600" dirty="0">
                <a:solidFill>
                  <a:schemeClr val="bg1">
                    <a:lumMod val="50000"/>
                  </a:schemeClr>
                </a:solidFill>
              </a:rPr>
              <a:t> </a:t>
            </a:r>
            <a:r>
              <a:rPr lang="es-ES" sz="1600" dirty="0" err="1">
                <a:solidFill>
                  <a:schemeClr val="bg1">
                    <a:lumMod val="50000"/>
                  </a:schemeClr>
                </a:solidFill>
              </a:rPr>
              <a:t>for</a:t>
            </a:r>
            <a:r>
              <a:rPr lang="es-ES" sz="1600" dirty="0">
                <a:solidFill>
                  <a:schemeClr val="bg1">
                    <a:lumMod val="50000"/>
                  </a:schemeClr>
                </a:solidFill>
              </a:rPr>
              <a:t> </a:t>
            </a:r>
            <a:r>
              <a:rPr lang="es-ES" sz="1600" dirty="0" err="1">
                <a:solidFill>
                  <a:schemeClr val="bg1">
                    <a:lumMod val="50000"/>
                  </a:schemeClr>
                </a:solidFill>
              </a:rPr>
              <a:t>Teachers</a:t>
            </a:r>
            <a:r>
              <a:rPr lang="es-ES" sz="1600" dirty="0">
                <a:solidFill>
                  <a:schemeClr val="bg1">
                    <a:lumMod val="50000"/>
                  </a:schemeClr>
                </a:solidFill>
              </a:rPr>
              <a:t>," UCLA </a:t>
            </a:r>
            <a:r>
              <a:rPr lang="es-ES" sz="1600" dirty="0" err="1">
                <a:solidFill>
                  <a:schemeClr val="bg1">
                    <a:lumMod val="50000"/>
                  </a:schemeClr>
                </a:solidFill>
              </a:rPr>
              <a:t>Department</a:t>
            </a:r>
            <a:r>
              <a:rPr lang="es-ES" sz="1600" dirty="0">
                <a:solidFill>
                  <a:schemeClr val="bg1">
                    <a:lumMod val="50000"/>
                  </a:schemeClr>
                </a:solidFill>
              </a:rPr>
              <a:t> of </a:t>
            </a:r>
            <a:r>
              <a:rPr lang="es-ES" sz="1600" dirty="0" err="1">
                <a:solidFill>
                  <a:schemeClr val="bg1">
                    <a:lumMod val="50000"/>
                  </a:schemeClr>
                </a:solidFill>
              </a:rPr>
              <a:t>Mathematics</a:t>
            </a:r>
            <a:r>
              <a:rPr lang="es-ES" sz="1600" dirty="0">
                <a:solidFill>
                  <a:schemeClr val="bg1">
                    <a:lumMod val="50000"/>
                  </a:schemeClr>
                </a:solidFill>
              </a:rPr>
              <a:t>, </a:t>
            </a:r>
            <a:r>
              <a:rPr lang="es-ES" sz="1600" dirty="0" err="1">
                <a:solidFill>
                  <a:schemeClr val="bg1">
                    <a:lumMod val="50000"/>
                  </a:schemeClr>
                </a:solidFill>
              </a:rPr>
              <a:t>January</a:t>
            </a:r>
            <a:r>
              <a:rPr lang="es-ES" sz="1600" dirty="0">
                <a:solidFill>
                  <a:schemeClr val="bg1">
                    <a:lumMod val="50000"/>
                  </a:schemeClr>
                </a:solidFill>
              </a:rPr>
              <a:t> 2000.</a:t>
            </a:r>
          </a:p>
        </p:txBody>
      </p:sp>
    </p:spTree>
    <p:extLst>
      <p:ext uri="{BB962C8B-B14F-4D97-AF65-F5344CB8AC3E}">
        <p14:creationId xmlns:p14="http://schemas.microsoft.com/office/powerpoint/2010/main" val="957214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5027" y="1796790"/>
            <a:ext cx="7930092" cy="369332"/>
          </a:xfrm>
          <a:prstGeom prst="rect">
            <a:avLst/>
          </a:prstGeom>
          <a:noFill/>
        </p:spPr>
        <p:txBody>
          <a:bodyPr wrap="square" rtlCol="0">
            <a:spAutoFit/>
          </a:bodyPr>
          <a:lstStyle/>
          <a:p>
            <a:r>
              <a:rPr lang="es-ES" b="1" dirty="0" smtClean="0"/>
              <a:t>¿Qué es el pensamiento algebraico? </a:t>
            </a:r>
          </a:p>
        </p:txBody>
      </p:sp>
      <p:sp>
        <p:nvSpPr>
          <p:cNvPr id="7" name="Título 1"/>
          <p:cNvSpPr>
            <a:spLocks noGrp="1"/>
          </p:cNvSpPr>
          <p:nvPr>
            <p:ph type="title"/>
          </p:nvPr>
        </p:nvSpPr>
        <p:spPr>
          <a:xfrm>
            <a:off x="457200" y="533400"/>
            <a:ext cx="8229600" cy="990600"/>
          </a:xfrm>
        </p:spPr>
        <p:txBody>
          <a:bodyPr/>
          <a:lstStyle/>
          <a:p>
            <a:r>
              <a:rPr lang="es-ES" dirty="0" smtClean="0"/>
              <a:t>El marco del pensamiento algebraico </a:t>
            </a:r>
            <a:endParaRPr lang="es-ES" dirty="0"/>
          </a:p>
        </p:txBody>
      </p:sp>
      <p:sp>
        <p:nvSpPr>
          <p:cNvPr id="2" name="CuadroTexto 1"/>
          <p:cNvSpPr txBox="1"/>
          <p:nvPr/>
        </p:nvSpPr>
        <p:spPr>
          <a:xfrm>
            <a:off x="635027" y="2555780"/>
            <a:ext cx="8051773" cy="2585323"/>
          </a:xfrm>
          <a:prstGeom prst="rect">
            <a:avLst/>
          </a:prstGeom>
          <a:noFill/>
        </p:spPr>
        <p:txBody>
          <a:bodyPr wrap="square" rtlCol="0">
            <a:spAutoFit/>
          </a:bodyPr>
          <a:lstStyle/>
          <a:p>
            <a:r>
              <a:rPr lang="es-ES" dirty="0" smtClean="0"/>
              <a:t>Es una forma de pensamiento que involucra:</a:t>
            </a:r>
          </a:p>
          <a:p>
            <a:endParaRPr lang="es-ES" dirty="0" smtClean="0"/>
          </a:p>
          <a:p>
            <a:pPr marL="285750" indent="-285750">
              <a:buFont typeface="Wingdings" charset="2"/>
              <a:buChar char="ü"/>
            </a:pPr>
            <a:r>
              <a:rPr lang="es-ES" dirty="0" smtClean="0"/>
              <a:t>Comprensión de las relaciones funcionales</a:t>
            </a:r>
          </a:p>
          <a:p>
            <a:pPr marL="285750" indent="-285750">
              <a:buFont typeface="Wingdings" charset="2"/>
              <a:buChar char="ü"/>
            </a:pPr>
            <a:r>
              <a:rPr lang="es-ES" dirty="0" smtClean="0"/>
              <a:t>Generalización de patrones y de relaciones numéricas</a:t>
            </a:r>
          </a:p>
          <a:p>
            <a:pPr marL="285750" indent="-285750">
              <a:buFont typeface="Wingdings" charset="2"/>
              <a:buChar char="ü"/>
            </a:pPr>
            <a:r>
              <a:rPr lang="es-ES" dirty="0" smtClean="0"/>
              <a:t>Estudio de las estructuras abstraídas de cálculos y relaciones </a:t>
            </a:r>
          </a:p>
          <a:p>
            <a:pPr marL="285750" indent="-285750">
              <a:buFont typeface="Wingdings" charset="2"/>
              <a:buChar char="ü"/>
            </a:pPr>
            <a:r>
              <a:rPr lang="es-ES" dirty="0" smtClean="0"/>
              <a:t>Desarrollo y manipulación del simbolismo  </a:t>
            </a:r>
          </a:p>
          <a:p>
            <a:pPr marL="285750" indent="-285750">
              <a:buFont typeface="Wingdings" charset="2"/>
              <a:buChar char="ü"/>
            </a:pPr>
            <a:r>
              <a:rPr lang="es-ES" dirty="0" smtClean="0"/>
              <a:t>Modelización como medio de expresión y formalización de generalizaciones </a:t>
            </a:r>
          </a:p>
          <a:p>
            <a:endParaRPr lang="es-ES" dirty="0"/>
          </a:p>
        </p:txBody>
      </p:sp>
      <p:sp>
        <p:nvSpPr>
          <p:cNvPr id="14" name="CuadroTexto 13"/>
          <p:cNvSpPr txBox="1"/>
          <p:nvPr/>
        </p:nvSpPr>
        <p:spPr>
          <a:xfrm>
            <a:off x="2694973" y="6228917"/>
            <a:ext cx="6533904" cy="584776"/>
          </a:xfrm>
          <a:prstGeom prst="rect">
            <a:avLst/>
          </a:prstGeom>
          <a:noFill/>
        </p:spPr>
        <p:txBody>
          <a:bodyPr wrap="square" rtlCol="0">
            <a:spAutoFit/>
          </a:bodyPr>
          <a:lstStyle/>
          <a:p>
            <a:r>
              <a:rPr lang="es-ES" sz="1600" dirty="0" smtClean="0">
                <a:solidFill>
                  <a:schemeClr val="bg1">
                    <a:lumMod val="50000"/>
                  </a:schemeClr>
                </a:solidFill>
              </a:rPr>
              <a:t>Molina, M. (2009) Una propuesta de cambio curricular: integración del pensamiento algebraico a la educación primaria.</a:t>
            </a:r>
            <a:endParaRPr lang="es-ES" sz="1600" dirty="0">
              <a:solidFill>
                <a:schemeClr val="bg1">
                  <a:lumMod val="50000"/>
                </a:schemeClr>
              </a:solidFill>
            </a:endParaRPr>
          </a:p>
        </p:txBody>
      </p:sp>
    </p:spTree>
    <p:extLst>
      <p:ext uri="{BB962C8B-B14F-4D97-AF65-F5344CB8AC3E}">
        <p14:creationId xmlns:p14="http://schemas.microsoft.com/office/powerpoint/2010/main" val="306249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Origen y evolución de la propuesta de reformar la enseñanza del álgebra</a:t>
            </a:r>
            <a:endParaRPr lang="es-ES" dirty="0"/>
          </a:p>
        </p:txBody>
      </p:sp>
      <p:sp>
        <p:nvSpPr>
          <p:cNvPr id="3" name="CuadroTexto 2"/>
          <p:cNvSpPr txBox="1"/>
          <p:nvPr/>
        </p:nvSpPr>
        <p:spPr>
          <a:xfrm>
            <a:off x="457200" y="2245985"/>
            <a:ext cx="8229600" cy="3231654"/>
          </a:xfrm>
          <a:prstGeom prst="rect">
            <a:avLst/>
          </a:prstGeom>
          <a:noFill/>
        </p:spPr>
        <p:txBody>
          <a:bodyPr wrap="square" rtlCol="0">
            <a:spAutoFit/>
          </a:bodyPr>
          <a:lstStyle/>
          <a:p>
            <a:r>
              <a:rPr lang="es-ES" dirty="0" smtClean="0"/>
              <a:t>Hasta principios de los 90´s la investigación estuvo centrada en:</a:t>
            </a:r>
          </a:p>
          <a:p>
            <a:endParaRPr lang="es-ES" dirty="0" smtClean="0"/>
          </a:p>
          <a:p>
            <a:endParaRPr lang="es-ES" dirty="0" smtClean="0"/>
          </a:p>
          <a:p>
            <a:pPr marL="285750" indent="-285750">
              <a:buFont typeface="Wingdings" charset="2"/>
              <a:buChar char="ü"/>
            </a:pPr>
            <a:r>
              <a:rPr lang="es-ES" dirty="0" smtClean="0"/>
              <a:t>Lo que los alumnos </a:t>
            </a:r>
            <a:r>
              <a:rPr lang="es-ES" sz="2400" b="1" dirty="0" smtClean="0"/>
              <a:t>NO</a:t>
            </a:r>
            <a:r>
              <a:rPr lang="es-ES" sz="2400" dirty="0" smtClean="0"/>
              <a:t> </a:t>
            </a:r>
            <a:r>
              <a:rPr lang="es-ES" dirty="0" smtClean="0"/>
              <a:t>podían hacer. </a:t>
            </a:r>
          </a:p>
          <a:p>
            <a:pPr marL="285750" indent="-285750">
              <a:buFont typeface="Wingdings" charset="2"/>
              <a:buChar char="ü"/>
            </a:pPr>
            <a:r>
              <a:rPr lang="es-ES" dirty="0" smtClean="0"/>
              <a:t>Producir sistemas de etapas de desarrollo. </a:t>
            </a:r>
          </a:p>
          <a:p>
            <a:pPr marL="285750" indent="-285750">
              <a:buFont typeface="Wingdings" charset="2"/>
              <a:buChar char="ü"/>
            </a:pPr>
            <a:r>
              <a:rPr lang="es-ES" dirty="0" smtClean="0"/>
              <a:t>Elaborar catálogos de los errores cometidos por los alumnos. </a:t>
            </a:r>
          </a:p>
          <a:p>
            <a:pPr marL="285750" indent="-285750">
              <a:buFont typeface="Wingdings" charset="2"/>
              <a:buChar char="ü"/>
            </a:pPr>
            <a:endParaRPr lang="es-ES" dirty="0"/>
          </a:p>
          <a:p>
            <a:pPr marL="285750" indent="-285750">
              <a:buFont typeface="Wingdings" charset="2"/>
              <a:buChar char="ü"/>
            </a:pPr>
            <a:endParaRPr lang="es-ES" dirty="0" smtClean="0"/>
          </a:p>
          <a:p>
            <a:r>
              <a:rPr lang="es-ES" dirty="0" smtClean="0"/>
              <a:t>Estos trabajos contribuyeron a la asumir que es mejor posponer el estudio del álgebra para los últimos cursos escolares (</a:t>
            </a:r>
            <a:r>
              <a:rPr lang="es-ES" dirty="0" err="1" smtClean="0"/>
              <a:t>Lins</a:t>
            </a:r>
            <a:r>
              <a:rPr lang="es-ES" dirty="0" smtClean="0"/>
              <a:t> y </a:t>
            </a:r>
            <a:r>
              <a:rPr lang="es-ES" dirty="0" err="1" smtClean="0"/>
              <a:t>Kaput</a:t>
            </a:r>
            <a:r>
              <a:rPr lang="es-ES" dirty="0" smtClean="0"/>
              <a:t>, 2004). </a:t>
            </a:r>
          </a:p>
          <a:p>
            <a:pPr marL="285750" indent="-285750">
              <a:buFont typeface="Wingdings" charset="2"/>
              <a:buChar char="ü"/>
            </a:pPr>
            <a:endParaRPr lang="es-ES" dirty="0"/>
          </a:p>
        </p:txBody>
      </p:sp>
    </p:spTree>
    <p:extLst>
      <p:ext uri="{BB962C8B-B14F-4D97-AF65-F5344CB8AC3E}">
        <p14:creationId xmlns:p14="http://schemas.microsoft.com/office/powerpoint/2010/main" val="2531469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Kieran</a:t>
            </a:r>
            <a:r>
              <a:rPr lang="es-ES" sz="1600" dirty="0" smtClean="0">
                <a:solidFill>
                  <a:schemeClr val="tx1">
                    <a:lumMod val="75000"/>
                    <a:lumOff val="25000"/>
                  </a:schemeClr>
                </a:solidFill>
              </a:rPr>
              <a:t>, </a:t>
            </a:r>
            <a:r>
              <a:rPr lang="es-ES" sz="1600" i="1" dirty="0" err="1" smtClean="0">
                <a:solidFill>
                  <a:schemeClr val="tx1">
                    <a:lumMod val="75000"/>
                    <a:lumOff val="25000"/>
                  </a:schemeClr>
                </a:solidFill>
              </a:rPr>
              <a:t>Educational</a:t>
            </a:r>
            <a:r>
              <a:rPr lang="es-ES" sz="1600" i="1" dirty="0" smtClean="0">
                <a:solidFill>
                  <a:schemeClr val="tx1">
                    <a:lumMod val="75000"/>
                    <a:lumOff val="25000"/>
                  </a:schemeClr>
                </a:solidFill>
              </a:rPr>
              <a:t> </a:t>
            </a:r>
            <a:r>
              <a:rPr lang="es-ES" sz="1600" i="1" dirty="0" err="1" smtClean="0">
                <a:solidFill>
                  <a:schemeClr val="tx1">
                    <a:lumMod val="75000"/>
                    <a:lumOff val="25000"/>
                  </a:schemeClr>
                </a:solidFill>
              </a:rPr>
              <a:t>Studies</a:t>
            </a:r>
            <a:r>
              <a:rPr lang="es-ES" sz="1600" i="1" dirty="0" smtClean="0">
                <a:solidFill>
                  <a:schemeClr val="tx1">
                    <a:lumMod val="75000"/>
                    <a:lumOff val="25000"/>
                  </a:schemeClr>
                </a:solidFill>
              </a:rPr>
              <a:t> in </a:t>
            </a:r>
            <a:r>
              <a:rPr lang="es-ES" sz="1600" i="1" dirty="0" err="1" smtClean="0">
                <a:solidFill>
                  <a:schemeClr val="tx1">
                    <a:lumMod val="75000"/>
                    <a:lumOff val="25000"/>
                  </a:schemeClr>
                </a:solidFill>
              </a:rPr>
              <a:t>Mathematics</a:t>
            </a:r>
            <a:r>
              <a:rPr lang="es-ES" sz="1600" i="1" dirty="0" smtClean="0">
                <a:solidFill>
                  <a:schemeClr val="tx1">
                    <a:lumMod val="75000"/>
                    <a:lumOff val="25000"/>
                  </a:schemeClr>
                </a:solidFill>
              </a:rPr>
              <a:t> </a:t>
            </a:r>
            <a:r>
              <a:rPr lang="es-ES" sz="1600" b="1" dirty="0" smtClean="0">
                <a:solidFill>
                  <a:schemeClr val="tx1">
                    <a:lumMod val="75000"/>
                    <a:lumOff val="25000"/>
                  </a:schemeClr>
                </a:solidFill>
              </a:rPr>
              <a:t>12</a:t>
            </a:r>
            <a:r>
              <a:rPr lang="es-ES" sz="1600" dirty="0" smtClean="0">
                <a:solidFill>
                  <a:schemeClr val="tx1">
                    <a:lumMod val="75000"/>
                    <a:lumOff val="25000"/>
                  </a:schemeClr>
                </a:solidFill>
              </a:rPr>
              <a:t> (1981) 317-326</a:t>
            </a:r>
            <a:endParaRPr lang="es-ES" sz="1600" dirty="0">
              <a:solidFill>
                <a:schemeClr val="tx1">
                  <a:lumMod val="75000"/>
                  <a:lumOff val="25000"/>
                </a:schemeClr>
              </a:solidFill>
            </a:endParaRPr>
          </a:p>
        </p:txBody>
      </p:sp>
      <p:sp>
        <p:nvSpPr>
          <p:cNvPr id="4" name="CuadroTexto 3"/>
          <p:cNvSpPr txBox="1"/>
          <p:nvPr/>
        </p:nvSpPr>
        <p:spPr>
          <a:xfrm>
            <a:off x="756708" y="3991685"/>
            <a:ext cx="7930092" cy="1938992"/>
          </a:xfrm>
          <a:prstGeom prst="rect">
            <a:avLst/>
          </a:prstGeom>
          <a:noFill/>
        </p:spPr>
        <p:txBody>
          <a:bodyPr wrap="square" rtlCol="0">
            <a:spAutoFit/>
          </a:bodyPr>
          <a:lstStyle/>
          <a:p>
            <a:r>
              <a:rPr lang="es-ES" sz="2400" dirty="0" smtClean="0"/>
              <a:t>Concepciones de igualdad </a:t>
            </a:r>
          </a:p>
          <a:p>
            <a:endParaRPr lang="es-ES" sz="2400" dirty="0" smtClean="0"/>
          </a:p>
          <a:p>
            <a:pPr marL="457200" indent="-457200">
              <a:buFont typeface="Arial"/>
              <a:buChar char="•"/>
            </a:pPr>
            <a:r>
              <a:rPr lang="es-ES" sz="2400" dirty="0" smtClean="0"/>
              <a:t>Preescolar</a:t>
            </a:r>
          </a:p>
          <a:p>
            <a:pPr marL="457200" indent="-457200">
              <a:buFont typeface="Arial"/>
              <a:buChar char="•"/>
            </a:pPr>
            <a:r>
              <a:rPr lang="es-ES" sz="2400" dirty="0" smtClean="0"/>
              <a:t>Primaria</a:t>
            </a:r>
          </a:p>
          <a:p>
            <a:pPr marL="457200" indent="-457200">
              <a:buFont typeface="Arial"/>
              <a:buChar char="•"/>
            </a:pPr>
            <a:r>
              <a:rPr lang="es-ES" sz="2400" dirty="0" smtClean="0"/>
              <a:t>Secundaria y preparatoria </a:t>
            </a:r>
          </a:p>
        </p:txBody>
      </p:sp>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pic>
        <p:nvPicPr>
          <p:cNvPr id="8" name="Imagen 7" descr="Captura de pantalla 2018-05-09 a las 7.27.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566" y="2036524"/>
            <a:ext cx="5322150" cy="1961186"/>
          </a:xfrm>
          <a:prstGeom prst="rect">
            <a:avLst/>
          </a:prstGeom>
        </p:spPr>
      </p:pic>
      <p:sp>
        <p:nvSpPr>
          <p:cNvPr id="9" name="CuadroTexto 8"/>
          <p:cNvSpPr txBox="1"/>
          <p:nvPr/>
        </p:nvSpPr>
        <p:spPr>
          <a:xfrm>
            <a:off x="913819" y="1812278"/>
            <a:ext cx="6799434" cy="400110"/>
          </a:xfrm>
          <a:prstGeom prst="rect">
            <a:avLst/>
          </a:prstGeom>
          <a:noFill/>
        </p:spPr>
        <p:txBody>
          <a:bodyPr wrap="square" rtlCol="0">
            <a:spAutoFit/>
          </a:bodyPr>
          <a:lstStyle/>
          <a:p>
            <a:pPr algn="ctr"/>
            <a:r>
              <a:rPr lang="es-ES" sz="2000" b="1" dirty="0" smtClean="0">
                <a:solidFill>
                  <a:schemeClr val="tx1">
                    <a:lumMod val="75000"/>
                    <a:lumOff val="25000"/>
                  </a:schemeClr>
                </a:solidFill>
              </a:rPr>
              <a:t>Conceptos asociados con el símbolo de igualdad </a:t>
            </a:r>
            <a:endParaRPr lang="es-ES" sz="2000" b="1" dirty="0">
              <a:solidFill>
                <a:schemeClr val="tx1">
                  <a:lumMod val="75000"/>
                  <a:lumOff val="25000"/>
                </a:schemeClr>
              </a:solidFill>
            </a:endParaRPr>
          </a:p>
        </p:txBody>
      </p:sp>
    </p:spTree>
    <p:extLst>
      <p:ext uri="{BB962C8B-B14F-4D97-AF65-F5344CB8AC3E}">
        <p14:creationId xmlns:p14="http://schemas.microsoft.com/office/powerpoint/2010/main" val="7955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618" y="6426506"/>
            <a:ext cx="6466142" cy="338554"/>
          </a:xfrm>
          <a:prstGeom prst="rect">
            <a:avLst/>
          </a:prstGeom>
          <a:noFill/>
        </p:spPr>
        <p:txBody>
          <a:bodyPr wrap="square" rtlCol="0">
            <a:spAutoFit/>
          </a:bodyPr>
          <a:lstStyle/>
          <a:p>
            <a:r>
              <a:rPr lang="es-ES" sz="1600" dirty="0" smtClean="0">
                <a:solidFill>
                  <a:schemeClr val="tx1">
                    <a:lumMod val="75000"/>
                    <a:lumOff val="25000"/>
                  </a:schemeClr>
                </a:solidFill>
              </a:rPr>
              <a:t>C. </a:t>
            </a:r>
            <a:r>
              <a:rPr lang="es-ES" sz="1600" dirty="0" err="1" smtClean="0">
                <a:solidFill>
                  <a:schemeClr val="tx1">
                    <a:lumMod val="75000"/>
                    <a:lumOff val="25000"/>
                  </a:schemeClr>
                </a:solidFill>
              </a:rPr>
              <a:t>Kieran</a:t>
            </a:r>
            <a:r>
              <a:rPr lang="es-ES" sz="1600" dirty="0" smtClean="0">
                <a:solidFill>
                  <a:schemeClr val="tx1">
                    <a:lumMod val="75000"/>
                    <a:lumOff val="25000"/>
                  </a:schemeClr>
                </a:solidFill>
              </a:rPr>
              <a:t>, </a:t>
            </a:r>
            <a:r>
              <a:rPr lang="es-ES" sz="1600" i="1" dirty="0" err="1" smtClean="0">
                <a:solidFill>
                  <a:schemeClr val="tx1">
                    <a:lumMod val="75000"/>
                    <a:lumOff val="25000"/>
                  </a:schemeClr>
                </a:solidFill>
              </a:rPr>
              <a:t>Educational</a:t>
            </a:r>
            <a:r>
              <a:rPr lang="es-ES" sz="1600" i="1" dirty="0" smtClean="0">
                <a:solidFill>
                  <a:schemeClr val="tx1">
                    <a:lumMod val="75000"/>
                    <a:lumOff val="25000"/>
                  </a:schemeClr>
                </a:solidFill>
              </a:rPr>
              <a:t> </a:t>
            </a:r>
            <a:r>
              <a:rPr lang="es-ES" sz="1600" i="1" dirty="0" err="1" smtClean="0">
                <a:solidFill>
                  <a:schemeClr val="tx1">
                    <a:lumMod val="75000"/>
                    <a:lumOff val="25000"/>
                  </a:schemeClr>
                </a:solidFill>
              </a:rPr>
              <a:t>Studies</a:t>
            </a:r>
            <a:r>
              <a:rPr lang="es-ES" sz="1600" i="1" dirty="0" smtClean="0">
                <a:solidFill>
                  <a:schemeClr val="tx1">
                    <a:lumMod val="75000"/>
                    <a:lumOff val="25000"/>
                  </a:schemeClr>
                </a:solidFill>
              </a:rPr>
              <a:t> in </a:t>
            </a:r>
            <a:r>
              <a:rPr lang="es-ES" sz="1600" i="1" dirty="0" err="1" smtClean="0">
                <a:solidFill>
                  <a:schemeClr val="tx1">
                    <a:lumMod val="75000"/>
                    <a:lumOff val="25000"/>
                  </a:schemeClr>
                </a:solidFill>
              </a:rPr>
              <a:t>Mathematics</a:t>
            </a:r>
            <a:r>
              <a:rPr lang="es-ES" sz="1600" i="1" dirty="0" smtClean="0">
                <a:solidFill>
                  <a:schemeClr val="tx1">
                    <a:lumMod val="75000"/>
                    <a:lumOff val="25000"/>
                  </a:schemeClr>
                </a:solidFill>
              </a:rPr>
              <a:t> </a:t>
            </a:r>
            <a:r>
              <a:rPr lang="es-ES" sz="1600" b="1" dirty="0" smtClean="0">
                <a:solidFill>
                  <a:schemeClr val="tx1">
                    <a:lumMod val="75000"/>
                    <a:lumOff val="25000"/>
                  </a:schemeClr>
                </a:solidFill>
              </a:rPr>
              <a:t>12</a:t>
            </a:r>
            <a:r>
              <a:rPr lang="es-ES" sz="1600" dirty="0" smtClean="0">
                <a:solidFill>
                  <a:schemeClr val="tx1">
                    <a:lumMod val="75000"/>
                    <a:lumOff val="25000"/>
                  </a:schemeClr>
                </a:solidFill>
              </a:rPr>
              <a:t> (1981) 317-326</a:t>
            </a:r>
            <a:endParaRPr lang="es-ES" sz="1600" dirty="0">
              <a:solidFill>
                <a:schemeClr val="tx1">
                  <a:lumMod val="75000"/>
                  <a:lumOff val="25000"/>
                </a:schemeClr>
              </a:solidFill>
            </a:endParaRPr>
          </a:p>
        </p:txBody>
      </p:sp>
      <p:sp>
        <p:nvSpPr>
          <p:cNvPr id="7" name="Título 1"/>
          <p:cNvSpPr>
            <a:spLocks noGrp="1"/>
          </p:cNvSpPr>
          <p:nvPr>
            <p:ph type="title"/>
          </p:nvPr>
        </p:nvSpPr>
        <p:spPr>
          <a:xfrm>
            <a:off x="457200" y="533400"/>
            <a:ext cx="8229600" cy="990600"/>
          </a:xfrm>
        </p:spPr>
        <p:txBody>
          <a:bodyPr>
            <a:normAutofit fontScale="90000"/>
          </a:bodyPr>
          <a:lstStyle/>
          <a:p>
            <a:pPr algn="ctr"/>
            <a:r>
              <a:rPr lang="es-ES" dirty="0" smtClean="0"/>
              <a:t>Origen y evolución de la propuesta de reformar la enseñanza del álgebra</a:t>
            </a:r>
            <a:endParaRPr lang="es-ES" dirty="0"/>
          </a:p>
        </p:txBody>
      </p:sp>
      <p:grpSp>
        <p:nvGrpSpPr>
          <p:cNvPr id="14" name="Agrupar 13"/>
          <p:cNvGrpSpPr/>
          <p:nvPr/>
        </p:nvGrpSpPr>
        <p:grpSpPr>
          <a:xfrm>
            <a:off x="720496" y="2380775"/>
            <a:ext cx="7930092" cy="2214716"/>
            <a:chOff x="457200" y="1900597"/>
            <a:chExt cx="7930092" cy="2214716"/>
          </a:xfrm>
        </p:grpSpPr>
        <p:sp>
          <p:nvSpPr>
            <p:cNvPr id="4" name="CuadroTexto 3"/>
            <p:cNvSpPr txBox="1"/>
            <p:nvPr/>
          </p:nvSpPr>
          <p:spPr>
            <a:xfrm>
              <a:off x="457200" y="1900597"/>
              <a:ext cx="7930092" cy="707886"/>
            </a:xfrm>
            <a:prstGeom prst="rect">
              <a:avLst/>
            </a:prstGeom>
            <a:noFill/>
          </p:spPr>
          <p:txBody>
            <a:bodyPr wrap="square" rtlCol="0">
              <a:spAutoFit/>
            </a:bodyPr>
            <a:lstStyle/>
            <a:p>
              <a:r>
                <a:rPr lang="es-ES" sz="2000" b="1" dirty="0" smtClean="0"/>
                <a:t>Concepciones de igualdad en preescolar (3 a 5 años de edad) </a:t>
              </a:r>
            </a:p>
            <a:p>
              <a:endParaRPr lang="es-ES" sz="2000" dirty="0" smtClean="0"/>
            </a:p>
          </p:txBody>
        </p:sp>
        <p:grpSp>
          <p:nvGrpSpPr>
            <p:cNvPr id="6" name="Agrupar 5"/>
            <p:cNvGrpSpPr/>
            <p:nvPr/>
          </p:nvGrpSpPr>
          <p:grpSpPr>
            <a:xfrm>
              <a:off x="457200" y="2608483"/>
              <a:ext cx="503085" cy="504917"/>
              <a:chOff x="457200" y="2608483"/>
              <a:chExt cx="503085" cy="504917"/>
            </a:xfrm>
          </p:grpSpPr>
          <p:sp>
            <p:nvSpPr>
              <p:cNvPr id="2" name="Elipse 1"/>
              <p:cNvSpPr/>
              <p:nvPr/>
            </p:nvSpPr>
            <p:spPr>
              <a:xfrm>
                <a:off x="457200" y="2608483"/>
                <a:ext cx="503085" cy="504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573075" y="2695181"/>
                <a:ext cx="216838" cy="369332"/>
              </a:xfrm>
              <a:prstGeom prst="rect">
                <a:avLst/>
              </a:prstGeom>
              <a:noFill/>
            </p:spPr>
            <p:txBody>
              <a:bodyPr wrap="square" rtlCol="0">
                <a:spAutoFit/>
              </a:bodyPr>
              <a:lstStyle/>
              <a:p>
                <a:r>
                  <a:rPr lang="es-ES" b="1" dirty="0" smtClean="0">
                    <a:solidFill>
                      <a:schemeClr val="tx1">
                        <a:lumMod val="90000"/>
                        <a:lumOff val="10000"/>
                      </a:schemeClr>
                    </a:solidFill>
                  </a:rPr>
                  <a:t>1</a:t>
                </a:r>
                <a:endParaRPr lang="es-ES" b="1" dirty="0">
                  <a:solidFill>
                    <a:schemeClr val="tx1">
                      <a:lumMod val="90000"/>
                      <a:lumOff val="10000"/>
                    </a:schemeClr>
                  </a:solidFill>
                </a:endParaRPr>
              </a:p>
            </p:txBody>
          </p:sp>
        </p:grpSp>
        <p:sp>
          <p:nvSpPr>
            <p:cNvPr id="9" name="CuadroTexto 8"/>
            <p:cNvSpPr txBox="1"/>
            <p:nvPr/>
          </p:nvSpPr>
          <p:spPr>
            <a:xfrm>
              <a:off x="1239077" y="2695181"/>
              <a:ext cx="6272826" cy="369332"/>
            </a:xfrm>
            <a:prstGeom prst="rect">
              <a:avLst/>
            </a:prstGeom>
            <a:noFill/>
          </p:spPr>
          <p:txBody>
            <a:bodyPr wrap="square" rtlCol="0">
              <a:spAutoFit/>
            </a:bodyPr>
            <a:lstStyle/>
            <a:p>
              <a:r>
                <a:rPr lang="es-ES" dirty="0" err="1" smtClean="0"/>
                <a:t>card</a:t>
              </a:r>
              <a:r>
                <a:rPr lang="es-ES" dirty="0" smtClean="0"/>
                <a:t> (A) = </a:t>
              </a:r>
              <a:r>
                <a:rPr lang="es-ES" dirty="0" err="1" smtClean="0"/>
                <a:t>card</a:t>
              </a:r>
              <a:r>
                <a:rPr lang="es-ES" dirty="0" smtClean="0"/>
                <a:t> (B)</a:t>
              </a:r>
              <a:endParaRPr lang="es-ES" dirty="0"/>
            </a:p>
          </p:txBody>
        </p:sp>
        <p:grpSp>
          <p:nvGrpSpPr>
            <p:cNvPr id="10" name="Agrupar 9"/>
            <p:cNvGrpSpPr/>
            <p:nvPr/>
          </p:nvGrpSpPr>
          <p:grpSpPr>
            <a:xfrm>
              <a:off x="457200" y="3610396"/>
              <a:ext cx="503085" cy="504917"/>
              <a:chOff x="457200" y="2608483"/>
              <a:chExt cx="503085" cy="504917"/>
            </a:xfrm>
          </p:grpSpPr>
          <p:sp>
            <p:nvSpPr>
              <p:cNvPr id="11" name="Elipse 10"/>
              <p:cNvSpPr/>
              <p:nvPr/>
            </p:nvSpPr>
            <p:spPr>
              <a:xfrm>
                <a:off x="457200" y="2608483"/>
                <a:ext cx="503085" cy="504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573075" y="2695181"/>
                <a:ext cx="216838" cy="369332"/>
              </a:xfrm>
              <a:prstGeom prst="rect">
                <a:avLst/>
              </a:prstGeom>
              <a:noFill/>
            </p:spPr>
            <p:txBody>
              <a:bodyPr wrap="square" rtlCol="0">
                <a:spAutoFit/>
              </a:bodyPr>
              <a:lstStyle/>
              <a:p>
                <a:r>
                  <a:rPr lang="es-ES" b="1" dirty="0" smtClean="0">
                    <a:solidFill>
                      <a:schemeClr val="tx1">
                        <a:lumMod val="90000"/>
                        <a:lumOff val="10000"/>
                      </a:schemeClr>
                    </a:solidFill>
                  </a:rPr>
                  <a:t>2</a:t>
                </a:r>
                <a:endParaRPr lang="es-ES" b="1" dirty="0">
                  <a:solidFill>
                    <a:schemeClr val="tx1">
                      <a:lumMod val="90000"/>
                      <a:lumOff val="10000"/>
                    </a:schemeClr>
                  </a:solidFill>
                </a:endParaRPr>
              </a:p>
            </p:txBody>
          </p:sp>
        </p:grpSp>
        <p:sp>
          <p:nvSpPr>
            <p:cNvPr id="13" name="CuadroTexto 12"/>
            <p:cNvSpPr txBox="1"/>
            <p:nvPr/>
          </p:nvSpPr>
          <p:spPr>
            <a:xfrm>
              <a:off x="1239077" y="3676690"/>
              <a:ext cx="6272826" cy="369332"/>
            </a:xfrm>
            <a:prstGeom prst="rect">
              <a:avLst/>
            </a:prstGeom>
            <a:noFill/>
          </p:spPr>
          <p:txBody>
            <a:bodyPr wrap="square" rtlCol="0">
              <a:spAutoFit/>
            </a:bodyPr>
            <a:lstStyle/>
            <a:p>
              <a:r>
                <a:rPr lang="es-ES" dirty="0" err="1" smtClean="0"/>
                <a:t>card</a:t>
              </a:r>
              <a:r>
                <a:rPr lang="es-ES" dirty="0" smtClean="0"/>
                <a:t> (A) + </a:t>
              </a:r>
              <a:r>
                <a:rPr lang="es-ES" dirty="0" err="1" smtClean="0"/>
                <a:t>card</a:t>
              </a:r>
              <a:r>
                <a:rPr lang="es-ES" dirty="0" smtClean="0"/>
                <a:t> (B) = </a:t>
              </a:r>
              <a:r>
                <a:rPr lang="es-ES" dirty="0" err="1" smtClean="0"/>
                <a:t>card</a:t>
              </a:r>
              <a:r>
                <a:rPr lang="es-ES" dirty="0" smtClean="0"/>
                <a:t> (A U B)</a:t>
              </a:r>
              <a:endParaRPr lang="es-ES" dirty="0"/>
            </a:p>
          </p:txBody>
        </p:sp>
      </p:grpSp>
      <p:sp>
        <p:nvSpPr>
          <p:cNvPr id="15" name="CuadroTexto 14"/>
          <p:cNvSpPr txBox="1"/>
          <p:nvPr/>
        </p:nvSpPr>
        <p:spPr>
          <a:xfrm>
            <a:off x="720496" y="5111553"/>
            <a:ext cx="8123415" cy="646331"/>
          </a:xfrm>
          <a:prstGeom prst="rect">
            <a:avLst/>
          </a:prstGeom>
          <a:noFill/>
        </p:spPr>
        <p:txBody>
          <a:bodyPr wrap="square" rtlCol="0">
            <a:spAutoFit/>
          </a:bodyPr>
          <a:lstStyle/>
          <a:p>
            <a:r>
              <a:rPr lang="es-ES" dirty="0" smtClean="0"/>
              <a:t>Se pueden distinguir dos significados intuitivos del significado de igualdad entre preescolares. </a:t>
            </a:r>
            <a:endParaRPr lang="es-ES" dirty="0"/>
          </a:p>
        </p:txBody>
      </p:sp>
      <p:sp>
        <p:nvSpPr>
          <p:cNvPr id="16" name="CuadroTexto 15"/>
          <p:cNvSpPr txBox="1"/>
          <p:nvPr/>
        </p:nvSpPr>
        <p:spPr>
          <a:xfrm>
            <a:off x="913819" y="1812278"/>
            <a:ext cx="6799434" cy="400110"/>
          </a:xfrm>
          <a:prstGeom prst="rect">
            <a:avLst/>
          </a:prstGeom>
          <a:noFill/>
        </p:spPr>
        <p:txBody>
          <a:bodyPr wrap="square" rtlCol="0">
            <a:spAutoFit/>
          </a:bodyPr>
          <a:lstStyle/>
          <a:p>
            <a:pPr algn="ctr"/>
            <a:r>
              <a:rPr lang="es-ES" sz="2000" b="1" dirty="0" smtClean="0">
                <a:solidFill>
                  <a:srgbClr val="57576E"/>
                </a:solidFill>
              </a:rPr>
              <a:t>Conceptos asociados con el símbolo de igualdad </a:t>
            </a:r>
            <a:endParaRPr lang="es-ES" sz="2000" b="1" dirty="0">
              <a:solidFill>
                <a:srgbClr val="57576E"/>
              </a:solidFill>
            </a:endParaRPr>
          </a:p>
        </p:txBody>
      </p:sp>
    </p:spTree>
    <p:extLst>
      <p:ext uri="{BB962C8B-B14F-4D97-AF65-F5344CB8AC3E}">
        <p14:creationId xmlns:p14="http://schemas.microsoft.com/office/powerpoint/2010/main" val="660218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Claridad.thmx</Template>
  <TotalTime>440</TotalTime>
  <Words>3596</Words>
  <Application>Microsoft Office PowerPoint</Application>
  <PresentationFormat>Presentación en pantalla (4:3)</PresentationFormat>
  <Paragraphs>414</Paragraphs>
  <Slides>38</Slides>
  <Notes>32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Calibri</vt:lpstr>
      <vt:lpstr>Wingdings</vt:lpstr>
      <vt:lpstr>Claridad</vt:lpstr>
      <vt:lpstr>Pensamiento algebraico, del uso del algoritmo a una real comprensión.</vt:lpstr>
      <vt:lpstr>El marco del pensamiento algebraico </vt:lpstr>
      <vt:lpstr>El marco del pensamiento algebraico </vt:lpstr>
      <vt:lpstr>El marco del pensamiento algebraico </vt:lpstr>
      <vt:lpstr>El marco del pensamiento algebraico </vt:lpstr>
      <vt:lpstr>El marco del pensamiento algebraico </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Origen y evolución de la propuesta de reformar la enseñanza del álgebra</vt:lpstr>
      <vt:lpstr>Razonamiento proporcional </vt:lpstr>
      <vt:lpstr>Razonamiento proporcional </vt:lpstr>
      <vt:lpstr>Razonamiento proporcional </vt:lpstr>
      <vt:lpstr>Conclusiones</vt:lpstr>
      <vt:lpstr>Gracias </vt:lpstr>
    </vt:vector>
  </TitlesOfParts>
  <Company>DICIM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Pensamiento algebraico, del uso del algoritmo a una real comprensión.</dc:title>
  <dc:creator>Catalina Elizabeth Carreón González</dc:creator>
  <cp:lastModifiedBy>labnalpc2</cp:lastModifiedBy>
  <cp:revision>52</cp:revision>
  <dcterms:created xsi:type="dcterms:W3CDTF">2018-05-09T03:52:26Z</dcterms:created>
  <dcterms:modified xsi:type="dcterms:W3CDTF">2018-05-18T17:28:41Z</dcterms:modified>
</cp:coreProperties>
</file>