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64"/>
  </p:notesMasterIdLst>
  <p:handoutMasterIdLst>
    <p:handoutMasterId r:id="rId65"/>
  </p:handoutMasterIdLst>
  <p:sldIdLst>
    <p:sldId id="256" r:id="rId5"/>
    <p:sldId id="429" r:id="rId6"/>
    <p:sldId id="412" r:id="rId7"/>
    <p:sldId id="413" r:id="rId8"/>
    <p:sldId id="399" r:id="rId9"/>
    <p:sldId id="414" r:id="rId10"/>
    <p:sldId id="396" r:id="rId11"/>
    <p:sldId id="388" r:id="rId12"/>
    <p:sldId id="389" r:id="rId13"/>
    <p:sldId id="390" r:id="rId14"/>
    <p:sldId id="393" r:id="rId15"/>
    <p:sldId id="394" r:id="rId16"/>
    <p:sldId id="360" r:id="rId17"/>
    <p:sldId id="364" r:id="rId18"/>
    <p:sldId id="356" r:id="rId19"/>
    <p:sldId id="357" r:id="rId20"/>
    <p:sldId id="358" r:id="rId21"/>
    <p:sldId id="400" r:id="rId22"/>
    <p:sldId id="334" r:id="rId23"/>
    <p:sldId id="415" r:id="rId24"/>
    <p:sldId id="416" r:id="rId25"/>
    <p:sldId id="417" r:id="rId26"/>
    <p:sldId id="418" r:id="rId27"/>
    <p:sldId id="419" r:id="rId28"/>
    <p:sldId id="420" r:id="rId29"/>
    <p:sldId id="421" r:id="rId30"/>
    <p:sldId id="395" r:id="rId31"/>
    <p:sldId id="350" r:id="rId32"/>
    <p:sldId id="351" r:id="rId33"/>
    <p:sldId id="365" r:id="rId34"/>
    <p:sldId id="406" r:id="rId35"/>
    <p:sldId id="411" r:id="rId36"/>
    <p:sldId id="281" r:id="rId37"/>
    <p:sldId id="346" r:id="rId38"/>
    <p:sldId id="286" r:id="rId39"/>
    <p:sldId id="287" r:id="rId40"/>
    <p:sldId id="280" r:id="rId41"/>
    <p:sldId id="284" r:id="rId42"/>
    <p:sldId id="285" r:id="rId43"/>
    <p:sldId id="409" r:id="rId44"/>
    <p:sldId id="338" r:id="rId45"/>
    <p:sldId id="339" r:id="rId46"/>
    <p:sldId id="340" r:id="rId47"/>
    <p:sldId id="397" r:id="rId48"/>
    <p:sldId id="342" r:id="rId49"/>
    <p:sldId id="343" r:id="rId50"/>
    <p:sldId id="344" r:id="rId51"/>
    <p:sldId id="290" r:id="rId52"/>
    <p:sldId id="381" r:id="rId53"/>
    <p:sldId id="408" r:id="rId54"/>
    <p:sldId id="422" r:id="rId55"/>
    <p:sldId id="423" r:id="rId56"/>
    <p:sldId id="424" r:id="rId57"/>
    <p:sldId id="425" r:id="rId58"/>
    <p:sldId id="426" r:id="rId59"/>
    <p:sldId id="427" r:id="rId60"/>
    <p:sldId id="428" r:id="rId61"/>
    <p:sldId id="326" r:id="rId62"/>
    <p:sldId id="327" r:id="rId63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2" autoAdjust="0"/>
    <p:restoredTop sz="93009" autoAdjust="0"/>
  </p:normalViewPr>
  <p:slideViewPr>
    <p:cSldViewPr snapToGrid="0" showGuides="1">
      <p:cViewPr varScale="1">
        <p:scale>
          <a:sx n="105" d="100"/>
          <a:sy n="105" d="100"/>
        </p:scale>
        <p:origin x="131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75" d="100"/>
          <a:sy n="75" d="100"/>
        </p:scale>
        <p:origin x="4092" y="51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Pantiger:Desktop:1genpropues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antiger:Desktop:Cinvestav:1erreporteplane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ES" sz="2000" b="0" dirty="0"/>
              <a:t>Porcentaje</a:t>
            </a:r>
            <a:r>
              <a:rPr lang="es-ES" sz="2000" b="0" baseline="0" dirty="0"/>
              <a:t> de </a:t>
            </a:r>
            <a:r>
              <a:rPr lang="es-ES" sz="2000" b="0" dirty="0"/>
              <a:t>aciertos por ÍTEM en PRUEBA PLANEA inicial y final</a:t>
            </a:r>
            <a:r>
              <a:rPr lang="es-ES" sz="2000" b="0" baseline="0" dirty="0"/>
              <a:t> de la primera generación</a:t>
            </a:r>
            <a:endParaRPr lang="es-ES" sz="20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PORCENTAJEDEACIERTO!$C$5</c:f>
              <c:strCache>
                <c:ptCount val="1"/>
                <c:pt idx="0">
                  <c:v>PLANEA INICIAL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PORCENTAJEDEACIERTO!$B$6:$B$63</c:f>
              <c:strCache>
                <c:ptCount val="58"/>
                <c:pt idx="0">
                  <c:v># 21</c:v>
                </c:pt>
                <c:pt idx="1">
                  <c:v># 22</c:v>
                </c:pt>
                <c:pt idx="2">
                  <c:v># 23</c:v>
                </c:pt>
                <c:pt idx="3">
                  <c:v># 24</c:v>
                </c:pt>
                <c:pt idx="4">
                  <c:v># 25</c:v>
                </c:pt>
                <c:pt idx="5">
                  <c:v># 26</c:v>
                </c:pt>
                <c:pt idx="6">
                  <c:v># 27</c:v>
                </c:pt>
                <c:pt idx="7">
                  <c:v># 28</c:v>
                </c:pt>
                <c:pt idx="8">
                  <c:v># 29</c:v>
                </c:pt>
                <c:pt idx="9">
                  <c:v># 30</c:v>
                </c:pt>
                <c:pt idx="10">
                  <c:v># 31</c:v>
                </c:pt>
                <c:pt idx="11">
                  <c:v># 32</c:v>
                </c:pt>
                <c:pt idx="12">
                  <c:v># 34</c:v>
                </c:pt>
                <c:pt idx="13">
                  <c:v># 35</c:v>
                </c:pt>
                <c:pt idx="14">
                  <c:v># 36</c:v>
                </c:pt>
                <c:pt idx="15">
                  <c:v># 37</c:v>
                </c:pt>
                <c:pt idx="16">
                  <c:v># 38</c:v>
                </c:pt>
                <c:pt idx="17">
                  <c:v># 39</c:v>
                </c:pt>
                <c:pt idx="18">
                  <c:v># 40</c:v>
                </c:pt>
                <c:pt idx="19">
                  <c:v># 41</c:v>
                </c:pt>
                <c:pt idx="20">
                  <c:v># 42</c:v>
                </c:pt>
                <c:pt idx="21">
                  <c:v># 43</c:v>
                </c:pt>
                <c:pt idx="22">
                  <c:v># 44</c:v>
                </c:pt>
                <c:pt idx="23">
                  <c:v># 45</c:v>
                </c:pt>
                <c:pt idx="24">
                  <c:v># 46</c:v>
                </c:pt>
                <c:pt idx="25">
                  <c:v># 47</c:v>
                </c:pt>
                <c:pt idx="26">
                  <c:v># 48</c:v>
                </c:pt>
                <c:pt idx="27">
                  <c:v># 49</c:v>
                </c:pt>
                <c:pt idx="28">
                  <c:v># 50</c:v>
                </c:pt>
                <c:pt idx="29">
                  <c:v># 66</c:v>
                </c:pt>
                <c:pt idx="30">
                  <c:v># 67</c:v>
                </c:pt>
                <c:pt idx="31">
                  <c:v># 68</c:v>
                </c:pt>
                <c:pt idx="32">
                  <c:v># 69</c:v>
                </c:pt>
                <c:pt idx="33">
                  <c:v># 70</c:v>
                </c:pt>
                <c:pt idx="34">
                  <c:v># 71</c:v>
                </c:pt>
                <c:pt idx="35">
                  <c:v># 72</c:v>
                </c:pt>
                <c:pt idx="36">
                  <c:v># 73</c:v>
                </c:pt>
                <c:pt idx="37">
                  <c:v># 74</c:v>
                </c:pt>
                <c:pt idx="38">
                  <c:v># 75</c:v>
                </c:pt>
                <c:pt idx="39">
                  <c:v># 76</c:v>
                </c:pt>
                <c:pt idx="40">
                  <c:v># 77</c:v>
                </c:pt>
                <c:pt idx="41">
                  <c:v># 78</c:v>
                </c:pt>
                <c:pt idx="42">
                  <c:v># 79</c:v>
                </c:pt>
                <c:pt idx="43">
                  <c:v># 80</c:v>
                </c:pt>
                <c:pt idx="44">
                  <c:v># 81</c:v>
                </c:pt>
                <c:pt idx="45">
                  <c:v># 82</c:v>
                </c:pt>
                <c:pt idx="46">
                  <c:v># 83</c:v>
                </c:pt>
                <c:pt idx="47">
                  <c:v># 85</c:v>
                </c:pt>
                <c:pt idx="48">
                  <c:v># 86</c:v>
                </c:pt>
                <c:pt idx="49">
                  <c:v># 87</c:v>
                </c:pt>
                <c:pt idx="50">
                  <c:v># 88</c:v>
                </c:pt>
                <c:pt idx="51">
                  <c:v># 89</c:v>
                </c:pt>
                <c:pt idx="52">
                  <c:v># 90</c:v>
                </c:pt>
                <c:pt idx="53">
                  <c:v># 91</c:v>
                </c:pt>
                <c:pt idx="54">
                  <c:v># 92</c:v>
                </c:pt>
                <c:pt idx="55">
                  <c:v># 93</c:v>
                </c:pt>
                <c:pt idx="56">
                  <c:v># 94</c:v>
                </c:pt>
                <c:pt idx="57">
                  <c:v># 95</c:v>
                </c:pt>
              </c:strCache>
            </c:strRef>
          </c:cat>
          <c:val>
            <c:numRef>
              <c:f>PORCENTAJEDEACIERTO!$C$6:$C$63</c:f>
              <c:numCache>
                <c:formatCode>0%</c:formatCode>
                <c:ptCount val="58"/>
                <c:pt idx="0">
                  <c:v>0.97202797202797198</c:v>
                </c:pt>
                <c:pt idx="1">
                  <c:v>0.97902097902097895</c:v>
                </c:pt>
                <c:pt idx="2">
                  <c:v>0.965034965034965</c:v>
                </c:pt>
                <c:pt idx="3">
                  <c:v>0.97202797202797198</c:v>
                </c:pt>
                <c:pt idx="4">
                  <c:v>0.99300699300699302</c:v>
                </c:pt>
                <c:pt idx="5">
                  <c:v>0.89510489510489499</c:v>
                </c:pt>
                <c:pt idx="6">
                  <c:v>0.92307692307692302</c:v>
                </c:pt>
                <c:pt idx="7">
                  <c:v>0.76923076923076905</c:v>
                </c:pt>
                <c:pt idx="8">
                  <c:v>0.91608391608391604</c:v>
                </c:pt>
                <c:pt idx="9">
                  <c:v>0.99300699300699302</c:v>
                </c:pt>
                <c:pt idx="10">
                  <c:v>0.97202797202797198</c:v>
                </c:pt>
                <c:pt idx="11">
                  <c:v>0.78321678321678301</c:v>
                </c:pt>
                <c:pt idx="12">
                  <c:v>0.91608391608391604</c:v>
                </c:pt>
                <c:pt idx="13">
                  <c:v>0.90909090909090895</c:v>
                </c:pt>
                <c:pt idx="14">
                  <c:v>0.93706293706293697</c:v>
                </c:pt>
                <c:pt idx="15">
                  <c:v>0.92307692307692302</c:v>
                </c:pt>
                <c:pt idx="16">
                  <c:v>0.77622377622377603</c:v>
                </c:pt>
                <c:pt idx="17">
                  <c:v>0.61538461538461497</c:v>
                </c:pt>
                <c:pt idx="18">
                  <c:v>0.78321678321678301</c:v>
                </c:pt>
                <c:pt idx="19">
                  <c:v>0.90909090909090895</c:v>
                </c:pt>
                <c:pt idx="20">
                  <c:v>0.93006993006993</c:v>
                </c:pt>
                <c:pt idx="21">
                  <c:v>0.94405594405594395</c:v>
                </c:pt>
                <c:pt idx="22">
                  <c:v>0.85314685314685301</c:v>
                </c:pt>
                <c:pt idx="23">
                  <c:v>0.84615384615384603</c:v>
                </c:pt>
                <c:pt idx="24">
                  <c:v>0.82517482517482499</c:v>
                </c:pt>
                <c:pt idx="25">
                  <c:v>0.87412587412587395</c:v>
                </c:pt>
                <c:pt idx="26">
                  <c:v>0.69230769230769196</c:v>
                </c:pt>
                <c:pt idx="27">
                  <c:v>0.72027972027971998</c:v>
                </c:pt>
                <c:pt idx="28">
                  <c:v>0.44055944055944102</c:v>
                </c:pt>
                <c:pt idx="29">
                  <c:v>0.88811188811188801</c:v>
                </c:pt>
                <c:pt idx="30">
                  <c:v>0.90209790209790197</c:v>
                </c:pt>
                <c:pt idx="31">
                  <c:v>0.84615384615384603</c:v>
                </c:pt>
                <c:pt idx="32">
                  <c:v>0.83216783216783197</c:v>
                </c:pt>
                <c:pt idx="33">
                  <c:v>0.90909090909090895</c:v>
                </c:pt>
                <c:pt idx="34">
                  <c:v>0.89510489510489499</c:v>
                </c:pt>
                <c:pt idx="35">
                  <c:v>0.91608391608391604</c:v>
                </c:pt>
                <c:pt idx="36">
                  <c:v>0.85314685314685301</c:v>
                </c:pt>
                <c:pt idx="37">
                  <c:v>0.63636363636363602</c:v>
                </c:pt>
                <c:pt idx="38">
                  <c:v>0.83916083916083895</c:v>
                </c:pt>
                <c:pt idx="39">
                  <c:v>0.79720279720279696</c:v>
                </c:pt>
                <c:pt idx="40">
                  <c:v>0.80419580419580405</c:v>
                </c:pt>
                <c:pt idx="41">
                  <c:v>0.84615384615384603</c:v>
                </c:pt>
                <c:pt idx="42">
                  <c:v>0.81818181818181801</c:v>
                </c:pt>
                <c:pt idx="43">
                  <c:v>0.86013986013985999</c:v>
                </c:pt>
                <c:pt idx="44">
                  <c:v>0.72727272727272696</c:v>
                </c:pt>
                <c:pt idx="45">
                  <c:v>0.76223776223776196</c:v>
                </c:pt>
                <c:pt idx="46">
                  <c:v>0.68531468531468498</c:v>
                </c:pt>
                <c:pt idx="47">
                  <c:v>0.76923076923076905</c:v>
                </c:pt>
                <c:pt idx="48">
                  <c:v>0.88111888111888104</c:v>
                </c:pt>
                <c:pt idx="49">
                  <c:v>0.78321678321678301</c:v>
                </c:pt>
                <c:pt idx="50">
                  <c:v>0.73426573426573405</c:v>
                </c:pt>
                <c:pt idx="51">
                  <c:v>0.82517482517482499</c:v>
                </c:pt>
                <c:pt idx="52">
                  <c:v>0.65034965034964998</c:v>
                </c:pt>
                <c:pt idx="53">
                  <c:v>0.83916083916083895</c:v>
                </c:pt>
                <c:pt idx="54">
                  <c:v>0.59440559440559404</c:v>
                </c:pt>
                <c:pt idx="55">
                  <c:v>0.62937062937062904</c:v>
                </c:pt>
                <c:pt idx="56">
                  <c:v>0.73426573426573405</c:v>
                </c:pt>
                <c:pt idx="57">
                  <c:v>0.713286713286713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7B-DA48-A694-DC51945D7822}"/>
            </c:ext>
          </c:extLst>
        </c:ser>
        <c:ser>
          <c:idx val="1"/>
          <c:order val="1"/>
          <c:tx>
            <c:strRef>
              <c:f>PORCENTAJEDEACIERTO!$D$5</c:f>
              <c:strCache>
                <c:ptCount val="1"/>
                <c:pt idx="0">
                  <c:v>PLANEA FINAL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PORCENTAJEDEACIERTO!$B$6:$B$63</c:f>
              <c:strCache>
                <c:ptCount val="58"/>
                <c:pt idx="0">
                  <c:v># 21</c:v>
                </c:pt>
                <c:pt idx="1">
                  <c:v># 22</c:v>
                </c:pt>
                <c:pt idx="2">
                  <c:v># 23</c:v>
                </c:pt>
                <c:pt idx="3">
                  <c:v># 24</c:v>
                </c:pt>
                <c:pt idx="4">
                  <c:v># 25</c:v>
                </c:pt>
                <c:pt idx="5">
                  <c:v># 26</c:v>
                </c:pt>
                <c:pt idx="6">
                  <c:v># 27</c:v>
                </c:pt>
                <c:pt idx="7">
                  <c:v># 28</c:v>
                </c:pt>
                <c:pt idx="8">
                  <c:v># 29</c:v>
                </c:pt>
                <c:pt idx="9">
                  <c:v># 30</c:v>
                </c:pt>
                <c:pt idx="10">
                  <c:v># 31</c:v>
                </c:pt>
                <c:pt idx="11">
                  <c:v># 32</c:v>
                </c:pt>
                <c:pt idx="12">
                  <c:v># 34</c:v>
                </c:pt>
                <c:pt idx="13">
                  <c:v># 35</c:v>
                </c:pt>
                <c:pt idx="14">
                  <c:v># 36</c:v>
                </c:pt>
                <c:pt idx="15">
                  <c:v># 37</c:v>
                </c:pt>
                <c:pt idx="16">
                  <c:v># 38</c:v>
                </c:pt>
                <c:pt idx="17">
                  <c:v># 39</c:v>
                </c:pt>
                <c:pt idx="18">
                  <c:v># 40</c:v>
                </c:pt>
                <c:pt idx="19">
                  <c:v># 41</c:v>
                </c:pt>
                <c:pt idx="20">
                  <c:v># 42</c:v>
                </c:pt>
                <c:pt idx="21">
                  <c:v># 43</c:v>
                </c:pt>
                <c:pt idx="22">
                  <c:v># 44</c:v>
                </c:pt>
                <c:pt idx="23">
                  <c:v># 45</c:v>
                </c:pt>
                <c:pt idx="24">
                  <c:v># 46</c:v>
                </c:pt>
                <c:pt idx="25">
                  <c:v># 47</c:v>
                </c:pt>
                <c:pt idx="26">
                  <c:v># 48</c:v>
                </c:pt>
                <c:pt idx="27">
                  <c:v># 49</c:v>
                </c:pt>
                <c:pt idx="28">
                  <c:v># 50</c:v>
                </c:pt>
                <c:pt idx="29">
                  <c:v># 66</c:v>
                </c:pt>
                <c:pt idx="30">
                  <c:v># 67</c:v>
                </c:pt>
                <c:pt idx="31">
                  <c:v># 68</c:v>
                </c:pt>
                <c:pt idx="32">
                  <c:v># 69</c:v>
                </c:pt>
                <c:pt idx="33">
                  <c:v># 70</c:v>
                </c:pt>
                <c:pt idx="34">
                  <c:v># 71</c:v>
                </c:pt>
                <c:pt idx="35">
                  <c:v># 72</c:v>
                </c:pt>
                <c:pt idx="36">
                  <c:v># 73</c:v>
                </c:pt>
                <c:pt idx="37">
                  <c:v># 74</c:v>
                </c:pt>
                <c:pt idx="38">
                  <c:v># 75</c:v>
                </c:pt>
                <c:pt idx="39">
                  <c:v># 76</c:v>
                </c:pt>
                <c:pt idx="40">
                  <c:v># 77</c:v>
                </c:pt>
                <c:pt idx="41">
                  <c:v># 78</c:v>
                </c:pt>
                <c:pt idx="42">
                  <c:v># 79</c:v>
                </c:pt>
                <c:pt idx="43">
                  <c:v># 80</c:v>
                </c:pt>
                <c:pt idx="44">
                  <c:v># 81</c:v>
                </c:pt>
                <c:pt idx="45">
                  <c:v># 82</c:v>
                </c:pt>
                <c:pt idx="46">
                  <c:v># 83</c:v>
                </c:pt>
                <c:pt idx="47">
                  <c:v># 85</c:v>
                </c:pt>
                <c:pt idx="48">
                  <c:v># 86</c:v>
                </c:pt>
                <c:pt idx="49">
                  <c:v># 87</c:v>
                </c:pt>
                <c:pt idx="50">
                  <c:v># 88</c:v>
                </c:pt>
                <c:pt idx="51">
                  <c:v># 89</c:v>
                </c:pt>
                <c:pt idx="52">
                  <c:v># 90</c:v>
                </c:pt>
                <c:pt idx="53">
                  <c:v># 91</c:v>
                </c:pt>
                <c:pt idx="54">
                  <c:v># 92</c:v>
                </c:pt>
                <c:pt idx="55">
                  <c:v># 93</c:v>
                </c:pt>
                <c:pt idx="56">
                  <c:v># 94</c:v>
                </c:pt>
                <c:pt idx="57">
                  <c:v># 95</c:v>
                </c:pt>
              </c:strCache>
            </c:strRef>
          </c:cat>
          <c:val>
            <c:numRef>
              <c:f>PORCENTAJEDEACIERTO!$D$6:$D$63</c:f>
              <c:numCache>
                <c:formatCode>0%</c:formatCode>
                <c:ptCount val="58"/>
                <c:pt idx="0">
                  <c:v>0.97902097902097895</c:v>
                </c:pt>
                <c:pt idx="1">
                  <c:v>0.965034965034965</c:v>
                </c:pt>
                <c:pt idx="2">
                  <c:v>0.965034965034965</c:v>
                </c:pt>
                <c:pt idx="3">
                  <c:v>0.97902097902097895</c:v>
                </c:pt>
                <c:pt idx="4">
                  <c:v>0.95104895104895104</c:v>
                </c:pt>
                <c:pt idx="5">
                  <c:v>0.93706293706293697</c:v>
                </c:pt>
                <c:pt idx="6">
                  <c:v>0.965034965034965</c:v>
                </c:pt>
                <c:pt idx="7">
                  <c:v>0.86013986013985999</c:v>
                </c:pt>
                <c:pt idx="8">
                  <c:v>0.92307692307692302</c:v>
                </c:pt>
                <c:pt idx="9">
                  <c:v>0.97202797202797198</c:v>
                </c:pt>
                <c:pt idx="10">
                  <c:v>0.99300699300699302</c:v>
                </c:pt>
                <c:pt idx="11">
                  <c:v>0.88111888111888104</c:v>
                </c:pt>
                <c:pt idx="12">
                  <c:v>0.965034965034965</c:v>
                </c:pt>
                <c:pt idx="13">
                  <c:v>0.97902097902097895</c:v>
                </c:pt>
                <c:pt idx="14">
                  <c:v>0.97202797202797198</c:v>
                </c:pt>
                <c:pt idx="15">
                  <c:v>0.94405594405594395</c:v>
                </c:pt>
                <c:pt idx="16">
                  <c:v>0.81818181818181801</c:v>
                </c:pt>
                <c:pt idx="17">
                  <c:v>0.79020979020978999</c:v>
                </c:pt>
                <c:pt idx="18">
                  <c:v>0.88811188811188801</c:v>
                </c:pt>
                <c:pt idx="19">
                  <c:v>0.965034965034965</c:v>
                </c:pt>
                <c:pt idx="20">
                  <c:v>1</c:v>
                </c:pt>
                <c:pt idx="21">
                  <c:v>0.98601398601398604</c:v>
                </c:pt>
                <c:pt idx="22">
                  <c:v>0.94405594405594395</c:v>
                </c:pt>
                <c:pt idx="23">
                  <c:v>0.92307692307692302</c:v>
                </c:pt>
                <c:pt idx="24">
                  <c:v>0.90909090909090895</c:v>
                </c:pt>
                <c:pt idx="25">
                  <c:v>0.92307692307692302</c:v>
                </c:pt>
                <c:pt idx="26">
                  <c:v>0.76923076923076905</c:v>
                </c:pt>
                <c:pt idx="27">
                  <c:v>0.83916083916083895</c:v>
                </c:pt>
                <c:pt idx="28">
                  <c:v>0.51748251748251695</c:v>
                </c:pt>
                <c:pt idx="29">
                  <c:v>0.95804195804195802</c:v>
                </c:pt>
                <c:pt idx="30">
                  <c:v>0.99300699300699302</c:v>
                </c:pt>
                <c:pt idx="31">
                  <c:v>0.94405594405594395</c:v>
                </c:pt>
                <c:pt idx="32">
                  <c:v>0.93006993006993</c:v>
                </c:pt>
                <c:pt idx="33">
                  <c:v>1</c:v>
                </c:pt>
                <c:pt idx="34">
                  <c:v>0.99300699300699302</c:v>
                </c:pt>
                <c:pt idx="35">
                  <c:v>0.97202797202797198</c:v>
                </c:pt>
                <c:pt idx="36">
                  <c:v>0.95804195804195802</c:v>
                </c:pt>
                <c:pt idx="37">
                  <c:v>0.82517482517482499</c:v>
                </c:pt>
                <c:pt idx="38">
                  <c:v>0.93706293706293697</c:v>
                </c:pt>
                <c:pt idx="39">
                  <c:v>0.93006993006993</c:v>
                </c:pt>
                <c:pt idx="40">
                  <c:v>0.93006993006993</c:v>
                </c:pt>
                <c:pt idx="41">
                  <c:v>0.94405594405594395</c:v>
                </c:pt>
                <c:pt idx="42">
                  <c:v>0.93706293706293697</c:v>
                </c:pt>
                <c:pt idx="43">
                  <c:v>0.98601398601398604</c:v>
                </c:pt>
                <c:pt idx="44">
                  <c:v>0.90209790209790197</c:v>
                </c:pt>
                <c:pt idx="45">
                  <c:v>0.92307692307692302</c:v>
                </c:pt>
                <c:pt idx="46">
                  <c:v>0.92307692307692302</c:v>
                </c:pt>
                <c:pt idx="47">
                  <c:v>0.93006993006993</c:v>
                </c:pt>
                <c:pt idx="48">
                  <c:v>0.99300699300699302</c:v>
                </c:pt>
                <c:pt idx="49">
                  <c:v>0.93006993006993</c:v>
                </c:pt>
                <c:pt idx="50">
                  <c:v>0.90209790209790197</c:v>
                </c:pt>
                <c:pt idx="51">
                  <c:v>0.98601398601398604</c:v>
                </c:pt>
                <c:pt idx="52">
                  <c:v>0.83916083916083895</c:v>
                </c:pt>
                <c:pt idx="53">
                  <c:v>0.965034965034965</c:v>
                </c:pt>
                <c:pt idx="54">
                  <c:v>0.87412587412587395</c:v>
                </c:pt>
                <c:pt idx="55">
                  <c:v>0.76223776223776196</c:v>
                </c:pt>
                <c:pt idx="56">
                  <c:v>0.83916083916083895</c:v>
                </c:pt>
                <c:pt idx="57">
                  <c:v>0.85314685314685301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7B-DA48-A694-DC51945D7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3169456"/>
        <c:axId val="1433171232"/>
      </c:lineChart>
      <c:catAx>
        <c:axId val="1433169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433171232"/>
        <c:crossesAt val="0"/>
        <c:auto val="1"/>
        <c:lblAlgn val="ctr"/>
        <c:lblOffset val="100"/>
        <c:noMultiLvlLbl val="0"/>
      </c:catAx>
      <c:valAx>
        <c:axId val="1433171232"/>
        <c:scaling>
          <c:orientation val="minMax"/>
          <c:max val="1"/>
          <c:min val="0.4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433169456"/>
        <c:crosses val="autoZero"/>
        <c:crossBetween val="between"/>
        <c:minorUnit val="0.2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/>
              <a:t>%</a:t>
            </a:r>
            <a:r>
              <a:rPr lang="es-ES" baseline="0" dirty="0"/>
              <a:t> DE ACIERTOS EN PLANEA 1G Y 2G REPORTADOS POR SEP COMO LOS ÍTEMS MÁS PROBLEMÁTICOS</a:t>
            </a:r>
            <a:endParaRPr lang="es-ES" dirty="0"/>
          </a:p>
        </c:rich>
      </c:tx>
      <c:layout>
        <c:manualLayout>
          <c:xMode val="edge"/>
          <c:yMode val="edge"/>
          <c:x val="0.12963132348182499"/>
          <c:y val="2.2831050228310501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GRAFICAS!$C$3</c:f>
              <c:strCache>
                <c:ptCount val="1"/>
                <c:pt idx="0">
                  <c:v>INICIAL</c:v>
                </c:pt>
              </c:strCache>
            </c:strRef>
          </c:tx>
          <c:marker>
            <c:symbol val="none"/>
          </c:marker>
          <c:cat>
            <c:strRef>
              <c:f>GRAFICAS!$B$4:$B$13</c:f>
              <c:strCache>
                <c:ptCount val="10"/>
                <c:pt idx="0">
                  <c:v># 26</c:v>
                </c:pt>
                <c:pt idx="1">
                  <c:v># 35</c:v>
                </c:pt>
                <c:pt idx="2">
                  <c:v># 38</c:v>
                </c:pt>
                <c:pt idx="3">
                  <c:v># 48</c:v>
                </c:pt>
                <c:pt idx="4">
                  <c:v># 66</c:v>
                </c:pt>
                <c:pt idx="5">
                  <c:v># 73</c:v>
                </c:pt>
                <c:pt idx="6">
                  <c:v># 74</c:v>
                </c:pt>
                <c:pt idx="7">
                  <c:v># 82</c:v>
                </c:pt>
                <c:pt idx="8">
                  <c:v># 90</c:v>
                </c:pt>
                <c:pt idx="9">
                  <c:v># 92</c:v>
                </c:pt>
              </c:strCache>
            </c:strRef>
          </c:cat>
          <c:val>
            <c:numRef>
              <c:f>GRAFICAS!$C$4:$C$13</c:f>
              <c:numCache>
                <c:formatCode>0%</c:formatCode>
                <c:ptCount val="10"/>
                <c:pt idx="0">
                  <c:v>0.86168521462639103</c:v>
                </c:pt>
                <c:pt idx="1">
                  <c:v>0.91732909379968197</c:v>
                </c:pt>
                <c:pt idx="2">
                  <c:v>0.77265500794912501</c:v>
                </c:pt>
                <c:pt idx="3">
                  <c:v>0.75675675675675702</c:v>
                </c:pt>
                <c:pt idx="4">
                  <c:v>0.93163751987281396</c:v>
                </c:pt>
                <c:pt idx="5">
                  <c:v>0.888712241653418</c:v>
                </c:pt>
                <c:pt idx="6">
                  <c:v>0.74085850556438804</c:v>
                </c:pt>
                <c:pt idx="7">
                  <c:v>0.86645468998410202</c:v>
                </c:pt>
                <c:pt idx="8">
                  <c:v>0.79650238473767898</c:v>
                </c:pt>
                <c:pt idx="9">
                  <c:v>0.72019077901430795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7D-CD4D-BD05-3EDBABB4416D}"/>
            </c:ext>
          </c:extLst>
        </c:ser>
        <c:ser>
          <c:idx val="1"/>
          <c:order val="1"/>
          <c:tx>
            <c:strRef>
              <c:f>GRAFICAS!$D$3</c:f>
              <c:strCache>
                <c:ptCount val="1"/>
                <c:pt idx="0">
                  <c:v>FINAL</c:v>
                </c:pt>
              </c:strCache>
            </c:strRef>
          </c:tx>
          <c:marker>
            <c:symbol val="none"/>
          </c:marker>
          <c:cat>
            <c:strRef>
              <c:f>GRAFICAS!$B$4:$B$13</c:f>
              <c:strCache>
                <c:ptCount val="10"/>
                <c:pt idx="0">
                  <c:v># 26</c:v>
                </c:pt>
                <c:pt idx="1">
                  <c:v># 35</c:v>
                </c:pt>
                <c:pt idx="2">
                  <c:v># 38</c:v>
                </c:pt>
                <c:pt idx="3">
                  <c:v># 48</c:v>
                </c:pt>
                <c:pt idx="4">
                  <c:v># 66</c:v>
                </c:pt>
                <c:pt idx="5">
                  <c:v># 73</c:v>
                </c:pt>
                <c:pt idx="6">
                  <c:v># 74</c:v>
                </c:pt>
                <c:pt idx="7">
                  <c:v># 82</c:v>
                </c:pt>
                <c:pt idx="8">
                  <c:v># 90</c:v>
                </c:pt>
                <c:pt idx="9">
                  <c:v># 92</c:v>
                </c:pt>
              </c:strCache>
            </c:strRef>
          </c:cat>
          <c:val>
            <c:numRef>
              <c:f>GRAFICAS!$D$4:$D$13</c:f>
              <c:numCache>
                <c:formatCode>0%</c:formatCode>
                <c:ptCount val="10"/>
                <c:pt idx="0">
                  <c:v>0.91096979332273498</c:v>
                </c:pt>
                <c:pt idx="1">
                  <c:v>0.94435612082670894</c:v>
                </c:pt>
                <c:pt idx="2">
                  <c:v>0.86645468998410202</c:v>
                </c:pt>
                <c:pt idx="3">
                  <c:v>0.891891891891892</c:v>
                </c:pt>
                <c:pt idx="4">
                  <c:v>0.95230524642289305</c:v>
                </c:pt>
                <c:pt idx="5">
                  <c:v>0.95071542130365705</c:v>
                </c:pt>
                <c:pt idx="6">
                  <c:v>0.75834658187599402</c:v>
                </c:pt>
                <c:pt idx="7">
                  <c:v>0.93322734499205096</c:v>
                </c:pt>
                <c:pt idx="8">
                  <c:v>0.85214626391097004</c:v>
                </c:pt>
                <c:pt idx="9">
                  <c:v>0.90779014308426098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7D-CD4D-BD05-3EDBABB44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3084352"/>
        <c:axId val="1433086128"/>
      </c:lineChart>
      <c:catAx>
        <c:axId val="14330843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 i="0"/>
            </a:pPr>
            <a:endParaRPr lang="es-MX"/>
          </a:p>
        </c:txPr>
        <c:crossAx val="1433086128"/>
        <c:crosses val="autoZero"/>
        <c:auto val="1"/>
        <c:lblAlgn val="ctr"/>
        <c:lblOffset val="100"/>
        <c:noMultiLvlLbl val="0"/>
      </c:catAx>
      <c:valAx>
        <c:axId val="1433086128"/>
        <c:scaling>
          <c:orientation val="minMax"/>
          <c:min val="0.7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 i="0"/>
            </a:pPr>
            <a:endParaRPr lang="es-MX"/>
          </a:p>
        </c:txPr>
        <c:crossAx val="1433084352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80475709200733503"/>
          <c:y val="0.17397260273972601"/>
          <c:w val="8.0821917808219207E-2"/>
          <c:h val="9.1702800848524002E-2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em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em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0A964-8DCD-BD44-A14A-C36D5A64CC1F}" type="doc">
      <dgm:prSet loTypeId="urn:microsoft.com/office/officeart/2005/8/layout/pList2" loCatId="" qsTypeId="urn:microsoft.com/office/officeart/2005/8/quickstyle/simple4" qsCatId="simple" csTypeId="urn:microsoft.com/office/officeart/2005/8/colors/colorful1" csCatId="colorful" phldr="1"/>
      <dgm:spPr/>
    </dgm:pt>
    <dgm:pt modelId="{C0D1AD84-2F4A-B14F-A4C4-C7333AFC1C04}">
      <dgm:prSet phldrT="[Text]" custT="1"/>
      <dgm:spPr/>
      <dgm:t>
        <a:bodyPr/>
        <a:lstStyle/>
        <a:p>
          <a:r>
            <a:rPr lang="en-US" sz="1400" dirty="0">
              <a:solidFill>
                <a:schemeClr val="bg1"/>
              </a:solidFill>
            </a:rPr>
            <a:t>TEMAS</a:t>
          </a:r>
          <a:endParaRPr lang="en-US" sz="1100" dirty="0">
            <a:solidFill>
              <a:schemeClr val="bg1"/>
            </a:solidFill>
          </a:endParaRPr>
        </a:p>
        <a:p>
          <a:r>
            <a:rPr lang="es-MX" sz="1200" noProof="0" dirty="0">
              <a:solidFill>
                <a:schemeClr val="bg1"/>
              </a:solidFill>
              <a:latin typeface="Tw Cen MT" charset="0"/>
            </a:rPr>
            <a:t>Aritmética y </a:t>
          </a:r>
        </a:p>
        <a:p>
          <a:r>
            <a:rPr lang="es-MX" sz="1200" noProof="0" dirty="0">
              <a:solidFill>
                <a:schemeClr val="bg1"/>
              </a:solidFill>
              <a:latin typeface="Tw Cen MT" charset="0"/>
            </a:rPr>
            <a:t>Álgebra</a:t>
          </a:r>
        </a:p>
        <a:p>
          <a:r>
            <a:rPr lang="es-MX" sz="1200" noProof="0" dirty="0">
              <a:solidFill>
                <a:schemeClr val="bg1"/>
              </a:solidFill>
              <a:latin typeface="Tw Cen MT" charset="0"/>
            </a:rPr>
            <a:t>Geometría y </a:t>
          </a:r>
        </a:p>
        <a:p>
          <a:r>
            <a:rPr lang="es-MX" sz="1200" noProof="0" dirty="0">
              <a:solidFill>
                <a:schemeClr val="bg1"/>
              </a:solidFill>
              <a:latin typeface="Tw Cen MT" charset="0"/>
            </a:rPr>
            <a:t>Trigonometría</a:t>
          </a:r>
        </a:p>
        <a:p>
          <a:r>
            <a:rPr lang="es-MX" sz="1200" noProof="0" dirty="0">
              <a:solidFill>
                <a:schemeClr val="bg1"/>
              </a:solidFill>
              <a:latin typeface="Tw Cen MT" charset="0"/>
            </a:rPr>
            <a:t>Cálculo y  Probabilidad</a:t>
          </a:r>
        </a:p>
        <a:p>
          <a:r>
            <a:rPr lang="es-MX" sz="1200" noProof="0" dirty="0">
              <a:solidFill>
                <a:schemeClr val="bg1"/>
              </a:solidFill>
              <a:latin typeface="Tw Cen MT" charset="0"/>
            </a:rPr>
            <a:t>…</a:t>
          </a:r>
        </a:p>
      </dgm:t>
    </dgm:pt>
    <dgm:pt modelId="{D09B284E-F37D-C647-8751-3FEDEB713E63}" type="parTrans" cxnId="{385FC9F1-F34B-1547-A826-92ABFC3F7889}">
      <dgm:prSet/>
      <dgm:spPr/>
      <dgm:t>
        <a:bodyPr/>
        <a:lstStyle/>
        <a:p>
          <a:endParaRPr lang="en-US"/>
        </a:p>
      </dgm:t>
    </dgm:pt>
    <dgm:pt modelId="{959FB8BB-0504-A14F-B3CA-D412CBAA9554}" type="sibTrans" cxnId="{385FC9F1-F34B-1547-A826-92ABFC3F7889}">
      <dgm:prSet/>
      <dgm:spPr/>
      <dgm:t>
        <a:bodyPr/>
        <a:lstStyle/>
        <a:p>
          <a:endParaRPr lang="en-US"/>
        </a:p>
      </dgm:t>
    </dgm:pt>
    <dgm:pt modelId="{4A5AFF44-2374-ED4B-9965-B457D8DCE516}">
      <dgm:prSet phldrT="[Text]" custT="1"/>
      <dgm:spPr/>
      <dgm:t>
        <a:bodyPr/>
        <a:lstStyle/>
        <a:p>
          <a:r>
            <a:rPr lang="en-US" sz="1400" dirty="0">
              <a:solidFill>
                <a:schemeClr val="bg1"/>
              </a:solidFill>
            </a:rPr>
            <a:t>EJES</a:t>
          </a:r>
          <a:endParaRPr lang="en-US" sz="1800" dirty="0">
            <a:solidFill>
              <a:schemeClr val="bg1"/>
            </a:solidFill>
          </a:endParaRPr>
        </a:p>
        <a:p>
          <a:r>
            <a:rPr lang="en-US" sz="1600" dirty="0" err="1">
              <a:solidFill>
                <a:schemeClr val="bg1"/>
              </a:solidFill>
              <a:latin typeface="Tw Cen MT" charset="0"/>
            </a:rPr>
            <a:t>Sentido</a:t>
          </a:r>
          <a:r>
            <a:rPr lang="en-US" sz="1600" dirty="0">
              <a:solidFill>
                <a:schemeClr val="bg1"/>
              </a:solidFill>
              <a:latin typeface="Tw Cen MT" charset="0"/>
            </a:rPr>
            <a:t> </a:t>
          </a:r>
          <a:r>
            <a:rPr lang="en-US" sz="1600" dirty="0" err="1">
              <a:solidFill>
                <a:schemeClr val="bg1"/>
              </a:solidFill>
              <a:latin typeface="Tw Cen MT" charset="0"/>
            </a:rPr>
            <a:t>numérico</a:t>
          </a:r>
          <a:r>
            <a:rPr lang="en-US" sz="1600" dirty="0">
              <a:solidFill>
                <a:schemeClr val="bg1"/>
              </a:solidFill>
              <a:latin typeface="Tw Cen MT" charset="0"/>
            </a:rPr>
            <a:t> y </a:t>
          </a:r>
          <a:r>
            <a:rPr lang="en-US" sz="1600" dirty="0" err="1">
              <a:solidFill>
                <a:schemeClr val="bg1"/>
              </a:solidFill>
              <a:latin typeface="Tw Cen MT" charset="0"/>
            </a:rPr>
            <a:t>pensamiento</a:t>
          </a:r>
          <a:r>
            <a:rPr lang="en-US" sz="1600" dirty="0">
              <a:solidFill>
                <a:schemeClr val="bg1"/>
              </a:solidFill>
              <a:latin typeface="Tw Cen MT" charset="0"/>
            </a:rPr>
            <a:t> </a:t>
          </a:r>
          <a:r>
            <a:rPr lang="en-US" sz="1600" dirty="0" err="1">
              <a:solidFill>
                <a:schemeClr val="bg1"/>
              </a:solidFill>
              <a:latin typeface="Tw Cen MT" charset="0"/>
            </a:rPr>
            <a:t>algebraico</a:t>
          </a:r>
          <a:endParaRPr lang="en-US" sz="1600" dirty="0">
            <a:solidFill>
              <a:schemeClr val="bg1"/>
            </a:solidFill>
            <a:latin typeface="Tw Cen MT" charset="0"/>
          </a:endParaRPr>
        </a:p>
        <a:p>
          <a:r>
            <a:rPr lang="en-US" sz="1600" dirty="0">
              <a:solidFill>
                <a:schemeClr val="bg1"/>
              </a:solidFill>
              <a:latin typeface="Tw Cen MT" charset="0"/>
            </a:rPr>
            <a:t>Forma, </a:t>
          </a:r>
          <a:r>
            <a:rPr lang="en-US" sz="1600" dirty="0" err="1">
              <a:solidFill>
                <a:schemeClr val="bg1"/>
              </a:solidFill>
              <a:latin typeface="Tw Cen MT" charset="0"/>
            </a:rPr>
            <a:t>espacio</a:t>
          </a:r>
          <a:r>
            <a:rPr lang="en-US" sz="1600" dirty="0">
              <a:solidFill>
                <a:schemeClr val="bg1"/>
              </a:solidFill>
              <a:latin typeface="Tw Cen MT" charset="0"/>
            </a:rPr>
            <a:t> y </a:t>
          </a:r>
          <a:r>
            <a:rPr lang="en-US" sz="1600" dirty="0" err="1">
              <a:solidFill>
                <a:schemeClr val="bg1"/>
              </a:solidFill>
              <a:latin typeface="Tw Cen MT" charset="0"/>
            </a:rPr>
            <a:t>medida</a:t>
          </a:r>
          <a:endParaRPr lang="en-US" sz="1600" dirty="0">
            <a:solidFill>
              <a:schemeClr val="bg1"/>
            </a:solidFill>
            <a:latin typeface="Tw Cen MT" charset="0"/>
          </a:endParaRPr>
        </a:p>
        <a:p>
          <a:r>
            <a:rPr lang="en-US" sz="1600" dirty="0" err="1">
              <a:solidFill>
                <a:schemeClr val="bg1"/>
              </a:solidFill>
              <a:latin typeface="Tw Cen MT" charset="0"/>
            </a:rPr>
            <a:t>Manejo</a:t>
          </a:r>
          <a:r>
            <a:rPr lang="en-US" sz="1600" dirty="0">
              <a:solidFill>
                <a:schemeClr val="bg1"/>
              </a:solidFill>
              <a:latin typeface="Tw Cen MT" charset="0"/>
            </a:rPr>
            <a:t> de la </a:t>
          </a:r>
          <a:r>
            <a:rPr lang="en-US" sz="1600" dirty="0" err="1">
              <a:solidFill>
                <a:schemeClr val="bg1"/>
              </a:solidFill>
              <a:latin typeface="Tw Cen MT" charset="0"/>
            </a:rPr>
            <a:t>información</a:t>
          </a:r>
          <a:endParaRPr lang="en-US" sz="1600" dirty="0">
            <a:solidFill>
              <a:schemeClr val="bg1"/>
            </a:solidFill>
            <a:latin typeface="Tw Cen MT" charset="0"/>
          </a:endParaRPr>
        </a:p>
      </dgm:t>
    </dgm:pt>
    <dgm:pt modelId="{F25F0E37-7F0D-8D43-A8CF-0F82C9643227}" type="parTrans" cxnId="{9B11745E-FDD1-C54E-8416-EAF09B865DBD}">
      <dgm:prSet/>
      <dgm:spPr/>
      <dgm:t>
        <a:bodyPr/>
        <a:lstStyle/>
        <a:p>
          <a:endParaRPr lang="en-US"/>
        </a:p>
      </dgm:t>
    </dgm:pt>
    <dgm:pt modelId="{5908690F-FE2E-C64E-8D50-46F75C9CD75E}" type="sibTrans" cxnId="{9B11745E-FDD1-C54E-8416-EAF09B865DBD}">
      <dgm:prSet/>
      <dgm:spPr/>
      <dgm:t>
        <a:bodyPr/>
        <a:lstStyle/>
        <a:p>
          <a:endParaRPr lang="en-US"/>
        </a:p>
      </dgm:t>
    </dgm:pt>
    <dgm:pt modelId="{AA86DC0D-2F73-2B41-846F-E726431AFA7D}">
      <dgm:prSet phldrT="[Text]" custT="1"/>
      <dgm:spPr/>
      <dgm:t>
        <a:bodyPr/>
        <a:lstStyle/>
        <a:p>
          <a:r>
            <a:rPr lang="en-US" sz="1400" dirty="0">
              <a:solidFill>
                <a:schemeClr val="bg1"/>
              </a:solidFill>
            </a:rPr>
            <a:t>COMPETENCIAS</a:t>
          </a:r>
          <a:endParaRPr lang="en-US" sz="1700" dirty="0">
            <a:solidFill>
              <a:schemeClr val="bg1"/>
            </a:solidFill>
          </a:endParaRPr>
        </a:p>
        <a:p>
          <a:r>
            <a:rPr lang="es-MX" sz="1600" dirty="0">
              <a:solidFill>
                <a:schemeClr val="bg1"/>
              </a:solidFill>
              <a:latin typeface="Tw Cen MT" charset="0"/>
            </a:rPr>
            <a:t>Capacidad de un individuo para analizar, razonar y comunicar de forma eficaz; a la vez de plantear, resolver, e interpretar </a:t>
          </a:r>
          <a:r>
            <a:rPr lang="es-MX" sz="1600" i="1" dirty="0">
              <a:solidFill>
                <a:schemeClr val="bg1"/>
              </a:solidFill>
              <a:latin typeface="Tw Cen MT" charset="0"/>
            </a:rPr>
            <a:t>problemas</a:t>
          </a:r>
          <a:r>
            <a:rPr lang="es-MX" sz="1600" dirty="0">
              <a:solidFill>
                <a:schemeClr val="bg1"/>
              </a:solidFill>
              <a:latin typeface="Tw Cen MT" charset="0"/>
            </a:rPr>
            <a:t> </a:t>
          </a:r>
          <a:r>
            <a:rPr lang="es-MX" sz="1600" i="1" dirty="0">
              <a:solidFill>
                <a:schemeClr val="bg1"/>
              </a:solidFill>
              <a:latin typeface="Tw Cen MT" charset="0"/>
            </a:rPr>
            <a:t>matemáticos</a:t>
          </a:r>
          <a:r>
            <a:rPr lang="es-MX" sz="1600" dirty="0">
              <a:solidFill>
                <a:schemeClr val="bg1"/>
              </a:solidFill>
              <a:latin typeface="Tw Cen MT" charset="0"/>
            </a:rPr>
            <a:t> en una variedad de situaciones</a:t>
          </a:r>
          <a:r>
            <a:rPr lang="es-MX" sz="1800" dirty="0">
              <a:solidFill>
                <a:schemeClr val="bg1"/>
              </a:solidFill>
              <a:latin typeface="Tw Cen MT" charset="0"/>
            </a:rPr>
            <a:t>.</a:t>
          </a:r>
          <a:endParaRPr lang="en-US" sz="1800" dirty="0">
            <a:solidFill>
              <a:schemeClr val="bg1"/>
            </a:solidFill>
          </a:endParaRPr>
        </a:p>
      </dgm:t>
    </dgm:pt>
    <dgm:pt modelId="{5430B0D5-7AE5-B448-BF07-B76F6CFC96E9}" type="parTrans" cxnId="{79FC02E3-D8E4-A74F-B497-5C4D43F214FC}">
      <dgm:prSet/>
      <dgm:spPr/>
      <dgm:t>
        <a:bodyPr/>
        <a:lstStyle/>
        <a:p>
          <a:endParaRPr lang="en-US"/>
        </a:p>
      </dgm:t>
    </dgm:pt>
    <dgm:pt modelId="{A37DBC85-94FC-734E-AF46-1355B16E38A2}" type="sibTrans" cxnId="{79FC02E3-D8E4-A74F-B497-5C4D43F214FC}">
      <dgm:prSet/>
      <dgm:spPr/>
      <dgm:t>
        <a:bodyPr/>
        <a:lstStyle/>
        <a:p>
          <a:endParaRPr lang="en-US"/>
        </a:p>
      </dgm:t>
    </dgm:pt>
    <dgm:pt modelId="{16869860-9274-554F-9138-4F9F8D1E1019}">
      <dgm:prSet custT="1"/>
      <dgm:spPr/>
      <dgm:t>
        <a:bodyPr/>
        <a:lstStyle/>
        <a:p>
          <a:r>
            <a:rPr lang="es-ES_tradnl" sz="1400" dirty="0">
              <a:solidFill>
                <a:schemeClr val="bg1"/>
              </a:solidFill>
            </a:rPr>
            <a:t>PR</a:t>
          </a:r>
          <a:r>
            <a:rPr lang="es-ES" sz="1400" dirty="0">
              <a:solidFill>
                <a:schemeClr val="bg1"/>
              </a:solidFill>
            </a:rPr>
            <a:t>ÁCTICAS</a:t>
          </a:r>
        </a:p>
        <a:p>
          <a:r>
            <a:rPr lang="es-ES_tradnl" sz="1400" dirty="0">
              <a:solidFill>
                <a:schemeClr val="bg1"/>
              </a:solidFill>
            </a:rPr>
            <a:t>P A y L A</a:t>
          </a:r>
        </a:p>
        <a:p>
          <a:r>
            <a:rPr lang="es-ES_tradnl" sz="1400" dirty="0">
              <a:solidFill>
                <a:schemeClr val="bg1"/>
              </a:solidFill>
            </a:rPr>
            <a:t>P G y T</a:t>
          </a:r>
        </a:p>
        <a:p>
          <a:r>
            <a:rPr lang="es-ES_tradnl" sz="1400" dirty="0">
              <a:solidFill>
                <a:schemeClr val="bg1"/>
              </a:solidFill>
            </a:rPr>
            <a:t>P G A</a:t>
          </a:r>
        </a:p>
        <a:p>
          <a:r>
            <a:rPr lang="es-ES_tradnl" sz="1400" dirty="0">
              <a:solidFill>
                <a:schemeClr val="bg1"/>
              </a:solidFill>
            </a:rPr>
            <a:t>P y L V</a:t>
          </a:r>
        </a:p>
        <a:p>
          <a:r>
            <a:rPr lang="es-ES_tradnl" sz="1400" dirty="0">
              <a:solidFill>
                <a:schemeClr val="bg1"/>
              </a:solidFill>
            </a:rPr>
            <a:t>P E</a:t>
          </a:r>
        </a:p>
      </dgm:t>
    </dgm:pt>
    <dgm:pt modelId="{09068050-F739-A648-BB6E-F9B563CB8CFA}" type="parTrans" cxnId="{F50E7512-2F1A-3B47-9FD8-9D491CB0345E}">
      <dgm:prSet/>
      <dgm:spPr/>
      <dgm:t>
        <a:bodyPr/>
        <a:lstStyle/>
        <a:p>
          <a:endParaRPr lang="es-ES_tradnl"/>
        </a:p>
      </dgm:t>
    </dgm:pt>
    <dgm:pt modelId="{FFBCB259-55B5-5040-A18F-2A10820D16A5}" type="sibTrans" cxnId="{F50E7512-2F1A-3B47-9FD8-9D491CB0345E}">
      <dgm:prSet/>
      <dgm:spPr/>
      <dgm:t>
        <a:bodyPr/>
        <a:lstStyle/>
        <a:p>
          <a:endParaRPr lang="es-ES_tradnl"/>
        </a:p>
      </dgm:t>
    </dgm:pt>
    <dgm:pt modelId="{94EE8064-5190-474F-8BD5-1126998B137A}" type="pres">
      <dgm:prSet presAssocID="{B390A964-8DCD-BD44-A14A-C36D5A64CC1F}" presName="Name0" presStyleCnt="0">
        <dgm:presLayoutVars>
          <dgm:dir/>
          <dgm:resizeHandles val="exact"/>
        </dgm:presLayoutVars>
      </dgm:prSet>
      <dgm:spPr/>
    </dgm:pt>
    <dgm:pt modelId="{89E657AD-50AB-B544-BFF1-DF65B0D5A481}" type="pres">
      <dgm:prSet presAssocID="{B390A964-8DCD-BD44-A14A-C36D5A64CC1F}" presName="bkgdShp" presStyleLbl="alignAccFollowNode1" presStyleIdx="0" presStyleCnt="1"/>
      <dgm:spPr/>
    </dgm:pt>
    <dgm:pt modelId="{53162C58-8885-944C-801F-77DD1B884B33}" type="pres">
      <dgm:prSet presAssocID="{B390A964-8DCD-BD44-A14A-C36D5A64CC1F}" presName="linComp" presStyleCnt="0"/>
      <dgm:spPr/>
    </dgm:pt>
    <dgm:pt modelId="{F60D3EC2-4254-F54D-8CC8-9B5826196CD8}" type="pres">
      <dgm:prSet presAssocID="{C0D1AD84-2F4A-B14F-A4C4-C7333AFC1C04}" presName="compNode" presStyleCnt="0"/>
      <dgm:spPr/>
    </dgm:pt>
    <dgm:pt modelId="{6FEC3C77-87DE-FB4D-9482-41F0AC7E2E05}" type="pres">
      <dgm:prSet presAssocID="{C0D1AD84-2F4A-B14F-A4C4-C7333AFC1C04}" presName="node" presStyleLbl="node1" presStyleIdx="0" presStyleCnt="4" custScaleX="104822">
        <dgm:presLayoutVars>
          <dgm:bulletEnabled val="1"/>
        </dgm:presLayoutVars>
      </dgm:prSet>
      <dgm:spPr/>
    </dgm:pt>
    <dgm:pt modelId="{79652B3C-ED4A-B649-B27A-69FA35CE808E}" type="pres">
      <dgm:prSet presAssocID="{C0D1AD84-2F4A-B14F-A4C4-C7333AFC1C04}" presName="invisiNode" presStyleLbl="node1" presStyleIdx="0" presStyleCnt="4"/>
      <dgm:spPr/>
    </dgm:pt>
    <dgm:pt modelId="{87086972-B50F-2842-9BCB-30119CAB9217}" type="pres">
      <dgm:prSet presAssocID="{C0D1AD84-2F4A-B14F-A4C4-C7333AFC1C04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AD407AE3-B684-FE4C-9F5F-2413A3E62F85}" type="pres">
      <dgm:prSet presAssocID="{959FB8BB-0504-A14F-B3CA-D412CBAA9554}" presName="sibTrans" presStyleLbl="sibTrans2D1" presStyleIdx="0" presStyleCnt="0"/>
      <dgm:spPr/>
    </dgm:pt>
    <dgm:pt modelId="{94024F89-6F96-B445-83B9-C95CC569B44A}" type="pres">
      <dgm:prSet presAssocID="{4A5AFF44-2374-ED4B-9965-B457D8DCE516}" presName="compNode" presStyleCnt="0"/>
      <dgm:spPr/>
    </dgm:pt>
    <dgm:pt modelId="{0783FF3E-994E-0D4F-A314-440016CE9DD4}" type="pres">
      <dgm:prSet presAssocID="{4A5AFF44-2374-ED4B-9965-B457D8DCE516}" presName="node" presStyleLbl="node1" presStyleIdx="1" presStyleCnt="4" custScaleX="129710">
        <dgm:presLayoutVars>
          <dgm:bulletEnabled val="1"/>
        </dgm:presLayoutVars>
      </dgm:prSet>
      <dgm:spPr/>
    </dgm:pt>
    <dgm:pt modelId="{F5225198-71DD-B647-935F-064D9617897B}" type="pres">
      <dgm:prSet presAssocID="{4A5AFF44-2374-ED4B-9965-B457D8DCE516}" presName="invisiNode" presStyleLbl="node1" presStyleIdx="1" presStyleCnt="4"/>
      <dgm:spPr/>
    </dgm:pt>
    <dgm:pt modelId="{36E08B83-2F52-0644-AABF-B7089A0F1A8D}" type="pres">
      <dgm:prSet presAssocID="{4A5AFF44-2374-ED4B-9965-B457D8DCE516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D1D592E3-8696-D948-87EF-E378858BF280}" type="pres">
      <dgm:prSet presAssocID="{5908690F-FE2E-C64E-8D50-46F75C9CD75E}" presName="sibTrans" presStyleLbl="sibTrans2D1" presStyleIdx="0" presStyleCnt="0"/>
      <dgm:spPr/>
    </dgm:pt>
    <dgm:pt modelId="{5A88A179-4038-404F-A41D-8CF62B9F0E61}" type="pres">
      <dgm:prSet presAssocID="{AA86DC0D-2F73-2B41-846F-E726431AFA7D}" presName="compNode" presStyleCnt="0"/>
      <dgm:spPr/>
    </dgm:pt>
    <dgm:pt modelId="{AEAFB4A2-8D61-374A-8CDC-FBD88F8BAFAD}" type="pres">
      <dgm:prSet presAssocID="{AA86DC0D-2F73-2B41-846F-E726431AFA7D}" presName="node" presStyleLbl="node1" presStyleIdx="2" presStyleCnt="4" custScaleX="165349" custLinFactNeighborX="1428" custLinFactNeighborY="254">
        <dgm:presLayoutVars>
          <dgm:bulletEnabled val="1"/>
        </dgm:presLayoutVars>
      </dgm:prSet>
      <dgm:spPr/>
    </dgm:pt>
    <dgm:pt modelId="{B92EE6DC-989D-9D47-8146-4CA25400C3C3}" type="pres">
      <dgm:prSet presAssocID="{AA86DC0D-2F73-2B41-846F-E726431AFA7D}" presName="invisiNode" presStyleLbl="node1" presStyleIdx="2" presStyleCnt="4"/>
      <dgm:spPr/>
    </dgm:pt>
    <dgm:pt modelId="{C467D9D7-4BF5-AF4D-9AB3-B6A71E23B938}" type="pres">
      <dgm:prSet presAssocID="{AA86DC0D-2F73-2B41-846F-E726431AFA7D}" presName="imagNode" presStyleLbl="fgImgPlace1" presStyleIdx="2" presStyleCnt="4" custScaleX="8620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197C5FE-DE49-C74D-8FA2-9C131A145708}" type="pres">
      <dgm:prSet presAssocID="{A37DBC85-94FC-734E-AF46-1355B16E38A2}" presName="sibTrans" presStyleLbl="sibTrans2D1" presStyleIdx="0" presStyleCnt="0"/>
      <dgm:spPr/>
    </dgm:pt>
    <dgm:pt modelId="{0E3729E8-F0A2-E446-80D6-304CE5D3F0F0}" type="pres">
      <dgm:prSet presAssocID="{16869860-9274-554F-9138-4F9F8D1E1019}" presName="compNode" presStyleCnt="0"/>
      <dgm:spPr/>
    </dgm:pt>
    <dgm:pt modelId="{BB07A601-ECEC-5D40-A8CD-3349FFD317D8}" type="pres">
      <dgm:prSet presAssocID="{16869860-9274-554F-9138-4F9F8D1E1019}" presName="node" presStyleLbl="node1" presStyleIdx="3" presStyleCnt="4">
        <dgm:presLayoutVars>
          <dgm:bulletEnabled val="1"/>
        </dgm:presLayoutVars>
      </dgm:prSet>
      <dgm:spPr/>
    </dgm:pt>
    <dgm:pt modelId="{D2529B21-AEE6-F44C-BCE7-C2FA02E54A6B}" type="pres">
      <dgm:prSet presAssocID="{16869860-9274-554F-9138-4F9F8D1E1019}" presName="invisiNode" presStyleLbl="node1" presStyleIdx="3" presStyleCnt="4"/>
      <dgm:spPr/>
    </dgm:pt>
    <dgm:pt modelId="{4BD199BB-457A-084F-BE1C-028FF1215640}" type="pres">
      <dgm:prSet presAssocID="{16869860-9274-554F-9138-4F9F8D1E1019}" presName="imagNode" presStyleLbl="fgImgPlace1" presStyleIdx="3" presStyleCnt="4" custScaleY="10927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50E7512-2F1A-3B47-9FD8-9D491CB0345E}" srcId="{B390A964-8DCD-BD44-A14A-C36D5A64CC1F}" destId="{16869860-9274-554F-9138-4F9F8D1E1019}" srcOrd="3" destOrd="0" parTransId="{09068050-F739-A648-BB6E-F9B563CB8CFA}" sibTransId="{FFBCB259-55B5-5040-A18F-2A10820D16A5}"/>
    <dgm:cxn modelId="{15479117-5173-414B-BC89-69FDD8A07251}" type="presOf" srcId="{A37DBC85-94FC-734E-AF46-1355B16E38A2}" destId="{4197C5FE-DE49-C74D-8FA2-9C131A145708}" srcOrd="0" destOrd="0" presId="urn:microsoft.com/office/officeart/2005/8/layout/pList2"/>
    <dgm:cxn modelId="{41EB6639-71AE-2844-AA76-EF7B34419184}" type="presOf" srcId="{16869860-9274-554F-9138-4F9F8D1E1019}" destId="{BB07A601-ECEC-5D40-A8CD-3349FFD317D8}" srcOrd="0" destOrd="0" presId="urn:microsoft.com/office/officeart/2005/8/layout/pList2"/>
    <dgm:cxn modelId="{50C75947-E37A-A846-AABC-FC9CCB97910B}" type="presOf" srcId="{C0D1AD84-2F4A-B14F-A4C4-C7333AFC1C04}" destId="{6FEC3C77-87DE-FB4D-9482-41F0AC7E2E05}" srcOrd="0" destOrd="0" presId="urn:microsoft.com/office/officeart/2005/8/layout/pList2"/>
    <dgm:cxn modelId="{4DF8E44E-9EFA-2947-9BAA-3EFDB6609B05}" type="presOf" srcId="{5908690F-FE2E-C64E-8D50-46F75C9CD75E}" destId="{D1D592E3-8696-D948-87EF-E378858BF280}" srcOrd="0" destOrd="0" presId="urn:microsoft.com/office/officeart/2005/8/layout/pList2"/>
    <dgm:cxn modelId="{9B11745E-FDD1-C54E-8416-EAF09B865DBD}" srcId="{B390A964-8DCD-BD44-A14A-C36D5A64CC1F}" destId="{4A5AFF44-2374-ED4B-9965-B457D8DCE516}" srcOrd="1" destOrd="0" parTransId="{F25F0E37-7F0D-8D43-A8CF-0F82C9643227}" sibTransId="{5908690F-FE2E-C64E-8D50-46F75C9CD75E}"/>
    <dgm:cxn modelId="{CD951D60-B2E0-CE46-8C4B-AF58A4DE5B96}" type="presOf" srcId="{4A5AFF44-2374-ED4B-9965-B457D8DCE516}" destId="{0783FF3E-994E-0D4F-A314-440016CE9DD4}" srcOrd="0" destOrd="0" presId="urn:microsoft.com/office/officeart/2005/8/layout/pList2"/>
    <dgm:cxn modelId="{FF031E83-D909-C747-BBA0-96C5041275B9}" type="presOf" srcId="{AA86DC0D-2F73-2B41-846F-E726431AFA7D}" destId="{AEAFB4A2-8D61-374A-8CDC-FBD88F8BAFAD}" srcOrd="0" destOrd="0" presId="urn:microsoft.com/office/officeart/2005/8/layout/pList2"/>
    <dgm:cxn modelId="{13799FB2-BC4E-B447-BA09-6991BD184881}" type="presOf" srcId="{B390A964-8DCD-BD44-A14A-C36D5A64CC1F}" destId="{94EE8064-5190-474F-8BD5-1126998B137A}" srcOrd="0" destOrd="0" presId="urn:microsoft.com/office/officeart/2005/8/layout/pList2"/>
    <dgm:cxn modelId="{E49274C5-B339-B347-8ED5-344854B96499}" type="presOf" srcId="{959FB8BB-0504-A14F-B3CA-D412CBAA9554}" destId="{AD407AE3-B684-FE4C-9F5F-2413A3E62F85}" srcOrd="0" destOrd="0" presId="urn:microsoft.com/office/officeart/2005/8/layout/pList2"/>
    <dgm:cxn modelId="{79FC02E3-D8E4-A74F-B497-5C4D43F214FC}" srcId="{B390A964-8DCD-BD44-A14A-C36D5A64CC1F}" destId="{AA86DC0D-2F73-2B41-846F-E726431AFA7D}" srcOrd="2" destOrd="0" parTransId="{5430B0D5-7AE5-B448-BF07-B76F6CFC96E9}" sibTransId="{A37DBC85-94FC-734E-AF46-1355B16E38A2}"/>
    <dgm:cxn modelId="{385FC9F1-F34B-1547-A826-92ABFC3F7889}" srcId="{B390A964-8DCD-BD44-A14A-C36D5A64CC1F}" destId="{C0D1AD84-2F4A-B14F-A4C4-C7333AFC1C04}" srcOrd="0" destOrd="0" parTransId="{D09B284E-F37D-C647-8751-3FEDEB713E63}" sibTransId="{959FB8BB-0504-A14F-B3CA-D412CBAA9554}"/>
    <dgm:cxn modelId="{6CFDA0F3-E1FD-6D4B-BB2B-32CBB900FFEE}" type="presParOf" srcId="{94EE8064-5190-474F-8BD5-1126998B137A}" destId="{89E657AD-50AB-B544-BFF1-DF65B0D5A481}" srcOrd="0" destOrd="0" presId="urn:microsoft.com/office/officeart/2005/8/layout/pList2"/>
    <dgm:cxn modelId="{1BDDA097-7D46-994C-807D-9CA22B003190}" type="presParOf" srcId="{94EE8064-5190-474F-8BD5-1126998B137A}" destId="{53162C58-8885-944C-801F-77DD1B884B33}" srcOrd="1" destOrd="0" presId="urn:microsoft.com/office/officeart/2005/8/layout/pList2"/>
    <dgm:cxn modelId="{04C183EA-1E47-074A-BFD1-86FB22F1515E}" type="presParOf" srcId="{53162C58-8885-944C-801F-77DD1B884B33}" destId="{F60D3EC2-4254-F54D-8CC8-9B5826196CD8}" srcOrd="0" destOrd="0" presId="urn:microsoft.com/office/officeart/2005/8/layout/pList2"/>
    <dgm:cxn modelId="{A9FCDBEB-5C59-C84A-8631-6BD7D374DB78}" type="presParOf" srcId="{F60D3EC2-4254-F54D-8CC8-9B5826196CD8}" destId="{6FEC3C77-87DE-FB4D-9482-41F0AC7E2E05}" srcOrd="0" destOrd="0" presId="urn:microsoft.com/office/officeart/2005/8/layout/pList2"/>
    <dgm:cxn modelId="{30568C02-72F3-E447-80A1-A1E17C341E17}" type="presParOf" srcId="{F60D3EC2-4254-F54D-8CC8-9B5826196CD8}" destId="{79652B3C-ED4A-B649-B27A-69FA35CE808E}" srcOrd="1" destOrd="0" presId="urn:microsoft.com/office/officeart/2005/8/layout/pList2"/>
    <dgm:cxn modelId="{96CE5F9C-EF59-6142-9CB0-07346DA88251}" type="presParOf" srcId="{F60D3EC2-4254-F54D-8CC8-9B5826196CD8}" destId="{87086972-B50F-2842-9BCB-30119CAB9217}" srcOrd="2" destOrd="0" presId="urn:microsoft.com/office/officeart/2005/8/layout/pList2"/>
    <dgm:cxn modelId="{E28F47D4-B4BF-B644-8007-0BDCB35C2910}" type="presParOf" srcId="{53162C58-8885-944C-801F-77DD1B884B33}" destId="{AD407AE3-B684-FE4C-9F5F-2413A3E62F85}" srcOrd="1" destOrd="0" presId="urn:microsoft.com/office/officeart/2005/8/layout/pList2"/>
    <dgm:cxn modelId="{A7386DC5-5C4D-BC49-A785-D17B5AE2B973}" type="presParOf" srcId="{53162C58-8885-944C-801F-77DD1B884B33}" destId="{94024F89-6F96-B445-83B9-C95CC569B44A}" srcOrd="2" destOrd="0" presId="urn:microsoft.com/office/officeart/2005/8/layout/pList2"/>
    <dgm:cxn modelId="{19EEC4FE-F1D7-FC42-9157-77647194DFF3}" type="presParOf" srcId="{94024F89-6F96-B445-83B9-C95CC569B44A}" destId="{0783FF3E-994E-0D4F-A314-440016CE9DD4}" srcOrd="0" destOrd="0" presId="urn:microsoft.com/office/officeart/2005/8/layout/pList2"/>
    <dgm:cxn modelId="{60384072-3326-294A-A8B5-D6E816022F0E}" type="presParOf" srcId="{94024F89-6F96-B445-83B9-C95CC569B44A}" destId="{F5225198-71DD-B647-935F-064D9617897B}" srcOrd="1" destOrd="0" presId="urn:microsoft.com/office/officeart/2005/8/layout/pList2"/>
    <dgm:cxn modelId="{2410405A-8FCC-BB43-82D4-1A9C03F0791E}" type="presParOf" srcId="{94024F89-6F96-B445-83B9-C95CC569B44A}" destId="{36E08B83-2F52-0644-AABF-B7089A0F1A8D}" srcOrd="2" destOrd="0" presId="urn:microsoft.com/office/officeart/2005/8/layout/pList2"/>
    <dgm:cxn modelId="{1732BE3E-9E78-F74B-A293-227E03F3A991}" type="presParOf" srcId="{53162C58-8885-944C-801F-77DD1B884B33}" destId="{D1D592E3-8696-D948-87EF-E378858BF280}" srcOrd="3" destOrd="0" presId="urn:microsoft.com/office/officeart/2005/8/layout/pList2"/>
    <dgm:cxn modelId="{84CAB82B-77A1-4C4E-B1B3-F97636157D2A}" type="presParOf" srcId="{53162C58-8885-944C-801F-77DD1B884B33}" destId="{5A88A179-4038-404F-A41D-8CF62B9F0E61}" srcOrd="4" destOrd="0" presId="urn:microsoft.com/office/officeart/2005/8/layout/pList2"/>
    <dgm:cxn modelId="{759778A5-0D23-E540-8D4F-72BC213AA6BF}" type="presParOf" srcId="{5A88A179-4038-404F-A41D-8CF62B9F0E61}" destId="{AEAFB4A2-8D61-374A-8CDC-FBD88F8BAFAD}" srcOrd="0" destOrd="0" presId="urn:microsoft.com/office/officeart/2005/8/layout/pList2"/>
    <dgm:cxn modelId="{55D1A0C5-4323-B847-BC23-CE95CDE02F9F}" type="presParOf" srcId="{5A88A179-4038-404F-A41D-8CF62B9F0E61}" destId="{B92EE6DC-989D-9D47-8146-4CA25400C3C3}" srcOrd="1" destOrd="0" presId="urn:microsoft.com/office/officeart/2005/8/layout/pList2"/>
    <dgm:cxn modelId="{5D2ED4C3-B226-F948-90CF-4C76F84396B8}" type="presParOf" srcId="{5A88A179-4038-404F-A41D-8CF62B9F0E61}" destId="{C467D9D7-4BF5-AF4D-9AB3-B6A71E23B938}" srcOrd="2" destOrd="0" presId="urn:microsoft.com/office/officeart/2005/8/layout/pList2"/>
    <dgm:cxn modelId="{3A6655E7-35C4-F74E-9441-CAC06D330371}" type="presParOf" srcId="{53162C58-8885-944C-801F-77DD1B884B33}" destId="{4197C5FE-DE49-C74D-8FA2-9C131A145708}" srcOrd="5" destOrd="0" presId="urn:microsoft.com/office/officeart/2005/8/layout/pList2"/>
    <dgm:cxn modelId="{DAF1C993-2D72-CB44-AE7B-73F13F6EDCA5}" type="presParOf" srcId="{53162C58-8885-944C-801F-77DD1B884B33}" destId="{0E3729E8-F0A2-E446-80D6-304CE5D3F0F0}" srcOrd="6" destOrd="0" presId="urn:microsoft.com/office/officeart/2005/8/layout/pList2"/>
    <dgm:cxn modelId="{2323A37F-B3DB-7541-B474-3C16F6CA9178}" type="presParOf" srcId="{0E3729E8-F0A2-E446-80D6-304CE5D3F0F0}" destId="{BB07A601-ECEC-5D40-A8CD-3349FFD317D8}" srcOrd="0" destOrd="0" presId="urn:microsoft.com/office/officeart/2005/8/layout/pList2"/>
    <dgm:cxn modelId="{4B619C44-647E-0B40-A32D-7A3AE842B821}" type="presParOf" srcId="{0E3729E8-F0A2-E446-80D6-304CE5D3F0F0}" destId="{D2529B21-AEE6-F44C-BCE7-C2FA02E54A6B}" srcOrd="1" destOrd="0" presId="urn:microsoft.com/office/officeart/2005/8/layout/pList2"/>
    <dgm:cxn modelId="{918C7484-1A44-AD4C-88AE-F310B87A596B}" type="presParOf" srcId="{0E3729E8-F0A2-E446-80D6-304CE5D3F0F0}" destId="{4BD199BB-457A-084F-BE1C-028FF121564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F4F1FC-61E5-324E-9B6F-A95DAE8331CB}" type="doc">
      <dgm:prSet loTypeId="urn:microsoft.com/office/officeart/2009/layout/CirclePictureHierarchy" loCatId="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C1B6369-C5C2-3A42-84FD-176458A25C52}">
      <dgm:prSet phldrT="[Text]" custT="1"/>
      <dgm:spPr/>
      <dgm:t>
        <a:bodyPr/>
        <a:lstStyle/>
        <a:p>
          <a:r>
            <a:rPr lang="en-US" sz="1000" dirty="0"/>
            <a:t> </a:t>
          </a:r>
          <a:r>
            <a:rPr lang="en-US" sz="3600" dirty="0"/>
            <a:t>CURRÍCULA</a:t>
          </a:r>
          <a:endParaRPr lang="en-US" sz="1000" dirty="0"/>
        </a:p>
      </dgm:t>
    </dgm:pt>
    <dgm:pt modelId="{885F2AE7-116D-5D47-8FAA-5C486CEA1F3B}" type="parTrans" cxnId="{C653B624-9140-5F4E-A74A-FF1B862BABDF}">
      <dgm:prSet/>
      <dgm:spPr/>
      <dgm:t>
        <a:bodyPr/>
        <a:lstStyle/>
        <a:p>
          <a:endParaRPr lang="en-US"/>
        </a:p>
      </dgm:t>
    </dgm:pt>
    <dgm:pt modelId="{2B3F924A-97F6-0542-8F69-C051388AEED2}" type="sibTrans" cxnId="{C653B624-9140-5F4E-A74A-FF1B862BABDF}">
      <dgm:prSet/>
      <dgm:spPr/>
      <dgm:t>
        <a:bodyPr/>
        <a:lstStyle/>
        <a:p>
          <a:endParaRPr lang="en-US"/>
        </a:p>
      </dgm:t>
    </dgm:pt>
    <dgm:pt modelId="{B028B503-B33D-6845-A3D9-A0EDEAE586E9}">
      <dgm:prSet phldrT="[Text]" custT="1"/>
      <dgm:spPr/>
      <dgm:t>
        <a:bodyPr/>
        <a:lstStyle/>
        <a:p>
          <a:r>
            <a:rPr lang="en-US" sz="900" dirty="0"/>
            <a:t> </a:t>
          </a:r>
          <a:r>
            <a:rPr lang="en-US" sz="1800" dirty="0"/>
            <a:t>TEMAS </a:t>
          </a:r>
          <a:endParaRPr lang="en-US" sz="900" dirty="0"/>
        </a:p>
      </dgm:t>
    </dgm:pt>
    <dgm:pt modelId="{DE7FF4A3-7164-1F49-AD45-C6B629218E09}" type="parTrans" cxnId="{2A902BBE-7527-0345-9606-C13EC9C0EAD7}">
      <dgm:prSet/>
      <dgm:spPr/>
      <dgm:t>
        <a:bodyPr/>
        <a:lstStyle/>
        <a:p>
          <a:endParaRPr lang="en-US"/>
        </a:p>
      </dgm:t>
    </dgm:pt>
    <dgm:pt modelId="{2A21EA6D-32D5-EA48-9D5C-4D65519CD34D}" type="sibTrans" cxnId="{2A902BBE-7527-0345-9606-C13EC9C0EAD7}">
      <dgm:prSet/>
      <dgm:spPr/>
      <dgm:t>
        <a:bodyPr/>
        <a:lstStyle/>
        <a:p>
          <a:endParaRPr lang="en-US"/>
        </a:p>
      </dgm:t>
    </dgm:pt>
    <dgm:pt modelId="{1ED1C18E-90D8-CD4B-8510-1696FD4438B0}">
      <dgm:prSet phldrT="[Text]" custT="1"/>
      <dgm:spPr/>
      <dgm:t>
        <a:bodyPr/>
        <a:lstStyle/>
        <a:p>
          <a:r>
            <a:rPr lang="en-US" sz="900" dirty="0"/>
            <a:t> </a:t>
          </a:r>
          <a:r>
            <a:rPr lang="en-US" sz="1800" dirty="0"/>
            <a:t>EJES</a:t>
          </a:r>
        </a:p>
      </dgm:t>
    </dgm:pt>
    <dgm:pt modelId="{14A3F6B7-901E-3B49-BEB5-A6271FBA40D1}" type="parTrans" cxnId="{2CECAD45-F997-BC47-85D3-31C29EE6B252}">
      <dgm:prSet/>
      <dgm:spPr/>
      <dgm:t>
        <a:bodyPr/>
        <a:lstStyle/>
        <a:p>
          <a:endParaRPr lang="en-US"/>
        </a:p>
      </dgm:t>
    </dgm:pt>
    <dgm:pt modelId="{58EE021A-1DD4-3A43-92EF-A22035BD99DC}" type="sibTrans" cxnId="{2CECAD45-F997-BC47-85D3-31C29EE6B252}">
      <dgm:prSet/>
      <dgm:spPr/>
      <dgm:t>
        <a:bodyPr/>
        <a:lstStyle/>
        <a:p>
          <a:endParaRPr lang="en-US"/>
        </a:p>
      </dgm:t>
    </dgm:pt>
    <dgm:pt modelId="{416BCE14-C949-124F-9BE5-BAA477FC542B}">
      <dgm:prSet custT="1"/>
      <dgm:spPr/>
      <dgm:t>
        <a:bodyPr/>
        <a:lstStyle/>
        <a:p>
          <a:r>
            <a:rPr lang="en-US" sz="1000" dirty="0"/>
            <a:t> </a:t>
          </a:r>
          <a:r>
            <a:rPr lang="en-US" sz="1800" dirty="0"/>
            <a:t>COMPETENCIAS</a:t>
          </a:r>
          <a:endParaRPr lang="en-US" sz="1000" dirty="0"/>
        </a:p>
      </dgm:t>
    </dgm:pt>
    <dgm:pt modelId="{C902403E-791B-074D-92F3-88787511EC05}" type="parTrans" cxnId="{AA83C8E9-F641-F548-ABE4-9CB727D97526}">
      <dgm:prSet/>
      <dgm:spPr/>
      <dgm:t>
        <a:bodyPr/>
        <a:lstStyle/>
        <a:p>
          <a:endParaRPr lang="en-US"/>
        </a:p>
      </dgm:t>
    </dgm:pt>
    <dgm:pt modelId="{2D729905-0145-5440-9251-115D46AE091C}" type="sibTrans" cxnId="{AA83C8E9-F641-F548-ABE4-9CB727D97526}">
      <dgm:prSet/>
      <dgm:spPr/>
      <dgm:t>
        <a:bodyPr/>
        <a:lstStyle/>
        <a:p>
          <a:endParaRPr lang="en-US"/>
        </a:p>
      </dgm:t>
    </dgm:pt>
    <dgm:pt modelId="{2CADC135-B3BA-CE4E-AA1D-BAA9B5C96DCA}">
      <dgm:prSet custT="1"/>
      <dgm:spPr/>
      <dgm:t>
        <a:bodyPr/>
        <a:lstStyle/>
        <a:p>
          <a:r>
            <a:rPr lang="en-US" sz="900" dirty="0"/>
            <a:t> </a:t>
          </a:r>
          <a:r>
            <a:rPr lang="en-US" sz="1800" dirty="0"/>
            <a:t>PRÁCTICAS</a:t>
          </a:r>
          <a:endParaRPr lang="en-US" sz="900" dirty="0"/>
        </a:p>
      </dgm:t>
    </dgm:pt>
    <dgm:pt modelId="{542C86E1-FC2A-3247-8A9D-E3469EF229D2}" type="parTrans" cxnId="{976DF02A-C5BD-2F42-9187-43CCCD622B1E}">
      <dgm:prSet/>
      <dgm:spPr/>
      <dgm:t>
        <a:bodyPr/>
        <a:lstStyle/>
        <a:p>
          <a:endParaRPr lang="en-US"/>
        </a:p>
      </dgm:t>
    </dgm:pt>
    <dgm:pt modelId="{BAEA3993-30B4-5C43-834C-BA528EF25B68}" type="sibTrans" cxnId="{976DF02A-C5BD-2F42-9187-43CCCD622B1E}">
      <dgm:prSet/>
      <dgm:spPr/>
      <dgm:t>
        <a:bodyPr/>
        <a:lstStyle/>
        <a:p>
          <a:endParaRPr lang="en-US"/>
        </a:p>
      </dgm:t>
    </dgm:pt>
    <dgm:pt modelId="{0B821C95-9AB8-4441-8ED2-12BA68C4E945}" type="pres">
      <dgm:prSet presAssocID="{52F4F1FC-61E5-324E-9B6F-A95DAE8331C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881C8D5-2004-A448-A7F7-0108D0B9D32A}" type="pres">
      <dgm:prSet presAssocID="{0C1B6369-C5C2-3A42-84FD-176458A25C52}" presName="hierRoot1" presStyleCnt="0"/>
      <dgm:spPr/>
    </dgm:pt>
    <dgm:pt modelId="{B8B1F667-4024-A348-9839-DD11F5F9C006}" type="pres">
      <dgm:prSet presAssocID="{0C1B6369-C5C2-3A42-84FD-176458A25C52}" presName="composite" presStyleCnt="0"/>
      <dgm:spPr/>
    </dgm:pt>
    <dgm:pt modelId="{5FC67991-38F4-B54D-AF98-D1AD34047613}" type="pres">
      <dgm:prSet presAssocID="{0C1B6369-C5C2-3A42-84FD-176458A25C52}" presName="image" presStyleLbl="node0" presStyleIdx="0" presStyleCnt="1" custScaleX="143580" custScaleY="110000" custLinFactNeighborX="-38000" custLinFactNeighborY="-712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6000" b="-66000"/>
          </a:stretch>
        </a:blipFill>
      </dgm:spPr>
    </dgm:pt>
    <dgm:pt modelId="{05F6D138-490E-4E41-967A-98B44F0F0B91}" type="pres">
      <dgm:prSet presAssocID="{0C1B6369-C5C2-3A42-84FD-176458A25C52}" presName="text" presStyleLbl="revTx" presStyleIdx="0" presStyleCnt="5" custScaleX="261077" custScaleY="110000" custLinFactNeighborX="61356" custLinFactNeighborY="-90001">
        <dgm:presLayoutVars>
          <dgm:chPref val="3"/>
        </dgm:presLayoutVars>
      </dgm:prSet>
      <dgm:spPr/>
    </dgm:pt>
    <dgm:pt modelId="{FEA787E8-BFEC-734D-ADFB-0563D361C254}" type="pres">
      <dgm:prSet presAssocID="{0C1B6369-C5C2-3A42-84FD-176458A25C52}" presName="hierChild2" presStyleCnt="0"/>
      <dgm:spPr/>
    </dgm:pt>
    <dgm:pt modelId="{45E17889-8C34-7044-8169-444F1C986A29}" type="pres">
      <dgm:prSet presAssocID="{DE7FF4A3-7164-1F49-AD45-C6B629218E09}" presName="Name10" presStyleLbl="parChTrans1D2" presStyleIdx="0" presStyleCnt="4"/>
      <dgm:spPr/>
    </dgm:pt>
    <dgm:pt modelId="{6398C9A0-9EF0-2A4E-85A5-866525B1E649}" type="pres">
      <dgm:prSet presAssocID="{B028B503-B33D-6845-A3D9-A0EDEAE586E9}" presName="hierRoot2" presStyleCnt="0"/>
      <dgm:spPr/>
    </dgm:pt>
    <dgm:pt modelId="{DDFA60C5-1868-0F4C-8ACE-B449FF6204A6}" type="pres">
      <dgm:prSet presAssocID="{B028B503-B33D-6845-A3D9-A0EDEAE586E9}" presName="composite2" presStyleCnt="0"/>
      <dgm:spPr/>
    </dgm:pt>
    <dgm:pt modelId="{18E4DC2E-B02A-0D4B-933C-1347C7EF825C}" type="pres">
      <dgm:prSet presAssocID="{B028B503-B33D-6845-A3D9-A0EDEAE586E9}" presName="image2" presStyleLbl="node2" presStyleIdx="0" presStyleCnt="4"/>
      <dgm:spPr/>
    </dgm:pt>
    <dgm:pt modelId="{2785DA83-AFD5-2F4B-9563-91717B4DF90C}" type="pres">
      <dgm:prSet presAssocID="{B028B503-B33D-6845-A3D9-A0EDEAE586E9}" presName="text2" presStyleLbl="revTx" presStyleIdx="1" presStyleCnt="5" custLinFactNeighborX="-2666">
        <dgm:presLayoutVars>
          <dgm:chPref val="3"/>
        </dgm:presLayoutVars>
      </dgm:prSet>
      <dgm:spPr/>
    </dgm:pt>
    <dgm:pt modelId="{6ABBC549-9E87-4F40-ACC8-3C3F419FAF19}" type="pres">
      <dgm:prSet presAssocID="{B028B503-B33D-6845-A3D9-A0EDEAE586E9}" presName="hierChild3" presStyleCnt="0"/>
      <dgm:spPr/>
    </dgm:pt>
    <dgm:pt modelId="{7DB11EF8-3E29-424E-AB52-D817F0A9D3C0}" type="pres">
      <dgm:prSet presAssocID="{14A3F6B7-901E-3B49-BEB5-A6271FBA40D1}" presName="Name10" presStyleLbl="parChTrans1D2" presStyleIdx="1" presStyleCnt="4"/>
      <dgm:spPr/>
    </dgm:pt>
    <dgm:pt modelId="{3782BA3A-14BD-3345-BA34-6231133E9821}" type="pres">
      <dgm:prSet presAssocID="{1ED1C18E-90D8-CD4B-8510-1696FD4438B0}" presName="hierRoot2" presStyleCnt="0"/>
      <dgm:spPr/>
    </dgm:pt>
    <dgm:pt modelId="{DA58A140-1915-5949-B566-A0814988A348}" type="pres">
      <dgm:prSet presAssocID="{1ED1C18E-90D8-CD4B-8510-1696FD4438B0}" presName="composite2" presStyleCnt="0"/>
      <dgm:spPr/>
    </dgm:pt>
    <dgm:pt modelId="{7E69D61C-36D3-4F4F-AECE-7EA8C5AF9171}" type="pres">
      <dgm:prSet presAssocID="{1ED1C18E-90D8-CD4B-8510-1696FD4438B0}" presName="image2" presStyleLbl="node2" presStyleIdx="1" presStyleCnt="4" custLinFactNeighborX="-35182"/>
      <dgm:spPr/>
    </dgm:pt>
    <dgm:pt modelId="{67C2D020-F552-E146-85E4-A24E33CC5164}" type="pres">
      <dgm:prSet presAssocID="{1ED1C18E-90D8-CD4B-8510-1696FD4438B0}" presName="text2" presStyleLbl="revTx" presStyleIdx="2" presStyleCnt="5" custLinFactNeighborX="-26136">
        <dgm:presLayoutVars>
          <dgm:chPref val="3"/>
        </dgm:presLayoutVars>
      </dgm:prSet>
      <dgm:spPr/>
    </dgm:pt>
    <dgm:pt modelId="{2C2A43C9-91DF-D545-A2A7-53F9A3A681D6}" type="pres">
      <dgm:prSet presAssocID="{1ED1C18E-90D8-CD4B-8510-1696FD4438B0}" presName="hierChild3" presStyleCnt="0"/>
      <dgm:spPr/>
    </dgm:pt>
    <dgm:pt modelId="{EEBDD70F-65E3-FD48-A313-09862F2C9461}" type="pres">
      <dgm:prSet presAssocID="{C902403E-791B-074D-92F3-88787511EC05}" presName="Name10" presStyleLbl="parChTrans1D2" presStyleIdx="2" presStyleCnt="4"/>
      <dgm:spPr/>
    </dgm:pt>
    <dgm:pt modelId="{0DF3EE05-478A-A640-B70B-D07857C1EFD4}" type="pres">
      <dgm:prSet presAssocID="{416BCE14-C949-124F-9BE5-BAA477FC542B}" presName="hierRoot2" presStyleCnt="0"/>
      <dgm:spPr/>
    </dgm:pt>
    <dgm:pt modelId="{917EA72F-F982-BA4F-A22C-47C9C4814745}" type="pres">
      <dgm:prSet presAssocID="{416BCE14-C949-124F-9BE5-BAA477FC542B}" presName="composite2" presStyleCnt="0"/>
      <dgm:spPr/>
    </dgm:pt>
    <dgm:pt modelId="{5F595502-0776-CA4E-B772-ACB94C2518D3}" type="pres">
      <dgm:prSet presAssocID="{416BCE14-C949-124F-9BE5-BAA477FC542B}" presName="image2" presStyleLbl="node2" presStyleIdx="2" presStyleCnt="4" custLinFactX="-4860" custLinFactNeighborX="-100000"/>
      <dgm:spPr/>
    </dgm:pt>
    <dgm:pt modelId="{815FE45F-CC15-5748-AEAE-A5809787EED0}" type="pres">
      <dgm:prSet presAssocID="{416BCE14-C949-124F-9BE5-BAA477FC542B}" presName="text2" presStyleLbl="revTx" presStyleIdx="3" presStyleCnt="5" custScaleX="210616" custLinFactNeighborX="-19933">
        <dgm:presLayoutVars>
          <dgm:chPref val="3"/>
        </dgm:presLayoutVars>
      </dgm:prSet>
      <dgm:spPr/>
    </dgm:pt>
    <dgm:pt modelId="{6C11346F-DB3B-BB46-9911-6941B575202D}" type="pres">
      <dgm:prSet presAssocID="{416BCE14-C949-124F-9BE5-BAA477FC542B}" presName="hierChild3" presStyleCnt="0"/>
      <dgm:spPr/>
    </dgm:pt>
    <dgm:pt modelId="{CCEFAFB7-9F1F-424A-98F6-846E7FCB3051}" type="pres">
      <dgm:prSet presAssocID="{542C86E1-FC2A-3247-8A9D-E3469EF229D2}" presName="Name10" presStyleLbl="parChTrans1D2" presStyleIdx="3" presStyleCnt="4"/>
      <dgm:spPr/>
    </dgm:pt>
    <dgm:pt modelId="{C8CD5DB8-25F7-874E-8659-3C014AB6C0A6}" type="pres">
      <dgm:prSet presAssocID="{2CADC135-B3BA-CE4E-AA1D-BAA9B5C96DCA}" presName="hierRoot2" presStyleCnt="0"/>
      <dgm:spPr/>
    </dgm:pt>
    <dgm:pt modelId="{87C4ED0D-4E0D-AB4A-84EE-2A294FBF585F}" type="pres">
      <dgm:prSet presAssocID="{2CADC135-B3BA-CE4E-AA1D-BAA9B5C96DCA}" presName="composite2" presStyleCnt="0"/>
      <dgm:spPr/>
    </dgm:pt>
    <dgm:pt modelId="{C70F6CB9-4546-3243-97AF-3022F1CB5C7A}" type="pres">
      <dgm:prSet presAssocID="{2CADC135-B3BA-CE4E-AA1D-BAA9B5C96DCA}" presName="image2" presStyleLbl="node2" presStyleIdx="3" presStyleCnt="4" custLinFactNeighborX="-64802"/>
      <dgm:spPr>
        <a:solidFill>
          <a:schemeClr val="accent3"/>
        </a:solidFill>
      </dgm:spPr>
    </dgm:pt>
    <dgm:pt modelId="{CE2964BB-19F9-6847-BF56-E9B006BACB65}" type="pres">
      <dgm:prSet presAssocID="{2CADC135-B3BA-CE4E-AA1D-BAA9B5C96DCA}" presName="text2" presStyleLbl="revTx" presStyleIdx="4" presStyleCnt="5" custScaleX="165741" custLinFactNeighborX="-11997">
        <dgm:presLayoutVars>
          <dgm:chPref val="3"/>
        </dgm:presLayoutVars>
      </dgm:prSet>
      <dgm:spPr/>
    </dgm:pt>
    <dgm:pt modelId="{44FB50C1-446E-4A45-B6A0-B1A2AA6D132D}" type="pres">
      <dgm:prSet presAssocID="{2CADC135-B3BA-CE4E-AA1D-BAA9B5C96DCA}" presName="hierChild3" presStyleCnt="0"/>
      <dgm:spPr/>
    </dgm:pt>
  </dgm:ptLst>
  <dgm:cxnLst>
    <dgm:cxn modelId="{C653B624-9140-5F4E-A74A-FF1B862BABDF}" srcId="{52F4F1FC-61E5-324E-9B6F-A95DAE8331CB}" destId="{0C1B6369-C5C2-3A42-84FD-176458A25C52}" srcOrd="0" destOrd="0" parTransId="{885F2AE7-116D-5D47-8FAA-5C486CEA1F3B}" sibTransId="{2B3F924A-97F6-0542-8F69-C051388AEED2}"/>
    <dgm:cxn modelId="{976DF02A-C5BD-2F42-9187-43CCCD622B1E}" srcId="{0C1B6369-C5C2-3A42-84FD-176458A25C52}" destId="{2CADC135-B3BA-CE4E-AA1D-BAA9B5C96DCA}" srcOrd="3" destOrd="0" parTransId="{542C86E1-FC2A-3247-8A9D-E3469EF229D2}" sibTransId="{BAEA3993-30B4-5C43-834C-BA528EF25B68}"/>
    <dgm:cxn modelId="{397D2536-7FC3-4A4A-8ADB-9949D57BCAF1}" type="presOf" srcId="{416BCE14-C949-124F-9BE5-BAA477FC542B}" destId="{815FE45F-CC15-5748-AEAE-A5809787EED0}" srcOrd="0" destOrd="0" presId="urn:microsoft.com/office/officeart/2009/layout/CirclePictureHierarchy"/>
    <dgm:cxn modelId="{2CECAD45-F997-BC47-85D3-31C29EE6B252}" srcId="{0C1B6369-C5C2-3A42-84FD-176458A25C52}" destId="{1ED1C18E-90D8-CD4B-8510-1696FD4438B0}" srcOrd="1" destOrd="0" parTransId="{14A3F6B7-901E-3B49-BEB5-A6271FBA40D1}" sibTransId="{58EE021A-1DD4-3A43-92EF-A22035BD99DC}"/>
    <dgm:cxn modelId="{C8F6E275-8B89-D44E-B730-CC4E778E4364}" type="presOf" srcId="{B028B503-B33D-6845-A3D9-A0EDEAE586E9}" destId="{2785DA83-AFD5-2F4B-9563-91717B4DF90C}" srcOrd="0" destOrd="0" presId="urn:microsoft.com/office/officeart/2009/layout/CirclePictureHierarchy"/>
    <dgm:cxn modelId="{737C4892-291A-8246-A3CA-4201D4575EF8}" type="presOf" srcId="{1ED1C18E-90D8-CD4B-8510-1696FD4438B0}" destId="{67C2D020-F552-E146-85E4-A24E33CC5164}" srcOrd="0" destOrd="0" presId="urn:microsoft.com/office/officeart/2009/layout/CirclePictureHierarchy"/>
    <dgm:cxn modelId="{8A36A793-1173-AB42-8A21-D9C3FFF480FB}" type="presOf" srcId="{542C86E1-FC2A-3247-8A9D-E3469EF229D2}" destId="{CCEFAFB7-9F1F-424A-98F6-846E7FCB3051}" srcOrd="0" destOrd="0" presId="urn:microsoft.com/office/officeart/2009/layout/CirclePictureHierarchy"/>
    <dgm:cxn modelId="{82119AA2-4413-4147-9230-20D849D33BBE}" type="presOf" srcId="{14A3F6B7-901E-3B49-BEB5-A6271FBA40D1}" destId="{7DB11EF8-3E29-424E-AB52-D817F0A9D3C0}" srcOrd="0" destOrd="0" presId="urn:microsoft.com/office/officeart/2009/layout/CirclePictureHierarchy"/>
    <dgm:cxn modelId="{74F05DAD-88F5-8A49-B35A-A21634A973F0}" type="presOf" srcId="{DE7FF4A3-7164-1F49-AD45-C6B629218E09}" destId="{45E17889-8C34-7044-8169-444F1C986A29}" srcOrd="0" destOrd="0" presId="urn:microsoft.com/office/officeart/2009/layout/CirclePictureHierarchy"/>
    <dgm:cxn modelId="{2A902BBE-7527-0345-9606-C13EC9C0EAD7}" srcId="{0C1B6369-C5C2-3A42-84FD-176458A25C52}" destId="{B028B503-B33D-6845-A3D9-A0EDEAE586E9}" srcOrd="0" destOrd="0" parTransId="{DE7FF4A3-7164-1F49-AD45-C6B629218E09}" sibTransId="{2A21EA6D-32D5-EA48-9D5C-4D65519CD34D}"/>
    <dgm:cxn modelId="{E726B7DC-4ABE-C242-A7F2-1954D01C003D}" type="presOf" srcId="{2CADC135-B3BA-CE4E-AA1D-BAA9B5C96DCA}" destId="{CE2964BB-19F9-6847-BF56-E9B006BACB65}" srcOrd="0" destOrd="0" presId="urn:microsoft.com/office/officeart/2009/layout/CirclePictureHierarchy"/>
    <dgm:cxn modelId="{61936EE2-200D-DE4F-AF22-78E38A676920}" type="presOf" srcId="{0C1B6369-C5C2-3A42-84FD-176458A25C52}" destId="{05F6D138-490E-4E41-967A-98B44F0F0B91}" srcOrd="0" destOrd="0" presId="urn:microsoft.com/office/officeart/2009/layout/CirclePictureHierarchy"/>
    <dgm:cxn modelId="{EFD0CAE4-625F-114E-AD73-DB04CCB637F0}" type="presOf" srcId="{C902403E-791B-074D-92F3-88787511EC05}" destId="{EEBDD70F-65E3-FD48-A313-09862F2C9461}" srcOrd="0" destOrd="0" presId="urn:microsoft.com/office/officeart/2009/layout/CirclePictureHierarchy"/>
    <dgm:cxn modelId="{AA83C8E9-F641-F548-ABE4-9CB727D97526}" srcId="{0C1B6369-C5C2-3A42-84FD-176458A25C52}" destId="{416BCE14-C949-124F-9BE5-BAA477FC542B}" srcOrd="2" destOrd="0" parTransId="{C902403E-791B-074D-92F3-88787511EC05}" sibTransId="{2D729905-0145-5440-9251-115D46AE091C}"/>
    <dgm:cxn modelId="{E035A6F0-4EA1-204B-B424-3C824E651029}" type="presOf" srcId="{52F4F1FC-61E5-324E-9B6F-A95DAE8331CB}" destId="{0B821C95-9AB8-4441-8ED2-12BA68C4E945}" srcOrd="0" destOrd="0" presId="urn:microsoft.com/office/officeart/2009/layout/CirclePictureHierarchy"/>
    <dgm:cxn modelId="{0507C6F6-6291-2F47-BA18-87F7F3EF4A4E}" type="presParOf" srcId="{0B821C95-9AB8-4441-8ED2-12BA68C4E945}" destId="{9881C8D5-2004-A448-A7F7-0108D0B9D32A}" srcOrd="0" destOrd="0" presId="urn:microsoft.com/office/officeart/2009/layout/CirclePictureHierarchy"/>
    <dgm:cxn modelId="{3E90E773-B2F8-C24F-BB38-B37AC511A83B}" type="presParOf" srcId="{9881C8D5-2004-A448-A7F7-0108D0B9D32A}" destId="{B8B1F667-4024-A348-9839-DD11F5F9C006}" srcOrd="0" destOrd="0" presId="urn:microsoft.com/office/officeart/2009/layout/CirclePictureHierarchy"/>
    <dgm:cxn modelId="{58AA9652-69F5-1D43-90C9-F3DAEFA9A1CA}" type="presParOf" srcId="{B8B1F667-4024-A348-9839-DD11F5F9C006}" destId="{5FC67991-38F4-B54D-AF98-D1AD34047613}" srcOrd="0" destOrd="0" presId="urn:microsoft.com/office/officeart/2009/layout/CirclePictureHierarchy"/>
    <dgm:cxn modelId="{0B995282-43C5-DE43-A081-636784722205}" type="presParOf" srcId="{B8B1F667-4024-A348-9839-DD11F5F9C006}" destId="{05F6D138-490E-4E41-967A-98B44F0F0B91}" srcOrd="1" destOrd="0" presId="urn:microsoft.com/office/officeart/2009/layout/CirclePictureHierarchy"/>
    <dgm:cxn modelId="{A74958F3-CD8F-CC40-83A7-E3E9B080C8C0}" type="presParOf" srcId="{9881C8D5-2004-A448-A7F7-0108D0B9D32A}" destId="{FEA787E8-BFEC-734D-ADFB-0563D361C254}" srcOrd="1" destOrd="0" presId="urn:microsoft.com/office/officeart/2009/layout/CirclePictureHierarchy"/>
    <dgm:cxn modelId="{7CEC8047-2CB4-7A48-A547-1BE81674AE9C}" type="presParOf" srcId="{FEA787E8-BFEC-734D-ADFB-0563D361C254}" destId="{45E17889-8C34-7044-8169-444F1C986A29}" srcOrd="0" destOrd="0" presId="urn:microsoft.com/office/officeart/2009/layout/CirclePictureHierarchy"/>
    <dgm:cxn modelId="{CA558B40-7985-9B4E-B7A8-1865BF67F6C5}" type="presParOf" srcId="{FEA787E8-BFEC-734D-ADFB-0563D361C254}" destId="{6398C9A0-9EF0-2A4E-85A5-866525B1E649}" srcOrd="1" destOrd="0" presId="urn:microsoft.com/office/officeart/2009/layout/CirclePictureHierarchy"/>
    <dgm:cxn modelId="{A73BD2D4-B7AA-6048-8C07-D4D728E975EF}" type="presParOf" srcId="{6398C9A0-9EF0-2A4E-85A5-866525B1E649}" destId="{DDFA60C5-1868-0F4C-8ACE-B449FF6204A6}" srcOrd="0" destOrd="0" presId="urn:microsoft.com/office/officeart/2009/layout/CirclePictureHierarchy"/>
    <dgm:cxn modelId="{198DD376-CA2C-6D4D-B027-460BD84BC18D}" type="presParOf" srcId="{DDFA60C5-1868-0F4C-8ACE-B449FF6204A6}" destId="{18E4DC2E-B02A-0D4B-933C-1347C7EF825C}" srcOrd="0" destOrd="0" presId="urn:microsoft.com/office/officeart/2009/layout/CirclePictureHierarchy"/>
    <dgm:cxn modelId="{6C6195A7-885D-D844-A1DF-568F5A2FE388}" type="presParOf" srcId="{DDFA60C5-1868-0F4C-8ACE-B449FF6204A6}" destId="{2785DA83-AFD5-2F4B-9563-91717B4DF90C}" srcOrd="1" destOrd="0" presId="urn:microsoft.com/office/officeart/2009/layout/CirclePictureHierarchy"/>
    <dgm:cxn modelId="{FD7649A1-4672-BC4B-974C-71357316C122}" type="presParOf" srcId="{6398C9A0-9EF0-2A4E-85A5-866525B1E649}" destId="{6ABBC549-9E87-4F40-ACC8-3C3F419FAF19}" srcOrd="1" destOrd="0" presId="urn:microsoft.com/office/officeart/2009/layout/CirclePictureHierarchy"/>
    <dgm:cxn modelId="{47A395C4-2906-3D4B-9682-999D7FB2D2EC}" type="presParOf" srcId="{FEA787E8-BFEC-734D-ADFB-0563D361C254}" destId="{7DB11EF8-3E29-424E-AB52-D817F0A9D3C0}" srcOrd="2" destOrd="0" presId="urn:microsoft.com/office/officeart/2009/layout/CirclePictureHierarchy"/>
    <dgm:cxn modelId="{4BFD88E2-67BB-5244-93D1-450113503767}" type="presParOf" srcId="{FEA787E8-BFEC-734D-ADFB-0563D361C254}" destId="{3782BA3A-14BD-3345-BA34-6231133E9821}" srcOrd="3" destOrd="0" presId="urn:microsoft.com/office/officeart/2009/layout/CirclePictureHierarchy"/>
    <dgm:cxn modelId="{29689DAE-C164-974C-B23D-53B93A8F6AE9}" type="presParOf" srcId="{3782BA3A-14BD-3345-BA34-6231133E9821}" destId="{DA58A140-1915-5949-B566-A0814988A348}" srcOrd="0" destOrd="0" presId="urn:microsoft.com/office/officeart/2009/layout/CirclePictureHierarchy"/>
    <dgm:cxn modelId="{3454960E-C68A-7B47-AF11-A99DC97A5219}" type="presParOf" srcId="{DA58A140-1915-5949-B566-A0814988A348}" destId="{7E69D61C-36D3-4F4F-AECE-7EA8C5AF9171}" srcOrd="0" destOrd="0" presId="urn:microsoft.com/office/officeart/2009/layout/CirclePictureHierarchy"/>
    <dgm:cxn modelId="{CEE93F6F-9C01-AE47-A99B-0CAF96E9D77B}" type="presParOf" srcId="{DA58A140-1915-5949-B566-A0814988A348}" destId="{67C2D020-F552-E146-85E4-A24E33CC5164}" srcOrd="1" destOrd="0" presId="urn:microsoft.com/office/officeart/2009/layout/CirclePictureHierarchy"/>
    <dgm:cxn modelId="{6993483E-5AAA-3C41-AE7F-730F261F285E}" type="presParOf" srcId="{3782BA3A-14BD-3345-BA34-6231133E9821}" destId="{2C2A43C9-91DF-D545-A2A7-53F9A3A681D6}" srcOrd="1" destOrd="0" presId="urn:microsoft.com/office/officeart/2009/layout/CirclePictureHierarchy"/>
    <dgm:cxn modelId="{476379E0-019C-6747-9EA3-3836D63E3D0B}" type="presParOf" srcId="{FEA787E8-BFEC-734D-ADFB-0563D361C254}" destId="{EEBDD70F-65E3-FD48-A313-09862F2C9461}" srcOrd="4" destOrd="0" presId="urn:microsoft.com/office/officeart/2009/layout/CirclePictureHierarchy"/>
    <dgm:cxn modelId="{4BE85156-14A0-564B-9696-D082EF35DBE2}" type="presParOf" srcId="{FEA787E8-BFEC-734D-ADFB-0563D361C254}" destId="{0DF3EE05-478A-A640-B70B-D07857C1EFD4}" srcOrd="5" destOrd="0" presId="urn:microsoft.com/office/officeart/2009/layout/CirclePictureHierarchy"/>
    <dgm:cxn modelId="{92656CAB-F13A-2D41-8CA3-13F5DB0C79BD}" type="presParOf" srcId="{0DF3EE05-478A-A640-B70B-D07857C1EFD4}" destId="{917EA72F-F982-BA4F-A22C-47C9C4814745}" srcOrd="0" destOrd="0" presId="urn:microsoft.com/office/officeart/2009/layout/CirclePictureHierarchy"/>
    <dgm:cxn modelId="{776D6A1E-472E-444A-A161-D731FB9470F1}" type="presParOf" srcId="{917EA72F-F982-BA4F-A22C-47C9C4814745}" destId="{5F595502-0776-CA4E-B772-ACB94C2518D3}" srcOrd="0" destOrd="0" presId="urn:microsoft.com/office/officeart/2009/layout/CirclePictureHierarchy"/>
    <dgm:cxn modelId="{C0F3616E-D2FE-4940-9ED3-9934119D51E1}" type="presParOf" srcId="{917EA72F-F982-BA4F-A22C-47C9C4814745}" destId="{815FE45F-CC15-5748-AEAE-A5809787EED0}" srcOrd="1" destOrd="0" presId="urn:microsoft.com/office/officeart/2009/layout/CirclePictureHierarchy"/>
    <dgm:cxn modelId="{E2D024ED-4583-F642-895F-6BB8ED64F50E}" type="presParOf" srcId="{0DF3EE05-478A-A640-B70B-D07857C1EFD4}" destId="{6C11346F-DB3B-BB46-9911-6941B575202D}" srcOrd="1" destOrd="0" presId="urn:microsoft.com/office/officeart/2009/layout/CirclePictureHierarchy"/>
    <dgm:cxn modelId="{BC47A8F2-2BB3-CB44-ACF4-6F89F6DA994E}" type="presParOf" srcId="{FEA787E8-BFEC-734D-ADFB-0563D361C254}" destId="{CCEFAFB7-9F1F-424A-98F6-846E7FCB3051}" srcOrd="6" destOrd="0" presId="urn:microsoft.com/office/officeart/2009/layout/CirclePictureHierarchy"/>
    <dgm:cxn modelId="{0B11618E-E96B-7148-826C-A4C63E4E5077}" type="presParOf" srcId="{FEA787E8-BFEC-734D-ADFB-0563D361C254}" destId="{C8CD5DB8-25F7-874E-8659-3C014AB6C0A6}" srcOrd="7" destOrd="0" presId="urn:microsoft.com/office/officeart/2009/layout/CirclePictureHierarchy"/>
    <dgm:cxn modelId="{53D81B26-A8B6-6245-A19D-2D6338278DC4}" type="presParOf" srcId="{C8CD5DB8-25F7-874E-8659-3C014AB6C0A6}" destId="{87C4ED0D-4E0D-AB4A-84EE-2A294FBF585F}" srcOrd="0" destOrd="0" presId="urn:microsoft.com/office/officeart/2009/layout/CirclePictureHierarchy"/>
    <dgm:cxn modelId="{64C97B64-8506-604D-B4F9-953CCDDC46D4}" type="presParOf" srcId="{87C4ED0D-4E0D-AB4A-84EE-2A294FBF585F}" destId="{C70F6CB9-4546-3243-97AF-3022F1CB5C7A}" srcOrd="0" destOrd="0" presId="urn:microsoft.com/office/officeart/2009/layout/CirclePictureHierarchy"/>
    <dgm:cxn modelId="{664EF010-F4C7-A64C-B430-2611444A3039}" type="presParOf" srcId="{87C4ED0D-4E0D-AB4A-84EE-2A294FBF585F}" destId="{CE2964BB-19F9-6847-BF56-E9B006BACB65}" srcOrd="1" destOrd="0" presId="urn:microsoft.com/office/officeart/2009/layout/CirclePictureHierarchy"/>
    <dgm:cxn modelId="{7A15C4C1-D72D-0349-A85B-A76A2D818F25}" type="presParOf" srcId="{C8CD5DB8-25F7-874E-8659-3C014AB6C0A6}" destId="{44FB50C1-446E-4A45-B6A0-B1A2AA6D132D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98052B-FB5B-244A-B642-95682238645E}" type="doc">
      <dgm:prSet loTypeId="urn:microsoft.com/office/officeart/2005/8/layout/hChevron3" loCatId="" qsTypeId="urn:microsoft.com/office/officeart/2005/8/quickstyle/simple1" qsCatId="simple" csTypeId="urn:microsoft.com/office/officeart/2005/8/colors/colorful3" csCatId="colorful" phldr="1"/>
      <dgm:spPr/>
    </dgm:pt>
    <dgm:pt modelId="{47554866-D6E2-AC4B-B352-87BCB0A2399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1990</a:t>
          </a:r>
        </a:p>
      </dgm:t>
    </dgm:pt>
    <dgm:pt modelId="{F8A2C7E0-910E-474C-958D-66852532D5E7}" type="parTrans" cxnId="{526A2F97-5E16-3541-9A64-BA87F785DC6E}">
      <dgm:prSet/>
      <dgm:spPr/>
      <dgm:t>
        <a:bodyPr/>
        <a:lstStyle/>
        <a:p>
          <a:endParaRPr lang="en-US"/>
        </a:p>
      </dgm:t>
    </dgm:pt>
    <dgm:pt modelId="{BE75055B-762D-2F44-926B-80E9DDE08772}" type="sibTrans" cxnId="{526A2F97-5E16-3541-9A64-BA87F785DC6E}">
      <dgm:prSet/>
      <dgm:spPr/>
      <dgm:t>
        <a:bodyPr/>
        <a:lstStyle/>
        <a:p>
          <a:endParaRPr lang="en-US"/>
        </a:p>
      </dgm:t>
    </dgm:pt>
    <dgm:pt modelId="{1C829090-EFD4-5847-9941-EE7CA4B8513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2000</a:t>
          </a:r>
        </a:p>
      </dgm:t>
    </dgm:pt>
    <dgm:pt modelId="{1FFC96B6-7B39-384F-AE7D-7CAB8B262ACB}" type="parTrans" cxnId="{DFE7A61D-F08F-864B-B6E9-3E4F66490579}">
      <dgm:prSet/>
      <dgm:spPr/>
      <dgm:t>
        <a:bodyPr/>
        <a:lstStyle/>
        <a:p>
          <a:endParaRPr lang="en-US"/>
        </a:p>
      </dgm:t>
    </dgm:pt>
    <dgm:pt modelId="{182FAFCE-0DFE-E249-AD1B-11F3D2780E4B}" type="sibTrans" cxnId="{DFE7A61D-F08F-864B-B6E9-3E4F66490579}">
      <dgm:prSet/>
      <dgm:spPr/>
      <dgm:t>
        <a:bodyPr/>
        <a:lstStyle/>
        <a:p>
          <a:endParaRPr lang="en-US"/>
        </a:p>
      </dgm:t>
    </dgm:pt>
    <dgm:pt modelId="{133FD758-F698-E54D-8623-C8E143053A3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2010</a:t>
          </a:r>
        </a:p>
      </dgm:t>
    </dgm:pt>
    <dgm:pt modelId="{9B590720-D13A-2147-8F4A-D02E2A7794B2}" type="parTrans" cxnId="{EAAB23D8-887A-A448-ACC2-DEEDD02B2786}">
      <dgm:prSet/>
      <dgm:spPr/>
      <dgm:t>
        <a:bodyPr/>
        <a:lstStyle/>
        <a:p>
          <a:endParaRPr lang="en-US"/>
        </a:p>
      </dgm:t>
    </dgm:pt>
    <dgm:pt modelId="{CCF992DC-A9CC-6D4F-884D-3EE271B6F762}" type="sibTrans" cxnId="{EAAB23D8-887A-A448-ACC2-DEEDD02B2786}">
      <dgm:prSet/>
      <dgm:spPr/>
      <dgm:t>
        <a:bodyPr/>
        <a:lstStyle/>
        <a:p>
          <a:endParaRPr lang="en-US"/>
        </a:p>
      </dgm:t>
    </dgm:pt>
    <dgm:pt modelId="{37E309B1-6D0D-AA49-8437-F6D381211943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2020</a:t>
          </a:r>
        </a:p>
      </dgm:t>
    </dgm:pt>
    <dgm:pt modelId="{DCAEF664-3796-FA41-87F6-932CC51A3132}" type="parTrans" cxnId="{0E1B5DEA-F46D-AE4E-B69B-3EC08FBAC5E6}">
      <dgm:prSet/>
      <dgm:spPr/>
      <dgm:t>
        <a:bodyPr/>
        <a:lstStyle/>
        <a:p>
          <a:endParaRPr lang="en-US"/>
        </a:p>
      </dgm:t>
    </dgm:pt>
    <dgm:pt modelId="{57B54444-C900-7647-B4FB-B22031AC32B6}" type="sibTrans" cxnId="{0E1B5DEA-F46D-AE4E-B69B-3EC08FBAC5E6}">
      <dgm:prSet/>
      <dgm:spPr/>
      <dgm:t>
        <a:bodyPr/>
        <a:lstStyle/>
        <a:p>
          <a:endParaRPr lang="en-US"/>
        </a:p>
      </dgm:t>
    </dgm:pt>
    <dgm:pt modelId="{3F856F6D-3E62-F142-BADF-CBDFFAD442DF}" type="pres">
      <dgm:prSet presAssocID="{AE98052B-FB5B-244A-B642-95682238645E}" presName="Name0" presStyleCnt="0">
        <dgm:presLayoutVars>
          <dgm:dir/>
          <dgm:resizeHandles val="exact"/>
        </dgm:presLayoutVars>
      </dgm:prSet>
      <dgm:spPr/>
    </dgm:pt>
    <dgm:pt modelId="{57CA2079-FDBE-664D-9604-C15D5E551DC4}" type="pres">
      <dgm:prSet presAssocID="{47554866-D6E2-AC4B-B352-87BCB0A23996}" presName="parTxOnly" presStyleLbl="node1" presStyleIdx="0" presStyleCnt="4">
        <dgm:presLayoutVars>
          <dgm:bulletEnabled val="1"/>
        </dgm:presLayoutVars>
      </dgm:prSet>
      <dgm:spPr/>
    </dgm:pt>
    <dgm:pt modelId="{45E9231A-2BA1-8B44-B19D-CE831460906B}" type="pres">
      <dgm:prSet presAssocID="{BE75055B-762D-2F44-926B-80E9DDE08772}" presName="parSpace" presStyleCnt="0"/>
      <dgm:spPr/>
    </dgm:pt>
    <dgm:pt modelId="{22079015-6017-E044-B0E7-C74F3664E316}" type="pres">
      <dgm:prSet presAssocID="{1C829090-EFD4-5847-9941-EE7CA4B85139}" presName="parTxOnly" presStyleLbl="node1" presStyleIdx="1" presStyleCnt="4">
        <dgm:presLayoutVars>
          <dgm:bulletEnabled val="1"/>
        </dgm:presLayoutVars>
      </dgm:prSet>
      <dgm:spPr/>
    </dgm:pt>
    <dgm:pt modelId="{39D3BCCE-C37C-7545-9826-88807DEA342D}" type="pres">
      <dgm:prSet presAssocID="{182FAFCE-0DFE-E249-AD1B-11F3D2780E4B}" presName="parSpace" presStyleCnt="0"/>
      <dgm:spPr/>
    </dgm:pt>
    <dgm:pt modelId="{0CBD093B-FB02-C745-9252-913920F424B5}" type="pres">
      <dgm:prSet presAssocID="{133FD758-F698-E54D-8623-C8E143053A35}" presName="parTxOnly" presStyleLbl="node1" presStyleIdx="2" presStyleCnt="4">
        <dgm:presLayoutVars>
          <dgm:bulletEnabled val="1"/>
        </dgm:presLayoutVars>
      </dgm:prSet>
      <dgm:spPr/>
    </dgm:pt>
    <dgm:pt modelId="{F98E26D3-BF67-0A4C-AF2F-5FB5FC17AD49}" type="pres">
      <dgm:prSet presAssocID="{CCF992DC-A9CC-6D4F-884D-3EE271B6F762}" presName="parSpace" presStyleCnt="0"/>
      <dgm:spPr/>
    </dgm:pt>
    <dgm:pt modelId="{DCCF9B81-1CE5-3848-84E2-38EC7057EEF2}" type="pres">
      <dgm:prSet presAssocID="{37E309B1-6D0D-AA49-8437-F6D381211943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DFE7A61D-F08F-864B-B6E9-3E4F66490579}" srcId="{AE98052B-FB5B-244A-B642-95682238645E}" destId="{1C829090-EFD4-5847-9941-EE7CA4B85139}" srcOrd="1" destOrd="0" parTransId="{1FFC96B6-7B39-384F-AE7D-7CAB8B262ACB}" sibTransId="{182FAFCE-0DFE-E249-AD1B-11F3D2780E4B}"/>
    <dgm:cxn modelId="{4B5D1643-AB45-C14A-9D50-7C52511FCB15}" type="presOf" srcId="{AE98052B-FB5B-244A-B642-95682238645E}" destId="{3F856F6D-3E62-F142-BADF-CBDFFAD442DF}" srcOrd="0" destOrd="0" presId="urn:microsoft.com/office/officeart/2005/8/layout/hChevron3"/>
    <dgm:cxn modelId="{F2CE4D5D-CFF2-C148-A9EE-1E3030D02081}" type="presOf" srcId="{133FD758-F698-E54D-8623-C8E143053A35}" destId="{0CBD093B-FB02-C745-9252-913920F424B5}" srcOrd="0" destOrd="0" presId="urn:microsoft.com/office/officeart/2005/8/layout/hChevron3"/>
    <dgm:cxn modelId="{526A2F97-5E16-3541-9A64-BA87F785DC6E}" srcId="{AE98052B-FB5B-244A-B642-95682238645E}" destId="{47554866-D6E2-AC4B-B352-87BCB0A23996}" srcOrd="0" destOrd="0" parTransId="{F8A2C7E0-910E-474C-958D-66852532D5E7}" sibTransId="{BE75055B-762D-2F44-926B-80E9DDE08772}"/>
    <dgm:cxn modelId="{99CDE2A4-2A76-CE46-8824-7C2957F47432}" type="presOf" srcId="{1C829090-EFD4-5847-9941-EE7CA4B85139}" destId="{22079015-6017-E044-B0E7-C74F3664E316}" srcOrd="0" destOrd="0" presId="urn:microsoft.com/office/officeart/2005/8/layout/hChevron3"/>
    <dgm:cxn modelId="{E29516C7-51F4-C648-B4D2-EA7BF89BA54F}" type="presOf" srcId="{47554866-D6E2-AC4B-B352-87BCB0A23996}" destId="{57CA2079-FDBE-664D-9604-C15D5E551DC4}" srcOrd="0" destOrd="0" presId="urn:microsoft.com/office/officeart/2005/8/layout/hChevron3"/>
    <dgm:cxn modelId="{74F5D1D2-282B-D946-98B0-F541AED00095}" type="presOf" srcId="{37E309B1-6D0D-AA49-8437-F6D381211943}" destId="{DCCF9B81-1CE5-3848-84E2-38EC7057EEF2}" srcOrd="0" destOrd="0" presId="urn:microsoft.com/office/officeart/2005/8/layout/hChevron3"/>
    <dgm:cxn modelId="{EAAB23D8-887A-A448-ACC2-DEEDD02B2786}" srcId="{AE98052B-FB5B-244A-B642-95682238645E}" destId="{133FD758-F698-E54D-8623-C8E143053A35}" srcOrd="2" destOrd="0" parTransId="{9B590720-D13A-2147-8F4A-D02E2A7794B2}" sibTransId="{CCF992DC-A9CC-6D4F-884D-3EE271B6F762}"/>
    <dgm:cxn modelId="{0E1B5DEA-F46D-AE4E-B69B-3EC08FBAC5E6}" srcId="{AE98052B-FB5B-244A-B642-95682238645E}" destId="{37E309B1-6D0D-AA49-8437-F6D381211943}" srcOrd="3" destOrd="0" parTransId="{DCAEF664-3796-FA41-87F6-932CC51A3132}" sibTransId="{57B54444-C900-7647-B4FB-B22031AC32B6}"/>
    <dgm:cxn modelId="{1FFA2D85-9ED9-4B46-BB33-42DFEE1FC7F8}" type="presParOf" srcId="{3F856F6D-3E62-F142-BADF-CBDFFAD442DF}" destId="{57CA2079-FDBE-664D-9604-C15D5E551DC4}" srcOrd="0" destOrd="0" presId="urn:microsoft.com/office/officeart/2005/8/layout/hChevron3"/>
    <dgm:cxn modelId="{06EA76C8-FB43-D04A-B6DD-B595692857EA}" type="presParOf" srcId="{3F856F6D-3E62-F142-BADF-CBDFFAD442DF}" destId="{45E9231A-2BA1-8B44-B19D-CE831460906B}" srcOrd="1" destOrd="0" presId="urn:microsoft.com/office/officeart/2005/8/layout/hChevron3"/>
    <dgm:cxn modelId="{6DD9B760-D59F-F14E-B7F3-B194AA94FCF8}" type="presParOf" srcId="{3F856F6D-3E62-F142-BADF-CBDFFAD442DF}" destId="{22079015-6017-E044-B0E7-C74F3664E316}" srcOrd="2" destOrd="0" presId="urn:microsoft.com/office/officeart/2005/8/layout/hChevron3"/>
    <dgm:cxn modelId="{279935DE-CF9B-DA48-B425-AAF8D9BC78B9}" type="presParOf" srcId="{3F856F6D-3E62-F142-BADF-CBDFFAD442DF}" destId="{39D3BCCE-C37C-7545-9826-88807DEA342D}" srcOrd="3" destOrd="0" presId="urn:microsoft.com/office/officeart/2005/8/layout/hChevron3"/>
    <dgm:cxn modelId="{DF0B9F97-99C2-3A4C-BF33-099473C09D7D}" type="presParOf" srcId="{3F856F6D-3E62-F142-BADF-CBDFFAD442DF}" destId="{0CBD093B-FB02-C745-9252-913920F424B5}" srcOrd="4" destOrd="0" presId="urn:microsoft.com/office/officeart/2005/8/layout/hChevron3"/>
    <dgm:cxn modelId="{8F749862-302A-C844-8598-F85370096237}" type="presParOf" srcId="{3F856F6D-3E62-F142-BADF-CBDFFAD442DF}" destId="{F98E26D3-BF67-0A4C-AF2F-5FB5FC17AD49}" srcOrd="5" destOrd="0" presId="urn:microsoft.com/office/officeart/2005/8/layout/hChevron3"/>
    <dgm:cxn modelId="{9B7DE97D-CD06-8F42-84BA-DBFFA30BF349}" type="presParOf" srcId="{3F856F6D-3E62-F142-BADF-CBDFFAD442DF}" destId="{DCCF9B81-1CE5-3848-84E2-38EC7057EEF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F6F7BF-24C9-4EA0-9C82-7C26F1A1BBCA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MX"/>
        </a:p>
      </dgm:t>
    </dgm:pt>
    <dgm:pt modelId="{338BA370-68AE-41FB-8424-A49E4C8A281E}">
      <dgm:prSet phldrT="[Texto]" custT="1"/>
      <dgm:spPr/>
      <dgm:t>
        <a:bodyPr/>
        <a:lstStyle/>
        <a:p>
          <a:r>
            <a:rPr lang="es-MX" sz="2000" dirty="0"/>
            <a:t>Crecimientos, arritmias, </a:t>
          </a:r>
          <a:r>
            <a:rPr lang="es-MX" sz="2000" b="1" dirty="0"/>
            <a:t>bloqueos, </a:t>
          </a:r>
          <a:r>
            <a:rPr lang="es-MX" sz="2000" dirty="0"/>
            <a:t>…</a:t>
          </a:r>
        </a:p>
      </dgm:t>
    </dgm:pt>
    <dgm:pt modelId="{1F64244C-F35F-4AB9-B316-D09A74025A93}" type="parTrans" cxnId="{9EC1CC3F-9893-42BF-97F7-32934EBE7EE5}">
      <dgm:prSet/>
      <dgm:spPr/>
      <dgm:t>
        <a:bodyPr/>
        <a:lstStyle/>
        <a:p>
          <a:endParaRPr lang="es-MX"/>
        </a:p>
      </dgm:t>
    </dgm:pt>
    <dgm:pt modelId="{35C96DE9-B1CC-439C-911A-B5B5B4FF8711}" type="sibTrans" cxnId="{9EC1CC3F-9893-42BF-97F7-32934EBE7EE5}">
      <dgm:prSet/>
      <dgm:spPr/>
      <dgm:t>
        <a:bodyPr/>
        <a:lstStyle/>
        <a:p>
          <a:endParaRPr lang="es-MX"/>
        </a:p>
      </dgm:t>
    </dgm:pt>
    <dgm:pt modelId="{F085AFC3-41F8-4E12-B0E4-FBA91C8DAC74}">
      <dgm:prSet phldrT="[Texto]" custT="1"/>
      <dgm:spPr/>
      <dgm:t>
        <a:bodyPr/>
        <a:lstStyle/>
        <a:p>
          <a:r>
            <a:rPr lang="es-MX" sz="2000" b="1" dirty="0"/>
            <a:t>Bloqueo AV. </a:t>
          </a:r>
          <a:r>
            <a:rPr lang="es-MX" sz="2000" dirty="0"/>
            <a:t>Enlentecimiento en la conducción del impulso eléctrico </a:t>
          </a:r>
        </a:p>
      </dgm:t>
    </dgm:pt>
    <dgm:pt modelId="{D2D2E259-1BD2-4116-A16B-BA5373E4A4C1}" type="parTrans" cxnId="{1C193753-CE84-4490-92CE-0F12B0B5BEB3}">
      <dgm:prSet/>
      <dgm:spPr/>
      <dgm:t>
        <a:bodyPr/>
        <a:lstStyle/>
        <a:p>
          <a:endParaRPr lang="es-MX"/>
        </a:p>
      </dgm:t>
    </dgm:pt>
    <dgm:pt modelId="{33F5533C-43CE-4022-A064-1D018446B9F3}" type="sibTrans" cxnId="{1C193753-CE84-4490-92CE-0F12B0B5BEB3}">
      <dgm:prSet/>
      <dgm:spPr/>
      <dgm:t>
        <a:bodyPr/>
        <a:lstStyle/>
        <a:p>
          <a:endParaRPr lang="es-MX"/>
        </a:p>
      </dgm:t>
    </dgm:pt>
    <dgm:pt modelId="{E2524F11-2EFB-4FF6-BF72-16BE24B4C1C6}">
      <dgm:prSet phldrT="[Texto]" custT="1"/>
      <dgm:spPr/>
      <dgm:t>
        <a:bodyPr/>
        <a:lstStyle/>
        <a:p>
          <a:r>
            <a:rPr lang="es-MX" sz="2000" b="1"/>
            <a:t>Intervalo PR</a:t>
          </a:r>
          <a:endParaRPr lang="es-MX" sz="2000" b="1" dirty="0"/>
        </a:p>
      </dgm:t>
    </dgm:pt>
    <dgm:pt modelId="{F10A9CB0-48FD-47C0-84C6-FC8998288319}" type="parTrans" cxnId="{39808CB6-0AEA-4E67-A020-52F24AF7A682}">
      <dgm:prSet/>
      <dgm:spPr/>
      <dgm:t>
        <a:bodyPr/>
        <a:lstStyle/>
        <a:p>
          <a:endParaRPr lang="es-MX"/>
        </a:p>
      </dgm:t>
    </dgm:pt>
    <dgm:pt modelId="{703BCA13-8726-4CA2-A401-B9A5D24AEBB5}" type="sibTrans" cxnId="{39808CB6-0AEA-4E67-A020-52F24AF7A682}">
      <dgm:prSet/>
      <dgm:spPr/>
      <dgm:t>
        <a:bodyPr/>
        <a:lstStyle/>
        <a:p>
          <a:endParaRPr lang="es-MX"/>
        </a:p>
      </dgm:t>
    </dgm:pt>
    <dgm:pt modelId="{6A35C8A6-36DA-45E2-978A-B8F4823E2080}" type="pres">
      <dgm:prSet presAssocID="{DBF6F7BF-24C9-4EA0-9C82-7C26F1A1BBCA}" presName="Name0" presStyleCnt="0">
        <dgm:presLayoutVars>
          <dgm:chMax val="7"/>
          <dgm:chPref val="7"/>
          <dgm:dir/>
        </dgm:presLayoutVars>
      </dgm:prSet>
      <dgm:spPr/>
    </dgm:pt>
    <dgm:pt modelId="{3F615810-C070-41DD-80DA-58D1BCA3CD68}" type="pres">
      <dgm:prSet presAssocID="{DBF6F7BF-24C9-4EA0-9C82-7C26F1A1BBCA}" presName="Name1" presStyleCnt="0"/>
      <dgm:spPr/>
    </dgm:pt>
    <dgm:pt modelId="{5C597359-44A0-4A88-B3A0-BA461FDD9A4A}" type="pres">
      <dgm:prSet presAssocID="{DBF6F7BF-24C9-4EA0-9C82-7C26F1A1BBCA}" presName="cycle" presStyleCnt="0"/>
      <dgm:spPr/>
    </dgm:pt>
    <dgm:pt modelId="{56A6B0EB-0C0E-4AF3-B497-6D9F24E2C749}" type="pres">
      <dgm:prSet presAssocID="{DBF6F7BF-24C9-4EA0-9C82-7C26F1A1BBCA}" presName="srcNode" presStyleLbl="node1" presStyleIdx="0" presStyleCnt="3"/>
      <dgm:spPr/>
    </dgm:pt>
    <dgm:pt modelId="{6974B7DB-4515-47C6-885E-82C8A096983D}" type="pres">
      <dgm:prSet presAssocID="{DBF6F7BF-24C9-4EA0-9C82-7C26F1A1BBCA}" presName="conn" presStyleLbl="parChTrans1D2" presStyleIdx="0" presStyleCnt="1" custLinFactNeighborX="-44877" custLinFactNeighborY="-3927"/>
      <dgm:spPr/>
    </dgm:pt>
    <dgm:pt modelId="{200FC1B3-4D04-4E6A-B920-9A6A2EE7345A}" type="pres">
      <dgm:prSet presAssocID="{DBF6F7BF-24C9-4EA0-9C82-7C26F1A1BBCA}" presName="extraNode" presStyleLbl="node1" presStyleIdx="0" presStyleCnt="3"/>
      <dgm:spPr/>
    </dgm:pt>
    <dgm:pt modelId="{04E11B10-5703-4EF5-BB0E-F34F3474BD50}" type="pres">
      <dgm:prSet presAssocID="{DBF6F7BF-24C9-4EA0-9C82-7C26F1A1BBCA}" presName="dstNode" presStyleLbl="node1" presStyleIdx="0" presStyleCnt="3"/>
      <dgm:spPr/>
    </dgm:pt>
    <dgm:pt modelId="{884AB400-9C4A-4B69-9A51-6FC4FE82332F}" type="pres">
      <dgm:prSet presAssocID="{338BA370-68AE-41FB-8424-A49E4C8A281E}" presName="text_1" presStyleLbl="node1" presStyleIdx="0" presStyleCnt="3" custScaleX="98981" custLinFactY="-26002" custLinFactNeighborX="-1170" custLinFactNeighborY="-100000">
        <dgm:presLayoutVars>
          <dgm:bulletEnabled val="1"/>
        </dgm:presLayoutVars>
      </dgm:prSet>
      <dgm:spPr/>
    </dgm:pt>
    <dgm:pt modelId="{97F966E1-94E9-4F07-9B6F-990C56ECF79D}" type="pres">
      <dgm:prSet presAssocID="{338BA370-68AE-41FB-8424-A49E4C8A281E}" presName="accent_1" presStyleCnt="0"/>
      <dgm:spPr/>
    </dgm:pt>
    <dgm:pt modelId="{BD4BA342-A1BA-468D-BEC6-C3EF8147C40B}" type="pres">
      <dgm:prSet presAssocID="{338BA370-68AE-41FB-8424-A49E4C8A281E}" presName="accentRepeatNode" presStyleLbl="solidFgAcc1" presStyleIdx="0" presStyleCnt="3" custScaleX="93606" custScaleY="82149" custLinFactNeighborX="-9909" custLinFactNeighborY="-33277"/>
      <dgm:spPr/>
    </dgm:pt>
    <dgm:pt modelId="{0193B80E-5D3E-4CD2-81F4-9303EB42EBB1}" type="pres">
      <dgm:prSet presAssocID="{F085AFC3-41F8-4E12-B0E4-FBA91C8DAC74}" presName="text_2" presStyleLbl="node1" presStyleIdx="1" presStyleCnt="3" custScaleY="214220">
        <dgm:presLayoutVars>
          <dgm:bulletEnabled val="1"/>
        </dgm:presLayoutVars>
      </dgm:prSet>
      <dgm:spPr/>
    </dgm:pt>
    <dgm:pt modelId="{95C8B5D2-0773-4BE2-9165-8FDFCEF0B5A8}" type="pres">
      <dgm:prSet presAssocID="{F085AFC3-41F8-4E12-B0E4-FBA91C8DAC74}" presName="accent_2" presStyleCnt="0"/>
      <dgm:spPr/>
    </dgm:pt>
    <dgm:pt modelId="{87CB8DF7-FFB3-4457-A36B-839A9DC11B42}" type="pres">
      <dgm:prSet presAssocID="{F085AFC3-41F8-4E12-B0E4-FBA91C8DAC74}" presName="accentRepeatNode" presStyleLbl="solidFgAcc1" presStyleIdx="1" presStyleCnt="3"/>
      <dgm:spPr/>
    </dgm:pt>
    <dgm:pt modelId="{EBB81959-ADFB-4B73-BC79-0B82EC750559}" type="pres">
      <dgm:prSet presAssocID="{E2524F11-2EFB-4FF6-BF72-16BE24B4C1C6}" presName="text_3" presStyleLbl="node1" presStyleIdx="2" presStyleCnt="3" custLinFactNeighborX="547" custLinFactNeighborY="54853">
        <dgm:presLayoutVars>
          <dgm:bulletEnabled val="1"/>
        </dgm:presLayoutVars>
      </dgm:prSet>
      <dgm:spPr/>
    </dgm:pt>
    <dgm:pt modelId="{F36E8A95-5B91-47DD-982E-667FB34C74AE}" type="pres">
      <dgm:prSet presAssocID="{E2524F11-2EFB-4FF6-BF72-16BE24B4C1C6}" presName="accent_3" presStyleCnt="0"/>
      <dgm:spPr/>
    </dgm:pt>
    <dgm:pt modelId="{84184C33-9402-42EA-A186-70F1FB9FAA14}" type="pres">
      <dgm:prSet presAssocID="{E2524F11-2EFB-4FF6-BF72-16BE24B4C1C6}" presName="accentRepeatNode" presStyleLbl="solidFgAcc1" presStyleIdx="2" presStyleCnt="3" custLinFactNeighborX="-5662" custLinFactNeighborY="41051"/>
      <dgm:spPr/>
    </dgm:pt>
  </dgm:ptLst>
  <dgm:cxnLst>
    <dgm:cxn modelId="{D2B39B1E-3069-F94F-B4EB-51BBE2BFB7E7}" type="presOf" srcId="{E2524F11-2EFB-4FF6-BF72-16BE24B4C1C6}" destId="{EBB81959-ADFB-4B73-BC79-0B82EC750559}" srcOrd="0" destOrd="0" presId="urn:microsoft.com/office/officeart/2008/layout/VerticalCurvedList"/>
    <dgm:cxn modelId="{173BAB1F-127E-6840-8E72-006763220911}" type="presOf" srcId="{338BA370-68AE-41FB-8424-A49E4C8A281E}" destId="{884AB400-9C4A-4B69-9A51-6FC4FE82332F}" srcOrd="0" destOrd="0" presId="urn:microsoft.com/office/officeart/2008/layout/VerticalCurvedList"/>
    <dgm:cxn modelId="{9EC1CC3F-9893-42BF-97F7-32934EBE7EE5}" srcId="{DBF6F7BF-24C9-4EA0-9C82-7C26F1A1BBCA}" destId="{338BA370-68AE-41FB-8424-A49E4C8A281E}" srcOrd="0" destOrd="0" parTransId="{1F64244C-F35F-4AB9-B316-D09A74025A93}" sibTransId="{35C96DE9-B1CC-439C-911A-B5B5B4FF8711}"/>
    <dgm:cxn modelId="{1C193753-CE84-4490-92CE-0F12B0B5BEB3}" srcId="{DBF6F7BF-24C9-4EA0-9C82-7C26F1A1BBCA}" destId="{F085AFC3-41F8-4E12-B0E4-FBA91C8DAC74}" srcOrd="1" destOrd="0" parTransId="{D2D2E259-1BD2-4116-A16B-BA5373E4A4C1}" sibTransId="{33F5533C-43CE-4022-A064-1D018446B9F3}"/>
    <dgm:cxn modelId="{D264A867-227A-794D-BE7C-96575547953B}" type="presOf" srcId="{F085AFC3-41F8-4E12-B0E4-FBA91C8DAC74}" destId="{0193B80E-5D3E-4CD2-81F4-9303EB42EBB1}" srcOrd="0" destOrd="0" presId="urn:microsoft.com/office/officeart/2008/layout/VerticalCurvedList"/>
    <dgm:cxn modelId="{D13E4A82-0801-FF48-A622-879D4C48C65D}" type="presOf" srcId="{35C96DE9-B1CC-439C-911A-B5B5B4FF8711}" destId="{6974B7DB-4515-47C6-885E-82C8A096983D}" srcOrd="0" destOrd="0" presId="urn:microsoft.com/office/officeart/2008/layout/VerticalCurvedList"/>
    <dgm:cxn modelId="{39808CB6-0AEA-4E67-A020-52F24AF7A682}" srcId="{DBF6F7BF-24C9-4EA0-9C82-7C26F1A1BBCA}" destId="{E2524F11-2EFB-4FF6-BF72-16BE24B4C1C6}" srcOrd="2" destOrd="0" parTransId="{F10A9CB0-48FD-47C0-84C6-FC8998288319}" sibTransId="{703BCA13-8726-4CA2-A401-B9A5D24AEBB5}"/>
    <dgm:cxn modelId="{B899FBBC-869C-2441-991C-0BAFC7B5E53D}" type="presOf" srcId="{DBF6F7BF-24C9-4EA0-9C82-7C26F1A1BBCA}" destId="{6A35C8A6-36DA-45E2-978A-B8F4823E2080}" srcOrd="0" destOrd="0" presId="urn:microsoft.com/office/officeart/2008/layout/VerticalCurvedList"/>
    <dgm:cxn modelId="{3CEF8ABB-82EF-E945-B584-5EDF235E277B}" type="presParOf" srcId="{6A35C8A6-36DA-45E2-978A-B8F4823E2080}" destId="{3F615810-C070-41DD-80DA-58D1BCA3CD68}" srcOrd="0" destOrd="0" presId="urn:microsoft.com/office/officeart/2008/layout/VerticalCurvedList"/>
    <dgm:cxn modelId="{18417B52-E66B-9A48-8C6E-F675EA0CE673}" type="presParOf" srcId="{3F615810-C070-41DD-80DA-58D1BCA3CD68}" destId="{5C597359-44A0-4A88-B3A0-BA461FDD9A4A}" srcOrd="0" destOrd="0" presId="urn:microsoft.com/office/officeart/2008/layout/VerticalCurvedList"/>
    <dgm:cxn modelId="{D5FB71C8-8256-A140-B9BA-89622C406DEE}" type="presParOf" srcId="{5C597359-44A0-4A88-B3A0-BA461FDD9A4A}" destId="{56A6B0EB-0C0E-4AF3-B497-6D9F24E2C749}" srcOrd="0" destOrd="0" presId="urn:microsoft.com/office/officeart/2008/layout/VerticalCurvedList"/>
    <dgm:cxn modelId="{E2F0D090-6156-A946-81B9-C4A209294A2F}" type="presParOf" srcId="{5C597359-44A0-4A88-B3A0-BA461FDD9A4A}" destId="{6974B7DB-4515-47C6-885E-82C8A096983D}" srcOrd="1" destOrd="0" presId="urn:microsoft.com/office/officeart/2008/layout/VerticalCurvedList"/>
    <dgm:cxn modelId="{F576D9DE-47CB-C84B-8028-A12A31B3F170}" type="presParOf" srcId="{5C597359-44A0-4A88-B3A0-BA461FDD9A4A}" destId="{200FC1B3-4D04-4E6A-B920-9A6A2EE7345A}" srcOrd="2" destOrd="0" presId="urn:microsoft.com/office/officeart/2008/layout/VerticalCurvedList"/>
    <dgm:cxn modelId="{ED6BCDC2-51A4-CE4E-AFA8-B4B8F2DEBEE9}" type="presParOf" srcId="{5C597359-44A0-4A88-B3A0-BA461FDD9A4A}" destId="{04E11B10-5703-4EF5-BB0E-F34F3474BD50}" srcOrd="3" destOrd="0" presId="urn:microsoft.com/office/officeart/2008/layout/VerticalCurvedList"/>
    <dgm:cxn modelId="{48BE3E9E-A2EE-F24A-9729-8FFFA3C5AE14}" type="presParOf" srcId="{3F615810-C070-41DD-80DA-58D1BCA3CD68}" destId="{884AB400-9C4A-4B69-9A51-6FC4FE82332F}" srcOrd="1" destOrd="0" presId="urn:microsoft.com/office/officeart/2008/layout/VerticalCurvedList"/>
    <dgm:cxn modelId="{BDBD2268-85FE-404E-8194-402841DDB63D}" type="presParOf" srcId="{3F615810-C070-41DD-80DA-58D1BCA3CD68}" destId="{97F966E1-94E9-4F07-9B6F-990C56ECF79D}" srcOrd="2" destOrd="0" presId="urn:microsoft.com/office/officeart/2008/layout/VerticalCurvedList"/>
    <dgm:cxn modelId="{CCA82DA6-5F9F-B345-B28B-EDB9082462E3}" type="presParOf" srcId="{97F966E1-94E9-4F07-9B6F-990C56ECF79D}" destId="{BD4BA342-A1BA-468D-BEC6-C3EF8147C40B}" srcOrd="0" destOrd="0" presId="urn:microsoft.com/office/officeart/2008/layout/VerticalCurvedList"/>
    <dgm:cxn modelId="{A0432F6A-24A3-A241-86FA-A9DC3067B1B9}" type="presParOf" srcId="{3F615810-C070-41DD-80DA-58D1BCA3CD68}" destId="{0193B80E-5D3E-4CD2-81F4-9303EB42EBB1}" srcOrd="3" destOrd="0" presId="urn:microsoft.com/office/officeart/2008/layout/VerticalCurvedList"/>
    <dgm:cxn modelId="{03168B2D-E40C-034C-87B7-69C90B242872}" type="presParOf" srcId="{3F615810-C070-41DD-80DA-58D1BCA3CD68}" destId="{95C8B5D2-0773-4BE2-9165-8FDFCEF0B5A8}" srcOrd="4" destOrd="0" presId="urn:microsoft.com/office/officeart/2008/layout/VerticalCurvedList"/>
    <dgm:cxn modelId="{0F2C2257-4505-594F-8004-DF330B86E677}" type="presParOf" srcId="{95C8B5D2-0773-4BE2-9165-8FDFCEF0B5A8}" destId="{87CB8DF7-FFB3-4457-A36B-839A9DC11B42}" srcOrd="0" destOrd="0" presId="urn:microsoft.com/office/officeart/2008/layout/VerticalCurvedList"/>
    <dgm:cxn modelId="{780A0AD0-B1FC-2F44-A192-7BBFE6C9BA3E}" type="presParOf" srcId="{3F615810-C070-41DD-80DA-58D1BCA3CD68}" destId="{EBB81959-ADFB-4B73-BC79-0B82EC750559}" srcOrd="5" destOrd="0" presId="urn:microsoft.com/office/officeart/2008/layout/VerticalCurvedList"/>
    <dgm:cxn modelId="{B33BF28F-ECA9-2A43-9522-F1598829A58B}" type="presParOf" srcId="{3F615810-C070-41DD-80DA-58D1BCA3CD68}" destId="{F36E8A95-5B91-47DD-982E-667FB34C74AE}" srcOrd="6" destOrd="0" presId="urn:microsoft.com/office/officeart/2008/layout/VerticalCurvedList"/>
    <dgm:cxn modelId="{AA58FEEF-40A3-F846-90C8-57A7ECE69FCD}" type="presParOf" srcId="{F36E8A95-5B91-47DD-982E-667FB34C74AE}" destId="{84184C33-9402-42EA-A186-70F1FB9FAA1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657AD-50AB-B544-BFF1-DF65B0D5A481}">
      <dsp:nvSpPr>
        <dsp:cNvPr id="0" name=""/>
        <dsp:cNvSpPr/>
      </dsp:nvSpPr>
      <dsp:spPr>
        <a:xfrm>
          <a:off x="0" y="0"/>
          <a:ext cx="9643423" cy="19253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86972-B50F-2842-9BCB-30119CAB9217}">
      <dsp:nvSpPr>
        <dsp:cNvPr id="0" name=""/>
        <dsp:cNvSpPr/>
      </dsp:nvSpPr>
      <dsp:spPr>
        <a:xfrm>
          <a:off x="330570" y="256714"/>
          <a:ext cx="1710718" cy="14119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EC3C77-87DE-FB4D-9482-41F0AC7E2E05}">
      <dsp:nvSpPr>
        <dsp:cNvPr id="0" name=""/>
        <dsp:cNvSpPr/>
      </dsp:nvSpPr>
      <dsp:spPr>
        <a:xfrm rot="10800000">
          <a:off x="289324" y="1925358"/>
          <a:ext cx="1793209" cy="235321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TEMAS</a:t>
          </a:r>
          <a:endParaRPr lang="en-US" sz="11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noProof="0" dirty="0">
              <a:solidFill>
                <a:schemeClr val="bg1"/>
              </a:solidFill>
              <a:latin typeface="Tw Cen MT" charset="0"/>
            </a:rPr>
            <a:t>Aritmética y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noProof="0" dirty="0">
              <a:solidFill>
                <a:schemeClr val="bg1"/>
              </a:solidFill>
              <a:latin typeface="Tw Cen MT" charset="0"/>
            </a:rPr>
            <a:t>Álgebra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noProof="0" dirty="0">
              <a:solidFill>
                <a:schemeClr val="bg1"/>
              </a:solidFill>
              <a:latin typeface="Tw Cen MT" charset="0"/>
            </a:rPr>
            <a:t>Geometría y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noProof="0" dirty="0">
              <a:solidFill>
                <a:schemeClr val="bg1"/>
              </a:solidFill>
              <a:latin typeface="Tw Cen MT" charset="0"/>
            </a:rPr>
            <a:t>Trigonometría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noProof="0" dirty="0">
              <a:solidFill>
                <a:schemeClr val="bg1"/>
              </a:solidFill>
              <a:latin typeface="Tw Cen MT" charset="0"/>
            </a:rPr>
            <a:t>Cálculo y  Probabilidad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noProof="0" dirty="0">
              <a:solidFill>
                <a:schemeClr val="bg1"/>
              </a:solidFill>
              <a:latin typeface="Tw Cen MT" charset="0"/>
            </a:rPr>
            <a:t>…</a:t>
          </a:r>
        </a:p>
      </dsp:txBody>
      <dsp:txXfrm rot="10800000">
        <a:off x="344471" y="1925358"/>
        <a:ext cx="1682915" cy="2298069"/>
      </dsp:txXfrm>
    </dsp:sp>
    <dsp:sp modelId="{36E08B83-2F52-0644-AABF-B7089A0F1A8D}">
      <dsp:nvSpPr>
        <dsp:cNvPr id="0" name=""/>
        <dsp:cNvSpPr/>
      </dsp:nvSpPr>
      <dsp:spPr>
        <a:xfrm>
          <a:off x="2507733" y="256714"/>
          <a:ext cx="1710718" cy="14119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83FF3E-994E-0D4F-A314-440016CE9DD4}">
      <dsp:nvSpPr>
        <dsp:cNvPr id="0" name=""/>
        <dsp:cNvSpPr/>
      </dsp:nvSpPr>
      <dsp:spPr>
        <a:xfrm rot="10800000">
          <a:off x="2253606" y="1925358"/>
          <a:ext cx="2218973" cy="235321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EJES</a:t>
          </a:r>
          <a:endParaRPr lang="en-US" sz="18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bg1"/>
              </a:solidFill>
              <a:latin typeface="Tw Cen MT" charset="0"/>
            </a:rPr>
            <a:t>Sentido</a:t>
          </a:r>
          <a:r>
            <a:rPr lang="en-US" sz="1600" kern="1200" dirty="0">
              <a:solidFill>
                <a:schemeClr val="bg1"/>
              </a:solidFill>
              <a:latin typeface="Tw Cen MT" charset="0"/>
            </a:rPr>
            <a:t> </a:t>
          </a:r>
          <a:r>
            <a:rPr lang="en-US" sz="1600" kern="1200" dirty="0" err="1">
              <a:solidFill>
                <a:schemeClr val="bg1"/>
              </a:solidFill>
              <a:latin typeface="Tw Cen MT" charset="0"/>
            </a:rPr>
            <a:t>numérico</a:t>
          </a:r>
          <a:r>
            <a:rPr lang="en-US" sz="1600" kern="1200" dirty="0">
              <a:solidFill>
                <a:schemeClr val="bg1"/>
              </a:solidFill>
              <a:latin typeface="Tw Cen MT" charset="0"/>
            </a:rPr>
            <a:t> y </a:t>
          </a:r>
          <a:r>
            <a:rPr lang="en-US" sz="1600" kern="1200" dirty="0" err="1">
              <a:solidFill>
                <a:schemeClr val="bg1"/>
              </a:solidFill>
              <a:latin typeface="Tw Cen MT" charset="0"/>
            </a:rPr>
            <a:t>pensamiento</a:t>
          </a:r>
          <a:r>
            <a:rPr lang="en-US" sz="1600" kern="1200" dirty="0">
              <a:solidFill>
                <a:schemeClr val="bg1"/>
              </a:solidFill>
              <a:latin typeface="Tw Cen MT" charset="0"/>
            </a:rPr>
            <a:t> </a:t>
          </a:r>
          <a:r>
            <a:rPr lang="en-US" sz="1600" kern="1200" dirty="0" err="1">
              <a:solidFill>
                <a:schemeClr val="bg1"/>
              </a:solidFill>
              <a:latin typeface="Tw Cen MT" charset="0"/>
            </a:rPr>
            <a:t>algebraico</a:t>
          </a:r>
          <a:endParaRPr lang="en-US" sz="1600" kern="1200" dirty="0">
            <a:solidFill>
              <a:schemeClr val="bg1"/>
            </a:solidFill>
            <a:latin typeface="Tw Cen MT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Tw Cen MT" charset="0"/>
            </a:rPr>
            <a:t>Forma, </a:t>
          </a:r>
          <a:r>
            <a:rPr lang="en-US" sz="1600" kern="1200" dirty="0" err="1">
              <a:solidFill>
                <a:schemeClr val="bg1"/>
              </a:solidFill>
              <a:latin typeface="Tw Cen MT" charset="0"/>
            </a:rPr>
            <a:t>espacio</a:t>
          </a:r>
          <a:r>
            <a:rPr lang="en-US" sz="1600" kern="1200" dirty="0">
              <a:solidFill>
                <a:schemeClr val="bg1"/>
              </a:solidFill>
              <a:latin typeface="Tw Cen MT" charset="0"/>
            </a:rPr>
            <a:t> y </a:t>
          </a:r>
          <a:r>
            <a:rPr lang="en-US" sz="1600" kern="1200" dirty="0" err="1">
              <a:solidFill>
                <a:schemeClr val="bg1"/>
              </a:solidFill>
              <a:latin typeface="Tw Cen MT" charset="0"/>
            </a:rPr>
            <a:t>medida</a:t>
          </a:r>
          <a:endParaRPr lang="en-US" sz="1600" kern="1200" dirty="0">
            <a:solidFill>
              <a:schemeClr val="bg1"/>
            </a:solidFill>
            <a:latin typeface="Tw Cen MT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bg1"/>
              </a:solidFill>
              <a:latin typeface="Tw Cen MT" charset="0"/>
            </a:rPr>
            <a:t>Manejo</a:t>
          </a:r>
          <a:r>
            <a:rPr lang="en-US" sz="1600" kern="1200" dirty="0">
              <a:solidFill>
                <a:schemeClr val="bg1"/>
              </a:solidFill>
              <a:latin typeface="Tw Cen MT" charset="0"/>
            </a:rPr>
            <a:t> de la </a:t>
          </a:r>
          <a:r>
            <a:rPr lang="en-US" sz="1600" kern="1200" dirty="0" err="1">
              <a:solidFill>
                <a:schemeClr val="bg1"/>
              </a:solidFill>
              <a:latin typeface="Tw Cen MT" charset="0"/>
            </a:rPr>
            <a:t>información</a:t>
          </a:r>
          <a:endParaRPr lang="en-US" sz="1600" kern="1200" dirty="0">
            <a:solidFill>
              <a:schemeClr val="bg1"/>
            </a:solidFill>
            <a:latin typeface="Tw Cen MT" charset="0"/>
          </a:endParaRPr>
        </a:p>
      </dsp:txBody>
      <dsp:txXfrm rot="10800000">
        <a:off x="2321847" y="1925358"/>
        <a:ext cx="2082491" cy="2284975"/>
      </dsp:txXfrm>
    </dsp:sp>
    <dsp:sp modelId="{C467D9D7-4BF5-AF4D-9AB3-B6A71E23B938}">
      <dsp:nvSpPr>
        <dsp:cNvPr id="0" name=""/>
        <dsp:cNvSpPr/>
      </dsp:nvSpPr>
      <dsp:spPr>
        <a:xfrm>
          <a:off x="5320616" y="256714"/>
          <a:ext cx="1474725" cy="14119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AFB4A2-8D61-374A-8CDC-FBD88F8BAFAD}">
      <dsp:nvSpPr>
        <dsp:cNvPr id="0" name=""/>
        <dsp:cNvSpPr/>
      </dsp:nvSpPr>
      <dsp:spPr>
        <a:xfrm rot="10800000">
          <a:off x="4668080" y="1925358"/>
          <a:ext cx="2828656" cy="235321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COMPETENCIAS</a:t>
          </a:r>
          <a:endParaRPr lang="en-US" sz="17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chemeClr val="bg1"/>
              </a:solidFill>
              <a:latin typeface="Tw Cen MT" charset="0"/>
            </a:rPr>
            <a:t>Capacidad de un individuo para analizar, razonar y comunicar de forma eficaz; a la vez de plantear, resolver, e interpretar </a:t>
          </a:r>
          <a:r>
            <a:rPr lang="es-MX" sz="1600" i="1" kern="1200" dirty="0">
              <a:solidFill>
                <a:schemeClr val="bg1"/>
              </a:solidFill>
              <a:latin typeface="Tw Cen MT" charset="0"/>
            </a:rPr>
            <a:t>problemas</a:t>
          </a:r>
          <a:r>
            <a:rPr lang="es-MX" sz="1600" kern="1200" dirty="0">
              <a:solidFill>
                <a:schemeClr val="bg1"/>
              </a:solidFill>
              <a:latin typeface="Tw Cen MT" charset="0"/>
            </a:rPr>
            <a:t> </a:t>
          </a:r>
          <a:r>
            <a:rPr lang="es-MX" sz="1600" i="1" kern="1200" dirty="0">
              <a:solidFill>
                <a:schemeClr val="bg1"/>
              </a:solidFill>
              <a:latin typeface="Tw Cen MT" charset="0"/>
            </a:rPr>
            <a:t>matemáticos</a:t>
          </a:r>
          <a:r>
            <a:rPr lang="es-MX" sz="1600" kern="1200" dirty="0">
              <a:solidFill>
                <a:schemeClr val="bg1"/>
              </a:solidFill>
              <a:latin typeface="Tw Cen MT" charset="0"/>
            </a:rPr>
            <a:t> en una variedad de situaciones</a:t>
          </a:r>
          <a:r>
            <a:rPr lang="es-MX" sz="1800" kern="1200" dirty="0">
              <a:solidFill>
                <a:schemeClr val="bg1"/>
              </a:solidFill>
              <a:latin typeface="Tw Cen MT" charset="0"/>
            </a:rPr>
            <a:t>.</a:t>
          </a:r>
          <a:endParaRPr lang="en-US" sz="1800" kern="1200" dirty="0">
            <a:solidFill>
              <a:schemeClr val="bg1"/>
            </a:solidFill>
          </a:endParaRPr>
        </a:p>
      </dsp:txBody>
      <dsp:txXfrm rot="10800000">
        <a:off x="4740450" y="1925358"/>
        <a:ext cx="2683916" cy="2280846"/>
      </dsp:txXfrm>
    </dsp:sp>
    <dsp:sp modelId="{4BD199BB-457A-084F-BE1C-028FF1215640}">
      <dsp:nvSpPr>
        <dsp:cNvPr id="0" name=""/>
        <dsp:cNvSpPr/>
      </dsp:nvSpPr>
      <dsp:spPr>
        <a:xfrm>
          <a:off x="7643379" y="191236"/>
          <a:ext cx="1710718" cy="15428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07A601-ECEC-5D40-A8CD-3349FFD317D8}">
      <dsp:nvSpPr>
        <dsp:cNvPr id="0" name=""/>
        <dsp:cNvSpPr/>
      </dsp:nvSpPr>
      <dsp:spPr>
        <a:xfrm rot="10800000">
          <a:off x="7643379" y="1925358"/>
          <a:ext cx="1710718" cy="235321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chemeClr val="bg1"/>
              </a:solidFill>
            </a:rPr>
            <a:t>PR</a:t>
          </a:r>
          <a:r>
            <a:rPr lang="es-ES" sz="1400" kern="1200" dirty="0">
              <a:solidFill>
                <a:schemeClr val="bg1"/>
              </a:solidFill>
            </a:rPr>
            <a:t>ÁCTICAS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chemeClr val="bg1"/>
              </a:solidFill>
            </a:rPr>
            <a:t>P A y L 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chemeClr val="bg1"/>
              </a:solidFill>
            </a:rPr>
            <a:t>P G y 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chemeClr val="bg1"/>
              </a:solidFill>
            </a:rPr>
            <a:t>P G 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chemeClr val="bg1"/>
              </a:solidFill>
            </a:rPr>
            <a:t>P y L V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chemeClr val="bg1"/>
              </a:solidFill>
            </a:rPr>
            <a:t>P E</a:t>
          </a:r>
        </a:p>
      </dsp:txBody>
      <dsp:txXfrm rot="10800000">
        <a:off x="7695989" y="1925358"/>
        <a:ext cx="1605498" cy="2300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FAFB7-9F1F-424A-98F6-846E7FCB3051}">
      <dsp:nvSpPr>
        <dsp:cNvPr id="0" name=""/>
        <dsp:cNvSpPr/>
      </dsp:nvSpPr>
      <dsp:spPr>
        <a:xfrm>
          <a:off x="3812516" y="1684824"/>
          <a:ext cx="3905571" cy="8873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2369"/>
              </a:lnTo>
              <a:lnTo>
                <a:pt x="3905571" y="752369"/>
              </a:lnTo>
              <a:lnTo>
                <a:pt x="3905571" y="887368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DD70F-65E3-FD48-A313-09862F2C9461}">
      <dsp:nvSpPr>
        <dsp:cNvPr id="0" name=""/>
        <dsp:cNvSpPr/>
      </dsp:nvSpPr>
      <dsp:spPr>
        <a:xfrm>
          <a:off x="3812516" y="1684824"/>
          <a:ext cx="466688" cy="8873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2369"/>
              </a:lnTo>
              <a:lnTo>
                <a:pt x="466688" y="752369"/>
              </a:lnTo>
              <a:lnTo>
                <a:pt x="466688" y="887368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11EF8-3E29-424E-AB52-D817F0A9D3C0}">
      <dsp:nvSpPr>
        <dsp:cNvPr id="0" name=""/>
        <dsp:cNvSpPr/>
      </dsp:nvSpPr>
      <dsp:spPr>
        <a:xfrm>
          <a:off x="2505227" y="1684824"/>
          <a:ext cx="1307288" cy="887368"/>
        </a:xfrm>
        <a:custGeom>
          <a:avLst/>
          <a:gdLst/>
          <a:ahLst/>
          <a:cxnLst/>
          <a:rect l="0" t="0" r="0" b="0"/>
          <a:pathLst>
            <a:path>
              <a:moveTo>
                <a:pt x="1307288" y="0"/>
              </a:moveTo>
              <a:lnTo>
                <a:pt x="1307288" y="752369"/>
              </a:lnTo>
              <a:lnTo>
                <a:pt x="0" y="752369"/>
              </a:lnTo>
              <a:lnTo>
                <a:pt x="0" y="887368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E17889-8C34-7044-8169-444F1C986A29}">
      <dsp:nvSpPr>
        <dsp:cNvPr id="0" name=""/>
        <dsp:cNvSpPr/>
      </dsp:nvSpPr>
      <dsp:spPr>
        <a:xfrm>
          <a:off x="433205" y="1684824"/>
          <a:ext cx="3379310" cy="887368"/>
        </a:xfrm>
        <a:custGeom>
          <a:avLst/>
          <a:gdLst/>
          <a:ahLst/>
          <a:cxnLst/>
          <a:rect l="0" t="0" r="0" b="0"/>
          <a:pathLst>
            <a:path>
              <a:moveTo>
                <a:pt x="3379310" y="0"/>
              </a:moveTo>
              <a:lnTo>
                <a:pt x="3379310" y="752369"/>
              </a:lnTo>
              <a:lnTo>
                <a:pt x="0" y="752369"/>
              </a:lnTo>
              <a:lnTo>
                <a:pt x="0" y="887368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C67991-38F4-B54D-AF98-D1AD34047613}">
      <dsp:nvSpPr>
        <dsp:cNvPr id="0" name=""/>
        <dsp:cNvSpPr/>
      </dsp:nvSpPr>
      <dsp:spPr>
        <a:xfrm>
          <a:off x="3192252" y="734426"/>
          <a:ext cx="1240527" cy="9503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6000" b="-66000"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F6D138-490E-4E41-967A-98B44F0F0B91}">
      <dsp:nvSpPr>
        <dsp:cNvPr id="0" name=""/>
        <dsp:cNvSpPr/>
      </dsp:nvSpPr>
      <dsp:spPr>
        <a:xfrm>
          <a:off x="4324230" y="569869"/>
          <a:ext cx="3383548" cy="950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</a:t>
          </a:r>
          <a:r>
            <a:rPr lang="en-US" sz="3600" kern="1200" dirty="0"/>
            <a:t>CURRÍCULA</a:t>
          </a:r>
          <a:endParaRPr lang="en-US" sz="1000" kern="1200" dirty="0"/>
        </a:p>
      </dsp:txBody>
      <dsp:txXfrm>
        <a:off x="4324230" y="569869"/>
        <a:ext cx="3383548" cy="950397"/>
      </dsp:txXfrm>
    </dsp:sp>
    <dsp:sp modelId="{18E4DC2E-B02A-0D4B-933C-1347C7EF825C}">
      <dsp:nvSpPr>
        <dsp:cNvPr id="0" name=""/>
        <dsp:cNvSpPr/>
      </dsp:nvSpPr>
      <dsp:spPr>
        <a:xfrm>
          <a:off x="1207" y="2572193"/>
          <a:ext cx="863997" cy="86399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85DA83-AFD5-2F4B-9563-91717B4DF90C}">
      <dsp:nvSpPr>
        <dsp:cNvPr id="0" name=""/>
        <dsp:cNvSpPr/>
      </dsp:nvSpPr>
      <dsp:spPr>
        <a:xfrm>
          <a:off x="830653" y="2570033"/>
          <a:ext cx="1295996" cy="86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</a:t>
          </a:r>
          <a:r>
            <a:rPr lang="en-US" sz="1800" kern="1200" dirty="0"/>
            <a:t>TEMAS </a:t>
          </a:r>
          <a:endParaRPr lang="en-US" sz="900" kern="1200" dirty="0"/>
        </a:p>
      </dsp:txBody>
      <dsp:txXfrm>
        <a:off x="830653" y="2570033"/>
        <a:ext cx="1295996" cy="863997"/>
      </dsp:txXfrm>
    </dsp:sp>
    <dsp:sp modelId="{7E69D61C-36D3-4F4F-AECE-7EA8C5AF9171}">
      <dsp:nvSpPr>
        <dsp:cNvPr id="0" name=""/>
        <dsp:cNvSpPr/>
      </dsp:nvSpPr>
      <dsp:spPr>
        <a:xfrm>
          <a:off x="2073228" y="2572193"/>
          <a:ext cx="863997" cy="86399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C2D020-F552-E146-85E4-A24E33CC5164}">
      <dsp:nvSpPr>
        <dsp:cNvPr id="0" name=""/>
        <dsp:cNvSpPr/>
      </dsp:nvSpPr>
      <dsp:spPr>
        <a:xfrm>
          <a:off x="2902476" y="2570033"/>
          <a:ext cx="1295996" cy="86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</a:t>
          </a:r>
          <a:r>
            <a:rPr lang="en-US" sz="1800" kern="1200" dirty="0"/>
            <a:t>EJES</a:t>
          </a:r>
        </a:p>
      </dsp:txBody>
      <dsp:txXfrm>
        <a:off x="2902476" y="2570033"/>
        <a:ext cx="1295996" cy="863997"/>
      </dsp:txXfrm>
    </dsp:sp>
    <dsp:sp modelId="{5F595502-0776-CA4E-B772-ACB94C2518D3}">
      <dsp:nvSpPr>
        <dsp:cNvPr id="0" name=""/>
        <dsp:cNvSpPr/>
      </dsp:nvSpPr>
      <dsp:spPr>
        <a:xfrm>
          <a:off x="3847206" y="2572193"/>
          <a:ext cx="863997" cy="86399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5FE45F-CC15-5748-AEAE-A5809787EED0}">
      <dsp:nvSpPr>
        <dsp:cNvPr id="0" name=""/>
        <dsp:cNvSpPr/>
      </dsp:nvSpPr>
      <dsp:spPr>
        <a:xfrm>
          <a:off x="4642071" y="2570033"/>
          <a:ext cx="2729575" cy="86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</a:t>
          </a:r>
          <a:r>
            <a:rPr lang="en-US" sz="1800" kern="1200" dirty="0"/>
            <a:t>COMPETENCIAS</a:t>
          </a:r>
          <a:endParaRPr lang="en-US" sz="1000" kern="1200" dirty="0"/>
        </a:p>
      </dsp:txBody>
      <dsp:txXfrm>
        <a:off x="4642071" y="2570033"/>
        <a:ext cx="2729575" cy="863997"/>
      </dsp:txXfrm>
    </dsp:sp>
    <dsp:sp modelId="{C70F6CB9-4546-3243-97AF-3022F1CB5C7A}">
      <dsp:nvSpPr>
        <dsp:cNvPr id="0" name=""/>
        <dsp:cNvSpPr/>
      </dsp:nvSpPr>
      <dsp:spPr>
        <a:xfrm>
          <a:off x="7286089" y="2572193"/>
          <a:ext cx="863997" cy="863997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E2964BB-19F9-6847-BF56-E9B006BACB65}">
      <dsp:nvSpPr>
        <dsp:cNvPr id="0" name=""/>
        <dsp:cNvSpPr/>
      </dsp:nvSpPr>
      <dsp:spPr>
        <a:xfrm>
          <a:off x="8128493" y="2570033"/>
          <a:ext cx="2147997" cy="86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</a:t>
          </a:r>
          <a:r>
            <a:rPr lang="en-US" sz="1800" kern="1200" dirty="0"/>
            <a:t>PRÁCTICAS</a:t>
          </a:r>
          <a:endParaRPr lang="en-US" sz="900" kern="1200" dirty="0"/>
        </a:p>
      </dsp:txBody>
      <dsp:txXfrm>
        <a:off x="8128493" y="2570033"/>
        <a:ext cx="2147997" cy="863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A2079-FDBE-664D-9604-C15D5E551DC4}">
      <dsp:nvSpPr>
        <dsp:cNvPr id="0" name=""/>
        <dsp:cNvSpPr/>
      </dsp:nvSpPr>
      <dsp:spPr>
        <a:xfrm>
          <a:off x="3411" y="0"/>
          <a:ext cx="3423161" cy="38873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1990</a:t>
          </a:r>
        </a:p>
      </dsp:txBody>
      <dsp:txXfrm>
        <a:off x="3411" y="0"/>
        <a:ext cx="3325977" cy="388737"/>
      </dsp:txXfrm>
    </dsp:sp>
    <dsp:sp modelId="{22079015-6017-E044-B0E7-C74F3664E316}">
      <dsp:nvSpPr>
        <dsp:cNvPr id="0" name=""/>
        <dsp:cNvSpPr/>
      </dsp:nvSpPr>
      <dsp:spPr>
        <a:xfrm>
          <a:off x="2741940" y="0"/>
          <a:ext cx="3423161" cy="388737"/>
        </a:xfrm>
        <a:prstGeom prst="chevron">
          <a:avLst/>
        </a:prstGeom>
        <a:solidFill>
          <a:schemeClr val="accent3">
            <a:hueOff val="-3885836"/>
            <a:satOff val="-232"/>
            <a:lumOff val="287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2000</a:t>
          </a:r>
        </a:p>
      </dsp:txBody>
      <dsp:txXfrm>
        <a:off x="2936309" y="0"/>
        <a:ext cx="3034424" cy="388737"/>
      </dsp:txXfrm>
    </dsp:sp>
    <dsp:sp modelId="{0CBD093B-FB02-C745-9252-913920F424B5}">
      <dsp:nvSpPr>
        <dsp:cNvPr id="0" name=""/>
        <dsp:cNvSpPr/>
      </dsp:nvSpPr>
      <dsp:spPr>
        <a:xfrm>
          <a:off x="5480469" y="0"/>
          <a:ext cx="3423161" cy="388737"/>
        </a:xfrm>
        <a:prstGeom prst="chevron">
          <a:avLst/>
        </a:prstGeom>
        <a:solidFill>
          <a:schemeClr val="accent3">
            <a:hueOff val="-7771673"/>
            <a:satOff val="-464"/>
            <a:lumOff val="575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2010</a:t>
          </a:r>
        </a:p>
      </dsp:txBody>
      <dsp:txXfrm>
        <a:off x="5674838" y="0"/>
        <a:ext cx="3034424" cy="388737"/>
      </dsp:txXfrm>
    </dsp:sp>
    <dsp:sp modelId="{DCCF9B81-1CE5-3848-84E2-38EC7057EEF2}">
      <dsp:nvSpPr>
        <dsp:cNvPr id="0" name=""/>
        <dsp:cNvSpPr/>
      </dsp:nvSpPr>
      <dsp:spPr>
        <a:xfrm>
          <a:off x="8218998" y="0"/>
          <a:ext cx="3423161" cy="388737"/>
        </a:xfrm>
        <a:prstGeom prst="chevron">
          <a:avLst/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2020</a:t>
          </a:r>
        </a:p>
      </dsp:txBody>
      <dsp:txXfrm>
        <a:off x="8413367" y="0"/>
        <a:ext cx="3034424" cy="3887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4B7DB-4515-47C6-885E-82C8A096983D}">
      <dsp:nvSpPr>
        <dsp:cNvPr id="0" name=""/>
        <dsp:cNvSpPr/>
      </dsp:nvSpPr>
      <dsp:spPr>
        <a:xfrm>
          <a:off x="-4827824" y="-965714"/>
          <a:ext cx="5750184" cy="5750184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48000" cap="flat" cmpd="thickThin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4AB400-9C4A-4B69-9A51-6FC4FE82332F}">
      <dsp:nvSpPr>
        <dsp:cNvPr id="0" name=""/>
        <dsp:cNvSpPr/>
      </dsp:nvSpPr>
      <dsp:spPr>
        <a:xfrm>
          <a:off x="572698" y="0"/>
          <a:ext cx="3074304" cy="8540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9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Crecimientos, arritmias, </a:t>
          </a:r>
          <a:r>
            <a:rPr lang="es-MX" sz="2000" b="1" kern="1200" dirty="0"/>
            <a:t>bloqueos, </a:t>
          </a:r>
          <a:r>
            <a:rPr lang="es-MX" sz="2000" kern="1200" dirty="0"/>
            <a:t>…</a:t>
          </a:r>
        </a:p>
      </dsp:txBody>
      <dsp:txXfrm>
        <a:off x="572698" y="0"/>
        <a:ext cx="3074304" cy="854075"/>
      </dsp:txXfrm>
    </dsp:sp>
    <dsp:sp modelId="{BD4BA342-A1BA-468D-BEC6-C3EF8147C40B}">
      <dsp:nvSpPr>
        <dsp:cNvPr id="0" name=""/>
        <dsp:cNvSpPr/>
      </dsp:nvSpPr>
      <dsp:spPr>
        <a:xfrm>
          <a:off x="0" y="60303"/>
          <a:ext cx="999331" cy="8770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93B80E-5D3E-4CD2-81F4-9303EB42EBB1}">
      <dsp:nvSpPr>
        <dsp:cNvPr id="0" name=""/>
        <dsp:cNvSpPr/>
      </dsp:nvSpPr>
      <dsp:spPr>
        <a:xfrm>
          <a:off x="903669" y="1220387"/>
          <a:ext cx="2795497" cy="18295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9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Bloqueo AV. </a:t>
          </a:r>
          <a:r>
            <a:rPr lang="es-MX" sz="2000" kern="1200" dirty="0"/>
            <a:t>Enlentecimiento en la conducción del impulso eléctrico </a:t>
          </a:r>
        </a:p>
      </dsp:txBody>
      <dsp:txXfrm>
        <a:off x="903669" y="1220387"/>
        <a:ext cx="2795497" cy="1829599"/>
      </dsp:txXfrm>
    </dsp:sp>
    <dsp:sp modelId="{87CB8DF7-FFB3-4457-A36B-839A9DC11B42}">
      <dsp:nvSpPr>
        <dsp:cNvPr id="0" name=""/>
        <dsp:cNvSpPr/>
      </dsp:nvSpPr>
      <dsp:spPr>
        <a:xfrm>
          <a:off x="369872" y="1601390"/>
          <a:ext cx="1067593" cy="10675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81959-ADFB-4B73-BC79-0B82EC750559}">
      <dsp:nvSpPr>
        <dsp:cNvPr id="0" name=""/>
        <dsp:cNvSpPr/>
      </dsp:nvSpPr>
      <dsp:spPr>
        <a:xfrm>
          <a:off x="610202" y="3416299"/>
          <a:ext cx="3105953" cy="8540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9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/>
            <a:t>Intervalo PR</a:t>
          </a:r>
          <a:endParaRPr lang="es-MX" sz="2000" b="1" kern="1200" dirty="0"/>
        </a:p>
      </dsp:txBody>
      <dsp:txXfrm>
        <a:off x="610202" y="3416299"/>
        <a:ext cx="3105953" cy="854075"/>
      </dsp:txXfrm>
    </dsp:sp>
    <dsp:sp modelId="{84184C33-9402-42EA-A186-70F1FB9FAA14}">
      <dsp:nvSpPr>
        <dsp:cNvPr id="0" name=""/>
        <dsp:cNvSpPr/>
      </dsp:nvSpPr>
      <dsp:spPr>
        <a:xfrm>
          <a:off x="0" y="3202781"/>
          <a:ext cx="1067593" cy="10675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690DC06B-AB08-4449-BBF2-D264D52BB5AA}" type="datetime1">
              <a:rPr lang="es-ES" smtClean="0"/>
              <a:pPr algn="r" rtl="0"/>
              <a:t>9/3/18</a:t>
            </a:fld>
            <a:r>
              <a:rPr lang="es-ES" dirty="0"/>
              <a:t>​</a:t>
            </a:r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093B6963-495A-4FE1-8B7F-59E549A2EEB6}" type="datetime1">
              <a:rPr lang="es-ES" smtClean="0"/>
              <a:pPr algn="r"/>
              <a:t>9/3/18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Haga clic para modificar el estilo de texto del patrón</a:t>
            </a:r>
          </a:p>
          <a:p>
            <a:pPr lvl="1" rtl="0"/>
            <a:r>
              <a:t>Segundo nivel</a:t>
            </a:r>
          </a:p>
          <a:p>
            <a:pPr lvl="2" rtl="0"/>
            <a:r>
              <a:t>Tercer nivel</a:t>
            </a:r>
          </a:p>
          <a:p>
            <a:pPr lvl="3" rtl="0"/>
            <a:r>
              <a:t>Cuarto nivel</a:t>
            </a:r>
          </a:p>
          <a:p>
            <a:pPr lvl="4" rtl="0"/>
            <a:r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0A3C37BE-C303-496D-B5CD-85F2937540FC}" type="slidenum">
              <a:rPr lang="es-ES" smtClean="0"/>
              <a:pPr algn="r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0A3C37BE-C303-496D-B5CD-85F2937540FC}" type="slidenum">
              <a:rPr lang="es-ES" smtClean="0"/>
              <a:pPr algn="r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9917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F7B6-30B5-B646-A8CC-4B75CC1D85FB}" type="slidenum">
              <a:rPr lang="es-ES_tradnl" smtClean="0"/>
              <a:t>59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0462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es-ES_tradnl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es-ES" smtClean="0"/>
              <a:pPr algn="r"/>
              <a:t>‹Nº›</a:t>
            </a:fld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_tradnl" noProof="0"/>
              <a:t>Arrastre la imagen al marcador de posición o haga clic en el icono para agregarla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_tradnl" noProof="0"/>
              <a:t>Haga clic para modificar el estilo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es-ES" smtClean="0"/>
              <a:pPr algn="r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_tradnl" noProof="0"/>
              <a:t>Haga clic para modificar el estilo de texto del patrón</a:t>
            </a:r>
          </a:p>
          <a:p>
            <a:pPr lvl="1" rtl="0"/>
            <a:r>
              <a:rPr lang="es-ES_tradnl" noProof="0"/>
              <a:t>Segundo nivel</a:t>
            </a:r>
          </a:p>
          <a:p>
            <a:pPr lvl="2" rtl="0"/>
            <a:r>
              <a:rPr lang="es-ES_tradnl" noProof="0"/>
              <a:t>Tercer nivel</a:t>
            </a:r>
          </a:p>
          <a:p>
            <a:pPr lvl="3" rtl="0"/>
            <a:r>
              <a:rPr lang="es-ES_tradnl" noProof="0"/>
              <a:t>Cuarto nivel</a:t>
            </a:r>
          </a:p>
          <a:p>
            <a:pPr lvl="4" rtl="0"/>
            <a:r>
              <a:rPr lang="es-ES_tradnl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es-ES" smtClean="0"/>
              <a:pPr algn="r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es-ES_tradnl" noProof="0"/>
              <a:t>Haga clic para modificar el estilo de texto del patrón</a:t>
            </a:r>
          </a:p>
          <a:p>
            <a:pPr lvl="1" rtl="0"/>
            <a:r>
              <a:rPr lang="es-ES_tradnl" noProof="0"/>
              <a:t>Segundo nivel</a:t>
            </a:r>
          </a:p>
          <a:p>
            <a:pPr lvl="2" rtl="0"/>
            <a:r>
              <a:rPr lang="es-ES_tradnl" noProof="0"/>
              <a:t>Tercer nivel</a:t>
            </a:r>
          </a:p>
          <a:p>
            <a:pPr lvl="3" rtl="0"/>
            <a:r>
              <a:rPr lang="es-ES_tradnl" noProof="0"/>
              <a:t>Cuarto nivel</a:t>
            </a:r>
          </a:p>
          <a:p>
            <a:pPr lvl="4" rtl="0"/>
            <a:r>
              <a:rPr lang="es-ES_tradnl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es-ES" smtClean="0"/>
              <a:pPr algn="r"/>
              <a:t>‹Nº›</a:t>
            </a:fld>
            <a:endParaRPr lang="es-ES" dirty="0"/>
          </a:p>
        </p:txBody>
      </p:sp>
      <p:grpSp>
        <p:nvGrpSpPr>
          <p:cNvPr id="7" name="Grupo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Conector recto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10888133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sz="1800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MX" altLang="es-MX" sz="3600" b="1">
                <a:solidFill>
                  <a:srgbClr val="D6ECEE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7"/>
          </p:nvPr>
        </p:nvSpPr>
        <p:spPr>
          <a:xfrm rot="16200000">
            <a:off x="10475384" y="1585384"/>
            <a:ext cx="2438400" cy="486833"/>
          </a:xfr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8"/>
          </p:nvPr>
        </p:nvSpPr>
        <p:spPr>
          <a:xfrm rot="16200000">
            <a:off x="10511103" y="3988066"/>
            <a:ext cx="2366963" cy="486833"/>
          </a:xfr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374967" y="5648326"/>
            <a:ext cx="732367" cy="396875"/>
          </a:xfrm>
          <a:prstGeom prst="bracketPair">
            <a:avLst>
              <a:gd name="adj" fmla="val 17949"/>
            </a:avLst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fld id="{D83834A3-DF60-4641-9277-ADB14E32ECC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53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6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7" y="228600"/>
            <a:ext cx="56472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53555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5" y="3733801"/>
            <a:ext cx="5353739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64000" y="6235608"/>
            <a:ext cx="17978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A6CF95-74A3-40AD-AAF9-402A3C223CCC}" type="datetime1">
              <a:rPr lang="es-MX" smtClean="0"/>
              <a:t>09/03/18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128" y="6235608"/>
            <a:ext cx="34542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Ricardo Cantoral | DME - Cinvestav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737B-276D-7945-B34D-2D3EC4E2AA0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>
          <a:xfrm>
            <a:off x="6165851" y="4534726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165851" y="2381663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070848" y="2381662"/>
            <a:ext cx="27432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254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_tradnl" noProof="0"/>
              <a:t>Haga clic para modificar el estilo de texto del patrón</a:t>
            </a:r>
          </a:p>
          <a:p>
            <a:pPr lvl="1" rtl="0"/>
            <a:r>
              <a:rPr lang="es-ES_tradnl" noProof="0"/>
              <a:t>Segundo nivel</a:t>
            </a:r>
          </a:p>
          <a:p>
            <a:pPr lvl="2" rtl="0"/>
            <a:r>
              <a:rPr lang="es-ES_tradnl" noProof="0"/>
              <a:t>Tercer nivel</a:t>
            </a:r>
          </a:p>
          <a:p>
            <a:pPr lvl="3" rtl="0"/>
            <a:r>
              <a:rPr lang="es-ES_tradnl" noProof="0"/>
              <a:t>Cuarto nivel</a:t>
            </a:r>
          </a:p>
          <a:p>
            <a:pPr lvl="4" rtl="0"/>
            <a:r>
              <a:rPr lang="es-ES_tradnl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es-ES" smtClean="0"/>
              <a:pPr algn="r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Conector recto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Conector recto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ángulo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es-ES_tradnl" noProof="0"/>
              <a:t>Haga clic para modificar el estilo de subtítulo del patrón</a:t>
            </a:r>
            <a:endParaRPr lang="es-ES" noProof="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Marcador de posición de imagen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_tradnl" noProof="0"/>
              <a:t>Arrastre la imagen al marcador de posición o haga clic en el icono para agregarla</a:t>
            </a:r>
            <a:endParaRPr lang="es-ES" noProof="0" dirty="0"/>
          </a:p>
        </p:txBody>
      </p:sp>
      <p:sp>
        <p:nvSpPr>
          <p:cNvPr id="19" name="Texto de instrucciones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es-ES" sz="1200" b="1" i="1" noProof="0" dirty="0">
                <a:latin typeface="Arial" pitchFamily="34" charset="0"/>
                <a:cs typeface="Arial" pitchFamily="34" charset="0"/>
              </a:rPr>
              <a:t>NOTA:</a:t>
            </a:r>
          </a:p>
          <a:p>
            <a:pPr rtl="0"/>
            <a:r>
              <a:rPr lang="es-ES" sz="1200" i="1" noProof="0" dirty="0">
                <a:latin typeface="Arial" pitchFamily="34" charset="0"/>
                <a:cs typeface="Arial" pitchFamily="34" charset="0"/>
              </a:rPr>
              <a:t>Para cambiar la imagen de esta diapositiva, seleccione la imagen y elimínela. Después, haga clic en el icono Imágenes del marcador de posición para insertar su propia imagen.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upo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Conector recto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cto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ángulo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grpSp>
          <p:nvGrpSpPr>
            <p:cNvPr id="11" name="Grupo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Conector recto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cto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_tradnl" noProof="0"/>
              <a:t>Haga clic para modificar el estilo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es-ES" smtClean="0"/>
              <a:pPr algn="r"/>
              <a:t>‹Nº›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_tradnl" noProof="0"/>
              <a:t>Haga clic para modificar el estilo de texto del patrón</a:t>
            </a:r>
          </a:p>
          <a:p>
            <a:pPr lvl="1" rtl="0"/>
            <a:r>
              <a:rPr lang="es-ES_tradnl" noProof="0"/>
              <a:t>Segundo nivel</a:t>
            </a:r>
          </a:p>
          <a:p>
            <a:pPr lvl="2" rtl="0"/>
            <a:r>
              <a:rPr lang="es-ES_tradnl" noProof="0"/>
              <a:t>Tercer nivel</a:t>
            </a:r>
          </a:p>
          <a:p>
            <a:pPr lvl="3" rtl="0"/>
            <a:r>
              <a:rPr lang="es-ES_tradnl" noProof="0"/>
              <a:t>Cuarto nivel</a:t>
            </a:r>
          </a:p>
          <a:p>
            <a:pPr lvl="4" rtl="0"/>
            <a:r>
              <a:rPr lang="es-ES_tradnl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es-ES_tradnl" noProof="0"/>
              <a:t>Haga clic para modificar el estilo de texto del patrón</a:t>
            </a:r>
          </a:p>
          <a:p>
            <a:pPr lvl="1" rtl="0"/>
            <a:r>
              <a:rPr lang="es-ES_tradnl" noProof="0"/>
              <a:t>Segundo nivel</a:t>
            </a:r>
          </a:p>
          <a:p>
            <a:pPr lvl="2" rtl="0"/>
            <a:r>
              <a:rPr lang="es-ES_tradnl" noProof="0"/>
              <a:t>Tercer nivel</a:t>
            </a:r>
          </a:p>
          <a:p>
            <a:pPr lvl="3" rtl="0"/>
            <a:r>
              <a:rPr lang="es-ES_tradnl" noProof="0"/>
              <a:t>Cuarto nivel</a:t>
            </a:r>
          </a:p>
          <a:p>
            <a:pPr lvl="4" rtl="0"/>
            <a:r>
              <a:rPr lang="es-ES_tradnl" noProof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es-ES" smtClean="0"/>
              <a:pPr algn="r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_tradnl" noProof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es-ES_tradnl" noProof="0"/>
              <a:t>Haga clic para modificar el estilo de texto del patrón</a:t>
            </a:r>
          </a:p>
          <a:p>
            <a:pPr lvl="1" rtl="0"/>
            <a:r>
              <a:rPr lang="es-ES_tradnl" noProof="0"/>
              <a:t>Segundo nivel</a:t>
            </a:r>
          </a:p>
          <a:p>
            <a:pPr lvl="2" rtl="0"/>
            <a:r>
              <a:rPr lang="es-ES_tradnl" noProof="0"/>
              <a:t>Tercer nivel</a:t>
            </a:r>
          </a:p>
          <a:p>
            <a:pPr lvl="3" rtl="0"/>
            <a:r>
              <a:rPr lang="es-ES_tradnl" noProof="0"/>
              <a:t>Cuarto nivel</a:t>
            </a:r>
          </a:p>
          <a:p>
            <a:pPr lvl="4" rtl="0"/>
            <a:r>
              <a:rPr lang="es-ES_tradnl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_tradnl" noProof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es-ES_tradnl" noProof="0"/>
              <a:t>Haga clic para modificar el estilo de texto del patrón</a:t>
            </a:r>
          </a:p>
          <a:p>
            <a:pPr lvl="1" rtl="0"/>
            <a:r>
              <a:rPr lang="es-ES_tradnl" noProof="0"/>
              <a:t>Segundo nivel</a:t>
            </a:r>
          </a:p>
          <a:p>
            <a:pPr lvl="2" rtl="0"/>
            <a:r>
              <a:rPr lang="es-ES_tradnl" noProof="0"/>
              <a:t>Tercer nivel</a:t>
            </a:r>
          </a:p>
          <a:p>
            <a:pPr lvl="3" rtl="0"/>
            <a:r>
              <a:rPr lang="es-ES_tradnl" noProof="0"/>
              <a:t>Cuarto nivel</a:t>
            </a:r>
          </a:p>
          <a:p>
            <a:pPr lvl="4" rtl="0"/>
            <a:r>
              <a:rPr lang="es-ES_tradnl" noProof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es-ES" smtClean="0"/>
              <a:pPr algn="r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es-ES" smtClean="0"/>
              <a:pPr algn="r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es-ES" smtClean="0"/>
              <a:pPr algn="r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es-ES_tradnl" noProof="0"/>
              <a:t>Haga clic para modificar el estilo de texto del patrón</a:t>
            </a:r>
          </a:p>
          <a:p>
            <a:pPr lvl="1" rtl="0"/>
            <a:r>
              <a:rPr lang="es-ES_tradnl" noProof="0"/>
              <a:t>Segundo nivel</a:t>
            </a:r>
          </a:p>
          <a:p>
            <a:pPr lvl="2" rtl="0"/>
            <a:r>
              <a:rPr lang="es-ES_tradnl" noProof="0"/>
              <a:t>Tercer nivel</a:t>
            </a:r>
          </a:p>
          <a:p>
            <a:pPr lvl="3" rtl="0"/>
            <a:r>
              <a:rPr lang="es-ES_tradnl" noProof="0"/>
              <a:t>Cuarto nivel</a:t>
            </a:r>
          </a:p>
          <a:p>
            <a:pPr lvl="4" rtl="0"/>
            <a:r>
              <a:rPr lang="es-ES_tradnl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_tradnl" noProof="0"/>
              <a:t>Haga clic para modificar el estilo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es-ES" smtClean="0"/>
              <a:pPr algn="r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  <a:p>
            <a:pPr lvl="5" rtl="0"/>
            <a:r>
              <a:rPr lang="es-ES" noProof="0" dirty="0"/>
              <a:t>Sexto nivel</a:t>
            </a:r>
          </a:p>
          <a:p>
            <a:pPr lvl="6" rtl="0"/>
            <a:r>
              <a:rPr lang="es-ES" noProof="0" dirty="0"/>
              <a:t>Séptimo nivel</a:t>
            </a:r>
          </a:p>
          <a:p>
            <a:pPr lvl="7" rtl="0"/>
            <a:r>
              <a:rPr lang="es-ES" noProof="0" dirty="0"/>
              <a:t>Octavo nivel</a:t>
            </a:r>
          </a:p>
          <a:p>
            <a:pPr lvl="8" rtl="0"/>
            <a:r>
              <a:rPr lang="es-ES" noProof="0" dirty="0"/>
              <a:t>Noveno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algn="r"/>
            <a:fld id="{0FF54DE5-C571-48E8-A5BC-B369434E2F44}" type="slidenum">
              <a:rPr lang="es-ES" noProof="0" smtClean="0"/>
              <a:pPr algn="r"/>
              <a:t>‹Nº›</a:t>
            </a:fld>
            <a:endParaRPr lang="es-ES" noProof="0" dirty="0"/>
          </a:p>
        </p:txBody>
      </p:sp>
      <p:grpSp>
        <p:nvGrpSpPr>
          <p:cNvPr id="15" name="Grupo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Conector recto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file:///C:\Documents%20and%20Settings\JAIME1\Mis%20documentos\docjaime\scaneados\diferentes%20modelos\CArtesianas%20campechanas\21.jpg" TargetMode="Externa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4.bp.blogspot.com/_MXezyNjLzlU/SVgtR9sW6BI/AAAAAAAAADY/7rhOQ42VGng/s1600-h/Valle+de+Bravo+192.JP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hyperlink" Target="http://bp3.blogger.com/_MXezyNjLzlU/R1zukguLySI/AAAAAAAAABM/7w-LhbsBACs/s1600-h/IMG_1494.jpg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hyperlink" Target="http://matematicas.cosdac.sems.gob.mx/matematica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5.jpg"/><Relationship Id="rId7" Type="http://schemas.openxmlformats.org/officeDocument/2006/relationships/image" Target="../media/image66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10" Type="http://schemas.openxmlformats.org/officeDocument/2006/relationships/image" Target="NULL"/><Relationship Id="rId4" Type="http://schemas.openxmlformats.org/officeDocument/2006/relationships/image" Target="../media/image61.png"/><Relationship Id="rId9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pylvar2017.wixsite.com/inici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2.png"/><Relationship Id="rId12" Type="http://schemas.openxmlformats.org/officeDocument/2006/relationships/image" Target="../media/image76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3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75.jp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pylvar2017.wixsite.com/pylvar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239151" y="2292094"/>
            <a:ext cx="6599799" cy="1871943"/>
          </a:xfrm>
        </p:spPr>
        <p:txBody>
          <a:bodyPr rtlCol="0" anchor="ctr">
            <a:noAutofit/>
          </a:bodyPr>
          <a:lstStyle/>
          <a:p>
            <a:r>
              <a:rPr lang="es-ES" sz="2800" dirty="0"/>
              <a:t>Tendencias </a:t>
            </a:r>
            <a:r>
              <a:rPr lang="es-ES" sz="1600" dirty="0"/>
              <a:t>de </a:t>
            </a:r>
            <a:r>
              <a:rPr lang="es-ES" sz="2800" dirty="0"/>
              <a:t>investigación </a:t>
            </a:r>
            <a:r>
              <a:rPr lang="es-ES" sz="1600" dirty="0"/>
              <a:t>en</a:t>
            </a:r>
            <a:r>
              <a:rPr lang="es-ES" sz="2800" dirty="0"/>
              <a:t> matemática educativa : </a:t>
            </a:r>
            <a:br>
              <a:rPr lang="es-ES" sz="2800" dirty="0"/>
            </a:br>
            <a:r>
              <a:rPr lang="es-ES" sz="1600" dirty="0"/>
              <a:t>mirada socioepistemológica</a:t>
            </a:r>
            <a:r>
              <a:rPr lang="es-ES" sz="1200" dirty="0"/>
              <a:t> </a:t>
            </a:r>
            <a:r>
              <a:rPr lang="es-ES" sz="900" dirty="0"/>
              <a:t>del </a:t>
            </a:r>
            <a:r>
              <a:rPr lang="es-ES" sz="1600" dirty="0"/>
              <a:t>nuevo modelo educativo</a:t>
            </a: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1055077" y="4276578"/>
            <a:ext cx="5783873" cy="1190771"/>
          </a:xfrm>
        </p:spPr>
        <p:txBody>
          <a:bodyPr rtlCol="0">
            <a:normAutofit fontScale="92500"/>
          </a:bodyPr>
          <a:lstStyle/>
          <a:p>
            <a:pPr rtl="0"/>
            <a:r>
              <a:rPr lang="es-ES" sz="2800" dirty="0"/>
              <a:t>Prof. Dr. Ricardo Cantoral</a:t>
            </a:r>
          </a:p>
          <a:p>
            <a:pPr rtl="0"/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Centro de Investigación y de Estudios Avanzados</a:t>
            </a:r>
          </a:p>
          <a:p>
            <a:pPr rtl="0"/>
            <a:endParaRPr lang="es-ES" dirty="0"/>
          </a:p>
          <a:p>
            <a:pPr rtl="0"/>
            <a:r>
              <a:rPr lang="es-ES" sz="1900" b="1" dirty="0">
                <a:solidFill>
                  <a:schemeClr val="accent5">
                    <a:lumMod val="75000"/>
                  </a:schemeClr>
                </a:solidFill>
              </a:rPr>
              <a:t>CLAME · COMIE · SMM · CIMATE · AMC · SNI</a:t>
            </a:r>
          </a:p>
          <a:p>
            <a:pPr rtl="0"/>
            <a:endParaRPr lang="es-ES" dirty="0"/>
          </a:p>
        </p:txBody>
      </p:sp>
      <p:pic>
        <p:nvPicPr>
          <p:cNvPr id="4" name="Marcador de posición de imagen 3" descr="Libro abierto en una mesa, con estanterías de libros borrosas en el fondo" title="Imagen de ejemplo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88" y="1310656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Desempeño por estado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10</a:t>
            </a:fld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242" y="1600199"/>
            <a:ext cx="9850340" cy="4756151"/>
          </a:xfrm>
          <a:prstGeom prst="rect">
            <a:avLst/>
          </a:prstGeom>
        </p:spPr>
      </p:pic>
      <p:pic>
        <p:nvPicPr>
          <p:cNvPr id="6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8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Mapa de Wright </a:t>
            </a:r>
            <a:r>
              <a:rPr lang="mr-IN" dirty="0"/>
              <a:t>–</a:t>
            </a:r>
            <a:r>
              <a:rPr lang="es-ES_tradnl" dirty="0"/>
              <a:t> </a:t>
            </a:r>
            <a:r>
              <a:rPr lang="es-ES_tradnl" dirty="0" err="1"/>
              <a:t>Matem</a:t>
            </a:r>
            <a:r>
              <a:rPr lang="es-ES" dirty="0"/>
              <a:t>áticas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11</a:t>
            </a:fld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5284" y="1600199"/>
            <a:ext cx="7459579" cy="4756151"/>
          </a:xfrm>
          <a:prstGeom prst="rect">
            <a:avLst/>
          </a:prstGeom>
        </p:spPr>
      </p:pic>
      <p:pic>
        <p:nvPicPr>
          <p:cNvPr id="6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Tipo de plantel y logro (</a:t>
            </a:r>
            <a:r>
              <a:rPr lang="es-ES_tradnl" dirty="0" err="1"/>
              <a:t>distribuci</a:t>
            </a:r>
            <a:r>
              <a:rPr lang="es-ES" dirty="0" err="1"/>
              <a:t>ón</a:t>
            </a:r>
            <a:r>
              <a:rPr lang="es-ES" dirty="0"/>
              <a:t>)</a:t>
            </a:r>
            <a:endParaRPr lang="es-ES_tradn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75" y="2260332"/>
            <a:ext cx="5445125" cy="3251736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12</a:t>
            </a:fld>
            <a:endParaRPr lang="es-ES" dirty="0"/>
          </a:p>
        </p:txBody>
      </p:sp>
      <p:pic>
        <p:nvPicPr>
          <p:cNvPr id="7" name="Marcador de conteni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600200"/>
            <a:ext cx="4384548" cy="4726328"/>
          </a:xfrm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7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</a:t>
            </a:r>
            <a:r>
              <a:rPr lang="es-ES" dirty="0"/>
              <a:t>Matemática Educativa </a:t>
            </a:r>
            <a:r>
              <a:rPr lang="mr-IN" dirty="0"/>
              <a:t>…</a:t>
            </a:r>
            <a:r>
              <a:rPr lang="es-ES" dirty="0"/>
              <a:t> democratizar el aprendizaje </a:t>
            </a:r>
            <a:r>
              <a:rPr lang="mr-IN" dirty="0"/>
              <a:t>…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04899" y="1522512"/>
            <a:ext cx="4690989" cy="4571999"/>
          </a:xfrm>
        </p:spPr>
        <p:txBody>
          <a:bodyPr>
            <a:normAutofit fontScale="92500" lnSpcReduction="10000"/>
          </a:bodyPr>
          <a:lstStyle/>
          <a:p>
            <a:r>
              <a:rPr lang="es-MX" sz="2800" dirty="0"/>
              <a:t>¿Cómo lograr que  </a:t>
            </a:r>
            <a:r>
              <a:rPr lang="es-MX" sz="2800" dirty="0">
                <a:solidFill>
                  <a:srgbClr val="C00000"/>
                </a:solidFill>
              </a:rPr>
              <a:t>disfruten</a:t>
            </a:r>
            <a:r>
              <a:rPr lang="es-MX" sz="2800" dirty="0"/>
              <a:t> y </a:t>
            </a:r>
            <a:r>
              <a:rPr lang="es-MX" sz="2800" dirty="0">
                <a:solidFill>
                  <a:srgbClr val="C00000"/>
                </a:solidFill>
              </a:rPr>
              <a:t>entiendan</a:t>
            </a:r>
            <a:r>
              <a:rPr lang="es-MX" sz="2800" dirty="0"/>
              <a:t> las matemáticas la </a:t>
            </a:r>
            <a:r>
              <a:rPr lang="es-MX" sz="2800" dirty="0">
                <a:solidFill>
                  <a:srgbClr val="C00000"/>
                </a:solidFill>
              </a:rPr>
              <a:t>mayoría</a:t>
            </a:r>
            <a:r>
              <a:rPr lang="es-MX" sz="2800" dirty="0"/>
              <a:t> de los estudiantes de una clase?, ¿cómo entre la </a:t>
            </a:r>
            <a:r>
              <a:rPr lang="es-MX" sz="2800" dirty="0">
                <a:solidFill>
                  <a:srgbClr val="C00000"/>
                </a:solidFill>
              </a:rPr>
              <a:t>ciudadanía</a:t>
            </a:r>
            <a:r>
              <a:rPr lang="es-MX" sz="2800" dirty="0"/>
              <a:t>?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24465" y="1522512"/>
            <a:ext cx="5061117" cy="4678263"/>
          </a:xfrm>
        </p:spPr>
        <p:txBody>
          <a:bodyPr>
            <a:normAutofit fontScale="92500" lnSpcReduction="10000"/>
          </a:bodyPr>
          <a:lstStyle/>
          <a:p>
            <a:r>
              <a:rPr lang="es-MX" sz="3500" dirty="0"/>
              <a:t>¿Existe una </a:t>
            </a:r>
            <a:r>
              <a:rPr lang="es-MX" sz="3500" dirty="0">
                <a:solidFill>
                  <a:srgbClr val="C00000"/>
                </a:solidFill>
              </a:rPr>
              <a:t>manera matemática de pensar </a:t>
            </a:r>
            <a:r>
              <a:rPr lang="es-MX" sz="3500" dirty="0"/>
              <a:t>que pueda ser </a:t>
            </a:r>
            <a:r>
              <a:rPr lang="es-MX" sz="3500" dirty="0">
                <a:solidFill>
                  <a:srgbClr val="C00000"/>
                </a:solidFill>
              </a:rPr>
              <a:t>difundida socialmente</a:t>
            </a:r>
            <a:r>
              <a:rPr lang="es-MX" sz="3500" dirty="0"/>
              <a:t>?</a:t>
            </a:r>
          </a:p>
          <a:p>
            <a:r>
              <a:rPr lang="es-MX" sz="2800" dirty="0"/>
              <a:t>Desarrollo profesional docente para el </a:t>
            </a:r>
            <a:r>
              <a:rPr lang="es-MX" sz="2800" dirty="0">
                <a:solidFill>
                  <a:srgbClr val="FF0000"/>
                </a:solidFill>
              </a:rPr>
              <a:t>empoderamiento</a:t>
            </a:r>
          </a:p>
          <a:p>
            <a:r>
              <a:rPr lang="es-MX" sz="3000" dirty="0"/>
              <a:t>Principios de la TSME</a:t>
            </a:r>
          </a:p>
          <a:p>
            <a:pPr lvl="1"/>
            <a:r>
              <a:rPr lang="es-MX" sz="2200" dirty="0">
                <a:solidFill>
                  <a:srgbClr val="0070C0"/>
                </a:solidFill>
              </a:rPr>
              <a:t>Racionalidad contextualizada</a:t>
            </a:r>
          </a:p>
          <a:p>
            <a:pPr lvl="1"/>
            <a:r>
              <a:rPr lang="es-MX" sz="2200" dirty="0">
                <a:solidFill>
                  <a:srgbClr val="0070C0"/>
                </a:solidFill>
              </a:rPr>
              <a:t>Relativismo epistemológico</a:t>
            </a:r>
          </a:p>
          <a:p>
            <a:pPr lvl="1"/>
            <a:r>
              <a:rPr lang="es-MX" sz="2200" dirty="0">
                <a:solidFill>
                  <a:srgbClr val="0070C0"/>
                </a:solidFill>
              </a:rPr>
              <a:t>Práctica social como norma</a:t>
            </a:r>
          </a:p>
          <a:p>
            <a:pPr lvl="1"/>
            <a:r>
              <a:rPr lang="es-MX" sz="2200" dirty="0">
                <a:solidFill>
                  <a:srgbClr val="0070C0"/>
                </a:solidFill>
              </a:rPr>
              <a:t>Resignificación progresiva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Ricardo Cantoral | DME - Cinvestav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403B2-C92B-4F69-BA85-DDD6798BE735}" type="slidenum">
              <a:rPr lang="es-MX" smtClean="0"/>
              <a:t>13</a:t>
            </a:fld>
            <a:endParaRPr lang="es-MX"/>
          </a:p>
        </p:txBody>
      </p:sp>
      <p:pic>
        <p:nvPicPr>
          <p:cNvPr id="8" name="Imagen 3" descr="Captura de pantalla 2013-12-02 a la(s) 07.20.5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22" y="3981156"/>
            <a:ext cx="1403291" cy="2084783"/>
          </a:xfrm>
          <a:prstGeom prst="rect">
            <a:avLst/>
          </a:prstGeom>
        </p:spPr>
      </p:pic>
      <p:pic>
        <p:nvPicPr>
          <p:cNvPr id="9" name="Content Placeholder 6" descr="Captura de pantalla 2017-07-27 a las 7.51.02 p.m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33" r="-15033"/>
          <a:stretch>
            <a:fillRect/>
          </a:stretch>
        </p:blipFill>
        <p:spPr>
          <a:xfrm>
            <a:off x="2508307" y="3998621"/>
            <a:ext cx="1778885" cy="2067318"/>
          </a:xfrm>
          <a:prstGeom prst="rect">
            <a:avLst/>
          </a:prstGeom>
        </p:spPr>
      </p:pic>
      <p:pic>
        <p:nvPicPr>
          <p:cNvPr id="10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4288" y="4282871"/>
            <a:ext cx="2049855" cy="148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5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0756" y="853440"/>
            <a:ext cx="4016633" cy="2560320"/>
          </a:xfrm>
        </p:spPr>
        <p:txBody>
          <a:bodyPr>
            <a:normAutofit fontScale="90000"/>
          </a:bodyPr>
          <a:lstStyle/>
          <a:p>
            <a:r>
              <a:rPr lang="es-ES" sz="4800" dirty="0"/>
              <a:t>     SÍ, </a:t>
            </a:r>
            <a:r>
              <a:rPr lang="es-ES" sz="4000" dirty="0"/>
              <a:t>existe </a:t>
            </a:r>
            <a:r>
              <a:rPr lang="es-ES" dirty="0"/>
              <a:t>una </a:t>
            </a:r>
            <a:r>
              <a:rPr lang="es-ES" sz="3600" i="1" dirty="0"/>
              <a:t>manera matemática </a:t>
            </a:r>
            <a:r>
              <a:rPr lang="es-ES" dirty="0"/>
              <a:t>de</a:t>
            </a:r>
            <a:r>
              <a:rPr lang="es-ES" sz="3600" i="1" dirty="0"/>
              <a:t> pensar </a:t>
            </a:r>
            <a:r>
              <a:rPr lang="es-ES" dirty="0"/>
              <a:t>que puede </a:t>
            </a:r>
            <a:r>
              <a:rPr lang="es-ES" sz="4400" dirty="0"/>
              <a:t>difundirse  socialmente</a:t>
            </a:r>
            <a:endParaRPr lang="es-ES" sz="40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>
          <a:xfrm>
            <a:off x="1905094" y="3665220"/>
            <a:ext cx="4015304" cy="2570388"/>
          </a:xfrm>
        </p:spPr>
        <p:txBody>
          <a:bodyPr>
            <a:noAutofit/>
          </a:bodyPr>
          <a:lstStyle/>
          <a:p>
            <a:r>
              <a:rPr lang="es-ES" dirty="0"/>
              <a:t>Trabajando en un </a:t>
            </a:r>
            <a:r>
              <a:rPr lang="es-ES" sz="2400" b="1" dirty="0"/>
              <a:t>aula extendida</a:t>
            </a:r>
            <a:r>
              <a:rPr lang="es-ES" sz="1800" dirty="0"/>
              <a:t>, </a:t>
            </a:r>
            <a:r>
              <a:rPr lang="es-ES" dirty="0"/>
              <a:t>bajo la idea del </a:t>
            </a:r>
            <a:r>
              <a:rPr lang="es-ES" sz="2400" b="1" dirty="0"/>
              <a:t>saber como conocimiento en uso </a:t>
            </a:r>
            <a:r>
              <a:rPr lang="es-ES" dirty="0"/>
              <a:t>(construcción social del conocimiento) donde el aprendiz se asume como un actor en la </a:t>
            </a:r>
            <a:r>
              <a:rPr lang="es-ES" sz="2400" b="1" dirty="0"/>
              <a:t>sociedad </a:t>
            </a:r>
            <a:r>
              <a:rPr lang="es-ES" sz="1200" dirty="0"/>
              <a:t>del</a:t>
            </a:r>
            <a:r>
              <a:rPr lang="es-ES" sz="2000" b="1" dirty="0"/>
              <a:t> </a:t>
            </a:r>
            <a:r>
              <a:rPr lang="es-ES" sz="2400" b="1" dirty="0"/>
              <a:t>conocimiento</a:t>
            </a:r>
            <a:r>
              <a:rPr lang="es-ES" b="1" dirty="0"/>
              <a:t>:</a:t>
            </a:r>
            <a:r>
              <a:rPr lang="es-ES" sz="1800" b="1" dirty="0"/>
              <a:t> </a:t>
            </a:r>
            <a:r>
              <a:rPr lang="es-ES" sz="1800" dirty="0"/>
              <a:t> un ciudadano </a:t>
            </a:r>
            <a:r>
              <a:rPr lang="es-ES" sz="1800" i="1" dirty="0"/>
              <a:t>reflexivo</a:t>
            </a:r>
            <a:r>
              <a:rPr lang="es-ES" sz="1800" dirty="0"/>
              <a:t>, </a:t>
            </a:r>
            <a:r>
              <a:rPr lang="es-ES" sz="1800" i="1" dirty="0"/>
              <a:t>participativo</a:t>
            </a:r>
            <a:r>
              <a:rPr lang="es-ES" sz="1800" dirty="0"/>
              <a:t> y </a:t>
            </a:r>
            <a:r>
              <a:rPr lang="es-ES" sz="1800" i="1" dirty="0"/>
              <a:t>crítico</a:t>
            </a:r>
          </a:p>
        </p:txBody>
      </p:sp>
      <p:pic>
        <p:nvPicPr>
          <p:cNvPr id="15" name="Picture 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r="18959"/>
          <a:stretch>
            <a:fillRect/>
          </a:stretch>
        </p:blipFill>
        <p:spPr bwMode="auto">
          <a:xfrm>
            <a:off x="6148387" y="228600"/>
            <a:ext cx="2979907" cy="2038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132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2179" r="12179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C:\Documents and Settings\JAIME1\Mis documentos\docjaime\scaneados\diferentes modelos\CArtesianas campechanas\21.jpg"/>
          <p:cNvPicPr>
            <a:picLocks noChangeAspect="1" noChangeArrowheads="1"/>
          </p:cNvPicPr>
          <p:nvPr/>
        </p:nvPicPr>
        <p:blipFill rotWithShape="1">
          <a:blip r:embed="rId4" r:link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-1" r="-1"/>
          <a:stretch/>
        </p:blipFill>
        <p:spPr bwMode="auto">
          <a:xfrm>
            <a:off x="9189368" y="216835"/>
            <a:ext cx="2142615" cy="212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Quebrada paràbola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0" r="13800"/>
          <a:stretch>
            <a:fillRect/>
          </a:stretch>
        </p:blipFill>
        <p:spPr bwMode="auto">
          <a:xfrm>
            <a:off x="9231975" y="2381251"/>
            <a:ext cx="2057400" cy="418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11 Conector recto"/>
          <p:cNvCxnSpPr/>
          <p:nvPr/>
        </p:nvCxnSpPr>
        <p:spPr>
          <a:xfrm flipV="1">
            <a:off x="2141220" y="3505200"/>
            <a:ext cx="3429000" cy="304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1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Imagen 4" descr="Captura de pantalla 2014-08-04 a la(s) 00.22.10.png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44" y="4576374"/>
            <a:ext cx="2628207" cy="199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Ricardo Cantoral | DME - Cinvestav</a:t>
            </a:r>
          </a:p>
        </p:txBody>
      </p:sp>
    </p:spTree>
    <p:extLst>
      <p:ext uri="{BB962C8B-B14F-4D97-AF65-F5344CB8AC3E}">
        <p14:creationId xmlns:p14="http://schemas.microsoft.com/office/powerpoint/2010/main" val="20225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La </a:t>
            </a:r>
            <a:r>
              <a:rPr lang="es-ES_tradnl" dirty="0" err="1"/>
              <a:t>Socioepistemolog</a:t>
            </a:r>
            <a:r>
              <a:rPr lang="es-ES" dirty="0" err="1"/>
              <a:t>ía</a:t>
            </a:r>
            <a:r>
              <a:rPr lang="es-ES" dirty="0"/>
              <a:t> busca </a:t>
            </a:r>
            <a:r>
              <a:rPr lang="es-ES" dirty="0">
                <a:solidFill>
                  <a:srgbClr val="FF0000"/>
                </a:solidFill>
              </a:rPr>
              <a:t>humanizar</a:t>
            </a:r>
            <a:r>
              <a:rPr lang="es-ES" dirty="0"/>
              <a:t> a las matemáticas</a:t>
            </a:r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D83834A3-DF60-4641-9277-ADB14E32ECC0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pic>
        <p:nvPicPr>
          <p:cNvPr id="14" name="Picture 6" descr="Valle+de+Bravo+192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9835" b="9835"/>
          <a:stretch>
            <a:fillRect/>
          </a:stretch>
        </p:blipFill>
        <p:spPr>
          <a:xfrm>
            <a:off x="6879101" y="1985962"/>
            <a:ext cx="3090008" cy="1868784"/>
          </a:xfrm>
          <a:ln/>
        </p:spPr>
      </p:pic>
      <p:sp>
        <p:nvSpPr>
          <p:cNvPr id="15" name="Marcador de contenido 14"/>
          <p:cNvSpPr>
            <a:spLocks noGrp="1"/>
          </p:cNvSpPr>
          <p:nvPr>
            <p:ph sz="half" idx="16"/>
          </p:nvPr>
        </p:nvSpPr>
        <p:spPr>
          <a:xfrm>
            <a:off x="6654019" y="3854748"/>
            <a:ext cx="4064782" cy="2280876"/>
          </a:xfrm>
        </p:spPr>
        <p:txBody>
          <a:bodyPr>
            <a:noAutofit/>
          </a:bodyPr>
          <a:lstStyle/>
          <a:p>
            <a:r>
              <a:rPr lang="es-ES_tradnl" sz="4400" dirty="0">
                <a:solidFill>
                  <a:srgbClr val="FF0000"/>
                </a:solidFill>
              </a:rPr>
              <a:t>Democratizar</a:t>
            </a:r>
            <a:r>
              <a:rPr lang="es-ES_tradnl" sz="4400" dirty="0"/>
              <a:t> </a:t>
            </a:r>
            <a:r>
              <a:rPr lang="es-ES_tradnl" sz="4000" dirty="0"/>
              <a:t>el </a:t>
            </a:r>
            <a:r>
              <a:rPr lang="es-ES_tradnl" sz="4000" dirty="0">
                <a:solidFill>
                  <a:srgbClr val="FF0000"/>
                </a:solidFill>
              </a:rPr>
              <a:t>aprendizaje</a:t>
            </a:r>
            <a:r>
              <a:rPr lang="es-ES_tradnl" sz="4000" dirty="0"/>
              <a:t> de las </a:t>
            </a:r>
            <a:r>
              <a:rPr lang="es-ES_tradnl" sz="4000" dirty="0" err="1"/>
              <a:t>matem</a:t>
            </a:r>
            <a:r>
              <a:rPr lang="es-ES" sz="4000" dirty="0"/>
              <a:t>áticas</a:t>
            </a:r>
            <a:endParaRPr lang="es-ES_tradnl" sz="4000" dirty="0"/>
          </a:p>
        </p:txBody>
      </p:sp>
      <p:pic>
        <p:nvPicPr>
          <p:cNvPr id="17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209" y="479437"/>
            <a:ext cx="708971" cy="693725"/>
          </a:xfrm>
          <a:prstGeom prst="rect">
            <a:avLst/>
          </a:prstGeom>
        </p:spPr>
      </p:pic>
      <p:pic>
        <p:nvPicPr>
          <p:cNvPr id="20" name="Picture 6" descr="IMG_1494">
            <a:hlinkClick r:id="rId5"/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6" cstate="print"/>
          <a:stretch>
            <a:fillRect/>
          </a:stretch>
        </p:blipFill>
        <p:spPr>
          <a:xfrm>
            <a:off x="1104900" y="1985962"/>
            <a:ext cx="5302670" cy="4344499"/>
          </a:xfrm>
          <a:ln/>
        </p:spPr>
      </p:pic>
    </p:spTree>
    <p:extLst>
      <p:ext uri="{BB962C8B-B14F-4D97-AF65-F5344CB8AC3E}">
        <p14:creationId xmlns:p14="http://schemas.microsoft.com/office/powerpoint/2010/main" val="7779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¿Por </a:t>
            </a:r>
            <a:r>
              <a:rPr lang="es-ES_tradnl" dirty="0" err="1"/>
              <a:t>qu</a:t>
            </a:r>
            <a:r>
              <a:rPr lang="es-ES" dirty="0"/>
              <a:t>é y cómo cambiar?, estado actual</a:t>
            </a:r>
            <a:endParaRPr lang="es-ES_tradn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Gran cantidad de contenidos </a:t>
            </a:r>
            <a:r>
              <a:rPr lang="es-ES_tradnl" sz="2400" dirty="0" err="1">
                <a:solidFill>
                  <a:srgbClr val="FF0000"/>
                </a:solidFill>
              </a:rPr>
              <a:t>compartamentalizados</a:t>
            </a:r>
            <a:endParaRPr lang="es-ES_tradnl" sz="2400" dirty="0">
              <a:solidFill>
                <a:srgbClr val="FF0000"/>
              </a:solidFill>
            </a:endParaRPr>
          </a:p>
          <a:p>
            <a:r>
              <a:rPr lang="es-ES_tradnl" sz="2400" dirty="0"/>
              <a:t>No se corresponden con el </a:t>
            </a:r>
            <a:r>
              <a:rPr lang="es-ES_tradnl" sz="2400" dirty="0">
                <a:solidFill>
                  <a:srgbClr val="FF0000"/>
                </a:solidFill>
              </a:rPr>
              <a:t>perfil de egreso </a:t>
            </a:r>
            <a:r>
              <a:rPr lang="es-ES_tradnl" sz="2400" dirty="0"/>
              <a:t>de la educación Media Superior</a:t>
            </a:r>
            <a:endParaRPr lang="es-ES" sz="2400" dirty="0"/>
          </a:p>
          <a:p>
            <a:r>
              <a:rPr lang="es-ES" sz="2400" i="1" dirty="0">
                <a:solidFill>
                  <a:srgbClr val="FF0000"/>
                </a:solidFill>
              </a:rPr>
              <a:t>Desarticulación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/>
              <a:t>entre niveles, con Básica, Media y Superior</a:t>
            </a:r>
          </a:p>
          <a:p>
            <a:r>
              <a:rPr lang="es-ES" sz="2400" dirty="0"/>
              <a:t>Carecen de tratamientos</a:t>
            </a:r>
          </a:p>
          <a:p>
            <a:pPr lvl="1"/>
            <a:r>
              <a:rPr lang="es-ES" sz="2000" dirty="0">
                <a:solidFill>
                  <a:srgbClr val="FF0000"/>
                </a:solidFill>
              </a:rPr>
              <a:t>transversales</a:t>
            </a:r>
            <a:r>
              <a:rPr lang="es-ES" sz="2000" dirty="0"/>
              <a:t>, </a:t>
            </a:r>
          </a:p>
          <a:p>
            <a:pPr lvl="1"/>
            <a:r>
              <a:rPr lang="es-ES" sz="2000" dirty="0">
                <a:solidFill>
                  <a:srgbClr val="FF0000"/>
                </a:solidFill>
              </a:rPr>
              <a:t>funcionales</a:t>
            </a:r>
            <a:r>
              <a:rPr lang="es-ES" sz="2000" dirty="0"/>
              <a:t>,</a:t>
            </a:r>
          </a:p>
          <a:p>
            <a:pPr lvl="1"/>
            <a:r>
              <a:rPr lang="es-ES" sz="2000" dirty="0">
                <a:solidFill>
                  <a:srgbClr val="FF0000"/>
                </a:solidFill>
              </a:rPr>
              <a:t>contextuales</a:t>
            </a:r>
            <a:r>
              <a:rPr lang="es-ES" sz="2000" dirty="0"/>
              <a:t>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16</a:t>
            </a:fld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697678"/>
            <a:ext cx="4914900" cy="4377043"/>
          </a:xfrm>
        </p:spPr>
      </p:pic>
      <p:pic>
        <p:nvPicPr>
          <p:cNvPr id="9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¿Por </a:t>
            </a:r>
            <a:r>
              <a:rPr lang="es-ES_tradnl" dirty="0" err="1"/>
              <a:t>qu</a:t>
            </a:r>
            <a:r>
              <a:rPr lang="es-ES" dirty="0"/>
              <a:t>é y cómo cambiar?, planes y programas de estudio</a:t>
            </a:r>
            <a:endParaRPr lang="es-ES_tradn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sz="2400" dirty="0"/>
              <a:t>Causales del </a:t>
            </a:r>
            <a:r>
              <a:rPr lang="es-ES" sz="2400" dirty="0">
                <a:solidFill>
                  <a:srgbClr val="FF0000"/>
                </a:solidFill>
              </a:rPr>
              <a:t>abandono escolar</a:t>
            </a:r>
          </a:p>
          <a:p>
            <a:r>
              <a:rPr lang="es-ES" sz="2400" dirty="0"/>
              <a:t>Ausencia de prácticas: </a:t>
            </a:r>
            <a:r>
              <a:rPr lang="es-ES" sz="2400" dirty="0">
                <a:solidFill>
                  <a:srgbClr val="FF0000"/>
                </a:solidFill>
              </a:rPr>
              <a:t>sociales</a:t>
            </a:r>
            <a:r>
              <a:rPr lang="es-ES" sz="2400" dirty="0"/>
              <a:t>, </a:t>
            </a:r>
            <a:r>
              <a:rPr lang="es-ES" sz="2400" dirty="0" err="1"/>
              <a:t>pr</a:t>
            </a:r>
            <a:r>
              <a:rPr lang="es-ES" sz="2400" dirty="0"/>
              <a:t>. de </a:t>
            </a:r>
            <a:r>
              <a:rPr lang="es-ES" sz="2400" dirty="0">
                <a:solidFill>
                  <a:srgbClr val="FF0000"/>
                </a:solidFill>
              </a:rPr>
              <a:t>referencia</a:t>
            </a:r>
            <a:r>
              <a:rPr lang="es-ES" sz="2400" dirty="0"/>
              <a:t> y </a:t>
            </a:r>
            <a:r>
              <a:rPr lang="es-ES" sz="2400" dirty="0">
                <a:solidFill>
                  <a:srgbClr val="FF0000"/>
                </a:solidFill>
              </a:rPr>
              <a:t>socialmente compartidas</a:t>
            </a:r>
          </a:p>
          <a:p>
            <a:r>
              <a:rPr lang="es-ES" sz="2400" dirty="0"/>
              <a:t>Basado en la </a:t>
            </a:r>
            <a:r>
              <a:rPr lang="es-ES" sz="2400" dirty="0">
                <a:solidFill>
                  <a:srgbClr val="FF0000"/>
                </a:solidFill>
              </a:rPr>
              <a:t>memorización</a:t>
            </a:r>
          </a:p>
          <a:p>
            <a:r>
              <a:rPr lang="es-ES" sz="2400" dirty="0"/>
              <a:t>Sin </a:t>
            </a:r>
            <a:r>
              <a:rPr lang="es-ES" sz="2400" dirty="0">
                <a:solidFill>
                  <a:srgbClr val="FF0000"/>
                </a:solidFill>
              </a:rPr>
              <a:t>situaciones de aprendizaje</a:t>
            </a:r>
          </a:p>
          <a:p>
            <a:r>
              <a:rPr lang="es-ES" sz="2400" dirty="0"/>
              <a:t>No promueven el desarrollo del </a:t>
            </a:r>
            <a:r>
              <a:rPr lang="es-ES" sz="2400" i="1" dirty="0">
                <a:solidFill>
                  <a:srgbClr val="FF0000"/>
                </a:solidFill>
              </a:rPr>
              <a:t>pensamiento matemático</a:t>
            </a:r>
            <a:r>
              <a:rPr lang="es-ES" sz="2400" i="1" dirty="0"/>
              <a:t>: </a:t>
            </a:r>
          </a:p>
          <a:p>
            <a:pPr lvl="1"/>
            <a:r>
              <a:rPr lang="es-ES" sz="1800" dirty="0"/>
              <a:t>Crítico y reflexivo</a:t>
            </a:r>
          </a:p>
          <a:p>
            <a:pPr lvl="1"/>
            <a:r>
              <a:rPr lang="es-ES" sz="1800" dirty="0"/>
              <a:t>Reversible y significativo</a:t>
            </a:r>
          </a:p>
          <a:p>
            <a:pPr lvl="1"/>
            <a:r>
              <a:rPr lang="es-ES" sz="1800" dirty="0"/>
              <a:t>Deductivo, inductivo y </a:t>
            </a:r>
            <a:r>
              <a:rPr lang="es-ES" sz="2400" dirty="0" err="1">
                <a:solidFill>
                  <a:srgbClr val="FF0000"/>
                </a:solidFill>
              </a:rPr>
              <a:t>abductivo</a:t>
            </a:r>
            <a:endParaRPr lang="es-ES" sz="1800" dirty="0">
              <a:solidFill>
                <a:srgbClr val="FF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17</a:t>
            </a:fld>
            <a:endParaRPr lang="es-ES" dirty="0"/>
          </a:p>
        </p:txBody>
      </p:sp>
      <p:pic>
        <p:nvPicPr>
          <p:cNvPr id="9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7678"/>
            <a:ext cx="4914900" cy="4377043"/>
          </a:xfrm>
        </p:spPr>
      </p:pic>
      <p:pic>
        <p:nvPicPr>
          <p:cNvPr id="10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2. La </a:t>
            </a:r>
            <a:r>
              <a:rPr lang="es-ES_tradnl" dirty="0" err="1"/>
              <a:t>significaci</a:t>
            </a:r>
            <a:r>
              <a:rPr lang="es-ES" dirty="0" err="1"/>
              <a:t>ón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Ricardo Cantoral </a:t>
            </a:r>
            <a:r>
              <a:rPr lang="mr-IN" dirty="0"/>
              <a:t>–</a:t>
            </a:r>
            <a:r>
              <a:rPr lang="es-ES_tradnl" dirty="0"/>
              <a:t> </a:t>
            </a:r>
            <a:r>
              <a:rPr lang="es-ES_tradnl" dirty="0" err="1"/>
              <a:t>rcantor@cinvestav.mx</a:t>
            </a:r>
            <a:r>
              <a:rPr lang="es-ES_tradnl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18</a:t>
            </a:fld>
            <a:endParaRPr lang="es-ES" dirty="0"/>
          </a:p>
        </p:txBody>
      </p:sp>
      <p:pic>
        <p:nvPicPr>
          <p:cNvPr id="6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Funciones y propósitos de la Educación Media Superior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19</a:t>
            </a:fld>
            <a:endParaRPr lang="es-ES" dirty="0"/>
          </a:p>
        </p:txBody>
      </p:sp>
      <p:pic>
        <p:nvPicPr>
          <p:cNvPr id="6" name="Content Placeholder 9" descr="Captura de pantalla 2017-07-27 a las 7.34.14 p.m.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607" b="-38607"/>
          <a:stretch>
            <a:fillRect/>
          </a:stretch>
        </p:blipFill>
        <p:spPr>
          <a:xfrm>
            <a:off x="548640" y="76200"/>
            <a:ext cx="6302734" cy="6881191"/>
          </a:xfrm>
        </p:spPr>
      </p:pic>
      <p:pic>
        <p:nvPicPr>
          <p:cNvPr id="7" name="Content Placeholder 10" descr="Captura de pantalla 2017-07-27 a las 7.34.27 p.m.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3" b="-3393"/>
          <a:stretch>
            <a:fillRect/>
          </a:stretch>
        </p:blipFill>
        <p:spPr>
          <a:xfrm>
            <a:off x="6095241" y="1815548"/>
            <a:ext cx="5243319" cy="3797461"/>
          </a:xfrm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4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E7DE86A-B5D3-B14A-9EAD-6A9A0F25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Tendencias te</a:t>
            </a:r>
            <a:r>
              <a:rPr lang="es-ES" dirty="0" err="1"/>
              <a:t>óricas</a:t>
            </a:r>
            <a:r>
              <a:rPr lang="es-ES" dirty="0"/>
              <a:t> en Matemática </a:t>
            </a:r>
            <a:r>
              <a:rPr lang="es-ES" dirty="0" err="1"/>
              <a:t>Educatvia</a:t>
            </a:r>
            <a:endParaRPr lang="es-MX" dirty="0"/>
          </a:p>
        </p:txBody>
      </p:sp>
      <p:sp>
        <p:nvSpPr>
          <p:cNvPr id="6" name="Marcador de posición de texto 5">
            <a:extLst>
              <a:ext uri="{FF2B5EF4-FFF2-40B4-BE49-F238E27FC236}">
                <a16:creationId xmlns:a16="http://schemas.microsoft.com/office/drawing/2014/main" id="{DB148417-D0CC-7042-88B2-DE8BB8DA5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Enfoques sist</a:t>
            </a:r>
            <a:r>
              <a:rPr lang="es-ES" dirty="0" err="1"/>
              <a:t>émicos</a:t>
            </a:r>
            <a:endParaRPr lang="es-MX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95B1EE-FD20-D847-BCE6-D5C2EAEB2E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Sist</a:t>
            </a:r>
            <a:r>
              <a:rPr lang="es-ES" dirty="0" err="1"/>
              <a:t>émicos</a:t>
            </a:r>
            <a:r>
              <a:rPr lang="es-ES" dirty="0"/>
              <a:t> cognitivos</a:t>
            </a:r>
          </a:p>
          <a:p>
            <a:pPr lvl="1"/>
            <a:r>
              <a:rPr lang="es-ES" dirty="0"/>
              <a:t>Cognición situada</a:t>
            </a:r>
          </a:p>
          <a:p>
            <a:pPr lvl="1"/>
            <a:r>
              <a:rPr lang="es-ES" dirty="0"/>
              <a:t>APOS</a:t>
            </a:r>
          </a:p>
          <a:p>
            <a:r>
              <a:rPr lang="es-ES" dirty="0"/>
              <a:t>Sistémicos socioculturales</a:t>
            </a:r>
            <a:endParaRPr lang="es-MX" dirty="0"/>
          </a:p>
          <a:p>
            <a:pPr lvl="1"/>
            <a:r>
              <a:rPr lang="es-MX" dirty="0"/>
              <a:t>Etnomatem</a:t>
            </a:r>
            <a:r>
              <a:rPr lang="es-ES" dirty="0"/>
              <a:t>áticos ETM</a:t>
            </a:r>
          </a:p>
          <a:p>
            <a:pPr lvl="1"/>
            <a:r>
              <a:rPr lang="es-ES" dirty="0" err="1"/>
              <a:t>Socioepistemología</a:t>
            </a:r>
            <a:r>
              <a:rPr lang="es-ES" dirty="0"/>
              <a:t> TESE</a:t>
            </a:r>
          </a:p>
          <a:p>
            <a:pPr lvl="1"/>
            <a:r>
              <a:rPr lang="es-ES" dirty="0"/>
              <a:t>Teoría de la Actividad</a:t>
            </a:r>
          </a:p>
          <a:p>
            <a:pPr lvl="1"/>
            <a:r>
              <a:rPr lang="es-ES" dirty="0"/>
              <a:t>Teoría de la Objetivación</a:t>
            </a:r>
          </a:p>
          <a:p>
            <a:pPr lvl="1"/>
            <a:r>
              <a:rPr lang="es-ES" dirty="0"/>
              <a:t>Situaciones TSD</a:t>
            </a:r>
          </a:p>
          <a:p>
            <a:pPr lvl="1"/>
            <a:r>
              <a:rPr lang="es-ES" dirty="0"/>
              <a:t>Antropológico de la Didáctico TAD</a:t>
            </a:r>
          </a:p>
          <a:p>
            <a:pPr lvl="1"/>
            <a:r>
              <a:rPr lang="es-ES" dirty="0" err="1"/>
              <a:t>Ontesemiosis</a:t>
            </a:r>
            <a:r>
              <a:rPr lang="es-ES" dirty="0"/>
              <a:t> EOS</a:t>
            </a:r>
          </a:p>
          <a:p>
            <a:pPr marL="457200" lvl="1" indent="0">
              <a:buNone/>
            </a:pPr>
            <a:endParaRPr lang="es-ES" dirty="0"/>
          </a:p>
          <a:p>
            <a:endParaRPr lang="es-ES" dirty="0"/>
          </a:p>
        </p:txBody>
      </p:sp>
      <p:sp>
        <p:nvSpPr>
          <p:cNvPr id="8" name="Marcador de posición de texto 7">
            <a:extLst>
              <a:ext uri="{FF2B5EF4-FFF2-40B4-BE49-F238E27FC236}">
                <a16:creationId xmlns:a16="http://schemas.microsoft.com/office/drawing/2014/main" id="{C8C6F1DD-1F53-AA43-9844-54FA6CAE9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/>
              <a:t>Enfoques no sist</a:t>
            </a:r>
            <a:r>
              <a:rPr lang="es-ES" dirty="0" err="1"/>
              <a:t>émicos</a:t>
            </a:r>
            <a:endParaRPr lang="es-MX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ACB79845-DB87-C945-BC73-AE4B37C7778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MX" dirty="0"/>
              <a:t>Reificacionismo</a:t>
            </a:r>
          </a:p>
          <a:p>
            <a:r>
              <a:rPr lang="es-MX" dirty="0"/>
              <a:t>Cosificaci</a:t>
            </a:r>
            <a:r>
              <a:rPr lang="es-ES" dirty="0" err="1"/>
              <a:t>ón</a:t>
            </a:r>
            <a:endParaRPr lang="es-ES" dirty="0"/>
          </a:p>
          <a:p>
            <a:r>
              <a:rPr lang="es-ES" dirty="0"/>
              <a:t>Concept </a:t>
            </a:r>
            <a:r>
              <a:rPr lang="es-ES" dirty="0" err="1"/>
              <a:t>Image</a:t>
            </a:r>
            <a:r>
              <a:rPr lang="es-ES" dirty="0"/>
              <a:t> vs Concept </a:t>
            </a:r>
            <a:r>
              <a:rPr lang="es-ES" dirty="0" err="1"/>
              <a:t>definition</a:t>
            </a:r>
            <a:endParaRPr lang="es-ES" dirty="0"/>
          </a:p>
          <a:p>
            <a:r>
              <a:rPr lang="es-ES" dirty="0"/>
              <a:t>Representaciones semióticas</a:t>
            </a:r>
          </a:p>
          <a:p>
            <a:r>
              <a:rPr lang="es-ES" dirty="0"/>
              <a:t>Razonamiento </a:t>
            </a:r>
            <a:r>
              <a:rPr lang="es-ES" dirty="0" err="1"/>
              <a:t>covariacional</a:t>
            </a:r>
            <a:endParaRPr lang="es-ES" dirty="0"/>
          </a:p>
          <a:p>
            <a:r>
              <a:rPr lang="es-ES" dirty="0"/>
              <a:t>Visualización</a:t>
            </a:r>
          </a:p>
          <a:p>
            <a:r>
              <a:rPr lang="es-ES" dirty="0"/>
              <a:t>Teorías conductuales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215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8942" y="365126"/>
            <a:ext cx="9602009" cy="832434"/>
          </a:xfrm>
        </p:spPr>
        <p:txBody>
          <a:bodyPr>
            <a:normAutofit fontScale="90000"/>
          </a:bodyPr>
          <a:lstStyle/>
          <a:p>
            <a:pPr algn="l"/>
            <a:r>
              <a:rPr lang="es-ES" sz="3100" dirty="0"/>
              <a:t>Escalas macro, meso </a:t>
            </a:r>
            <a:r>
              <a:rPr lang="es-ES" sz="3100" dirty="0">
                <a:solidFill>
                  <a:schemeClr val="tx1"/>
                </a:solidFill>
              </a:rPr>
              <a:t>y</a:t>
            </a:r>
            <a:r>
              <a:rPr lang="es-ES" sz="3100" dirty="0">
                <a:solidFill>
                  <a:srgbClr val="CC3300"/>
                </a:solidFill>
              </a:rPr>
              <a:t> </a:t>
            </a:r>
            <a:r>
              <a:rPr lang="es-ES" sz="3100" dirty="0"/>
              <a:t>micro</a:t>
            </a:r>
            <a:br>
              <a:rPr lang="es-ES" sz="3100" dirty="0"/>
            </a:br>
            <a:r>
              <a:rPr lang="es-ES" sz="2700" dirty="0"/>
              <a:t>Sistema educativo, sistema de enseñanza y sistema didáctico</a:t>
            </a:r>
          </a:p>
        </p:txBody>
      </p:sp>
      <p:pic>
        <p:nvPicPr>
          <p:cNvPr id="9" name="Marcador de contenido 8" descr="IMG_021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4" b="23134"/>
          <a:stretch>
            <a:fillRect/>
          </a:stretch>
        </p:blipFill>
        <p:spPr>
          <a:xfrm>
            <a:off x="5880100" y="1985964"/>
            <a:ext cx="4128873" cy="1965325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4294967295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>
            <a:normAutofit/>
          </a:bodyPr>
          <a:lstStyle/>
          <a:p>
            <a:fld id="{DE5B737B-276D-7945-B34D-2D3EC4E2AA0E}" type="slidenum">
              <a:rPr lang="es-ES" smtClean="0"/>
              <a:pPr/>
              <a:t>20</a:t>
            </a:fld>
            <a:endParaRPr lang="es-ES"/>
          </a:p>
        </p:txBody>
      </p:sp>
      <p:pic>
        <p:nvPicPr>
          <p:cNvPr id="8" name="Marcador de contenido 7" descr="IMG_0211.JPG"/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r="5828"/>
          <a:stretch>
            <a:fillRect/>
          </a:stretch>
        </p:blipFill>
        <p:spPr>
          <a:xfrm>
            <a:off x="1383957" y="2003892"/>
            <a:ext cx="4175462" cy="4140200"/>
          </a:xfrm>
        </p:spPr>
      </p:pic>
      <p:pic>
        <p:nvPicPr>
          <p:cNvPr id="10" name="Marcador de posición de imagen 7" descr="la%20foto.jpg"/>
          <p:cNvPicPr>
            <a:picLocks noGrp="1" noChangeAspect="1"/>
          </p:cNvPicPr>
          <p:nvPr>
            <p:ph sz="half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4" b="23134"/>
          <a:stretch>
            <a:fillRect/>
          </a:stretch>
        </p:blipFill>
        <p:spPr>
          <a:xfrm>
            <a:off x="5880100" y="4169664"/>
            <a:ext cx="4128873" cy="1965960"/>
          </a:xfr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641" y="2003892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0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MX" dirty="0"/>
              <a:t>Anidación de prácticas</a:t>
            </a:r>
          </a:p>
        </p:txBody>
      </p:sp>
      <p:sp>
        <p:nvSpPr>
          <p:cNvPr id="33796" name="5 Marcador de contenido"/>
          <p:cNvSpPr>
            <a:spLocks noGrp="1"/>
          </p:cNvSpPr>
          <p:nvPr>
            <p:ph sz="half" idx="2"/>
          </p:nvPr>
        </p:nvSpPr>
        <p:spPr>
          <a:xfrm>
            <a:off x="4837770" y="1607251"/>
            <a:ext cx="7138504" cy="4773863"/>
          </a:xfrm>
        </p:spPr>
        <p:txBody>
          <a:bodyPr>
            <a:noAutofit/>
          </a:bodyPr>
          <a:lstStyle/>
          <a:p>
            <a:r>
              <a:rPr lang="es-MX" altLang="es-MX" sz="2800" dirty="0">
                <a:solidFill>
                  <a:srgbClr val="FF0000"/>
                </a:solidFill>
              </a:rPr>
              <a:t>Acción</a:t>
            </a:r>
            <a:endParaRPr lang="es-MX" altLang="es-MX" sz="2400" dirty="0">
              <a:solidFill>
                <a:srgbClr val="FF0000"/>
              </a:solidFill>
            </a:endParaRPr>
          </a:p>
          <a:p>
            <a:pPr lvl="1"/>
            <a:r>
              <a:rPr lang="es-MX" altLang="es-MX" sz="2000" dirty="0"/>
              <a:t>intervención activa</a:t>
            </a:r>
          </a:p>
          <a:p>
            <a:r>
              <a:rPr lang="es-MX" altLang="es-MX" sz="2800" dirty="0">
                <a:solidFill>
                  <a:srgbClr val="FF0000"/>
                </a:solidFill>
              </a:rPr>
              <a:t>Actividad</a:t>
            </a:r>
            <a:endParaRPr lang="es-MX" altLang="es-MX" sz="2400" dirty="0">
              <a:solidFill>
                <a:srgbClr val="FF0000"/>
              </a:solidFill>
            </a:endParaRPr>
          </a:p>
          <a:p>
            <a:pPr lvl="1"/>
            <a:r>
              <a:rPr lang="es-MX" altLang="es-MX" sz="2000" dirty="0"/>
              <a:t>acción mediada culturalmente</a:t>
            </a:r>
          </a:p>
          <a:p>
            <a:r>
              <a:rPr lang="es-MX" altLang="es-MX" sz="2800" dirty="0">
                <a:solidFill>
                  <a:srgbClr val="FF0000"/>
                </a:solidFill>
              </a:rPr>
              <a:t>Práctica socialmente compartida</a:t>
            </a:r>
          </a:p>
          <a:p>
            <a:pPr lvl="1"/>
            <a:r>
              <a:rPr lang="es-MX" altLang="es-MX" sz="2000" dirty="0"/>
              <a:t>reiteración intencional de acciones y actividades</a:t>
            </a:r>
          </a:p>
          <a:p>
            <a:r>
              <a:rPr lang="es-MX" altLang="es-MX" sz="2800" dirty="0">
                <a:solidFill>
                  <a:srgbClr val="FF0000"/>
                </a:solidFill>
              </a:rPr>
              <a:t>Práctica</a:t>
            </a:r>
            <a:r>
              <a:rPr lang="es-MX" altLang="es-MX" sz="2800" b="1" dirty="0">
                <a:solidFill>
                  <a:srgbClr val="FF0000"/>
                </a:solidFill>
                <a:latin typeface="Viner Hand ITC" pitchFamily="66" charset="0"/>
              </a:rPr>
              <a:t> </a:t>
            </a:r>
            <a:r>
              <a:rPr lang="es-MX" altLang="es-MX" sz="2800" dirty="0">
                <a:solidFill>
                  <a:srgbClr val="FF0000"/>
                </a:solidFill>
              </a:rPr>
              <a:t>de Referencia</a:t>
            </a:r>
          </a:p>
          <a:p>
            <a:pPr lvl="1"/>
            <a:r>
              <a:rPr lang="es-MX" altLang="es-MX" sz="2000" dirty="0"/>
              <a:t>contextos situados de significación compartida</a:t>
            </a:r>
          </a:p>
          <a:p>
            <a:r>
              <a:rPr lang="es-MX" altLang="es-MX" sz="2800" dirty="0">
                <a:solidFill>
                  <a:srgbClr val="FF0000"/>
                </a:solidFill>
              </a:rPr>
              <a:t>Práctica</a:t>
            </a:r>
            <a:r>
              <a:rPr lang="es-MX" altLang="es-MX" sz="2800" b="1" dirty="0">
                <a:solidFill>
                  <a:srgbClr val="FF0000"/>
                </a:solidFill>
                <a:latin typeface="Viner Hand ITC" pitchFamily="66" charset="0"/>
              </a:rPr>
              <a:t> </a:t>
            </a:r>
            <a:r>
              <a:rPr lang="es-MX" altLang="es-MX" sz="2800" dirty="0">
                <a:solidFill>
                  <a:srgbClr val="FF0000"/>
                </a:solidFill>
              </a:rPr>
              <a:t>Social</a:t>
            </a:r>
          </a:p>
          <a:p>
            <a:pPr lvl="1"/>
            <a:r>
              <a:rPr lang="es-MX" altLang="es-MX" sz="2000" dirty="0"/>
              <a:t>normativa, identitaria, pragmática y reflexiva</a:t>
            </a:r>
          </a:p>
        </p:txBody>
      </p:sp>
      <p:pic>
        <p:nvPicPr>
          <p:cNvPr id="3" name="Marcador de contenido 8" descr="Captura de pantalla 2013-12-11 a la(s) 03.31.46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6" b="-4046"/>
          <a:stretch>
            <a:fillRect/>
          </a:stretch>
        </p:blipFill>
        <p:spPr>
          <a:xfrm>
            <a:off x="568858" y="1685923"/>
            <a:ext cx="4253947" cy="42611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4 Marcador de pie de página"/>
          <p:cNvSpPr txBox="1">
            <a:spLocks/>
          </p:cNvSpPr>
          <p:nvPr/>
        </p:nvSpPr>
        <p:spPr>
          <a:xfrm>
            <a:off x="1" y="6459786"/>
            <a:ext cx="4822804" cy="365125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Ricardo Cantoral | DME - Cinvestav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D277-3885-264E-8B62-DF630CAAA951}" type="slidenum">
              <a:rPr lang="es-MX" smtClean="0"/>
              <a:t>21</a:t>
            </a:fld>
            <a:endParaRPr lang="es-MX"/>
          </a:p>
        </p:txBody>
      </p:sp>
      <p:pic>
        <p:nvPicPr>
          <p:cNvPr id="13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Construcción social y funciones de la práctica social</a:t>
            </a:r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22</a:t>
            </a:fld>
            <a:endParaRPr lang="es-ES" dirty="0"/>
          </a:p>
        </p:txBody>
      </p:sp>
      <p:pic>
        <p:nvPicPr>
          <p:cNvPr id="13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pic>
        <p:nvPicPr>
          <p:cNvPr id="9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1722120"/>
            <a:ext cx="6921673" cy="4390121"/>
          </a:xfrm>
        </p:spPr>
      </p:pic>
      <p:pic>
        <p:nvPicPr>
          <p:cNvPr id="10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53" y="1600200"/>
            <a:ext cx="4292793" cy="4572000"/>
          </a:xfrm>
        </p:spPr>
      </p:pic>
    </p:spTree>
    <p:extLst>
      <p:ext uri="{BB962C8B-B14F-4D97-AF65-F5344CB8AC3E}">
        <p14:creationId xmlns:p14="http://schemas.microsoft.com/office/powerpoint/2010/main" val="7664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Descentraci</a:t>
            </a:r>
            <a:r>
              <a:rPr lang="es-ES" dirty="0" err="1"/>
              <a:t>ón</a:t>
            </a:r>
            <a:r>
              <a:rPr lang="es-ES" dirty="0"/>
              <a:t> del objeto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4200"/>
              </a:spcBef>
              <a:buSzPct val="75000"/>
              <a:buNone/>
            </a:pPr>
            <a:r>
              <a:rPr lang="es-ES" altLang="es-MX" dirty="0">
                <a:sym typeface="Helvetica Light"/>
              </a:rPr>
              <a:t>La</a:t>
            </a:r>
            <a:r>
              <a:rPr lang="es-ES" altLang="es-MX" sz="2400" b="1" dirty="0">
                <a:solidFill>
                  <a:srgbClr val="C00000"/>
                </a:solidFill>
                <a:latin typeface="Viner Hand ITC" pitchFamily="66" charset="0"/>
                <a:sym typeface="Helvetica Light"/>
              </a:rPr>
              <a:t> </a:t>
            </a:r>
            <a:r>
              <a:rPr lang="es-ES" altLang="es-MX" sz="2800" dirty="0">
                <a:solidFill>
                  <a:schemeClr val="accent5">
                    <a:lumMod val="75000"/>
                  </a:schemeClr>
                </a:solidFill>
                <a:sym typeface="Helvetica Light"/>
              </a:rPr>
              <a:t>Socioepistemología</a:t>
            </a:r>
            <a:r>
              <a:rPr lang="es-ES" altLang="es-MX" dirty="0">
                <a:sym typeface="Helvetica Light"/>
              </a:rPr>
              <a:t>, como sistema teórico, se ocupa del problema que plantea la </a:t>
            </a:r>
            <a:r>
              <a:rPr lang="es-ES" altLang="es-MX" sz="2800" dirty="0">
                <a:solidFill>
                  <a:schemeClr val="accent5">
                    <a:lumMod val="75000"/>
                  </a:schemeClr>
                </a:solidFill>
                <a:sym typeface="Helvetica Light"/>
              </a:rPr>
              <a:t>constitución del saber entre la población</a:t>
            </a:r>
            <a:r>
              <a:rPr lang="es-ES" altLang="es-MX" dirty="0">
                <a:solidFill>
                  <a:schemeClr val="accent3">
                    <a:lumMod val="75000"/>
                  </a:schemeClr>
                </a:solidFill>
                <a:sym typeface="Helvetica Light"/>
              </a:rPr>
              <a:t>. </a:t>
            </a:r>
            <a:r>
              <a:rPr lang="es-ES" altLang="es-MX" dirty="0">
                <a:sym typeface="Helvetica Light"/>
              </a:rPr>
              <a:t>Su primer contribución radica en haber producido una metodología basada en la: </a:t>
            </a:r>
          </a:p>
          <a:p>
            <a:pPr algn="ctr">
              <a:spcBef>
                <a:spcPts val="2400"/>
              </a:spcBef>
              <a:buSzPct val="75000"/>
              <a:buNone/>
            </a:pPr>
            <a:r>
              <a:rPr lang="es-ES" altLang="es-MX" sz="4400" dirty="0">
                <a:solidFill>
                  <a:srgbClr val="772399"/>
                </a:solidFill>
                <a:latin typeface="Helvetica" pitchFamily="34" charset="0"/>
                <a:cs typeface="Helvetica" pitchFamily="34" charset="0"/>
                <a:sym typeface="Helvetica Light"/>
              </a:rPr>
              <a:t> </a:t>
            </a:r>
            <a:r>
              <a:rPr lang="es-ES" altLang="es-MX" sz="5400" spc="-50" dirty="0">
                <a:solidFill>
                  <a:srgbClr val="00B050"/>
                </a:solidFill>
                <a:sym typeface="Helvetica Light"/>
              </a:rPr>
              <a:t>descentración</a:t>
            </a:r>
            <a:r>
              <a:rPr lang="es-ES" altLang="es-MX" sz="5400" spc="-50" dirty="0">
                <a:solidFill>
                  <a:srgbClr val="FF0000"/>
                </a:solidFill>
                <a:sym typeface="Helvetica Light"/>
              </a:rPr>
              <a:t> </a:t>
            </a:r>
            <a:r>
              <a:rPr lang="es-ES" altLang="es-MX" sz="3200" spc="-50" dirty="0">
                <a:solidFill>
                  <a:schemeClr val="accent1">
                    <a:lumMod val="75000"/>
                  </a:schemeClr>
                </a:solidFill>
                <a:sym typeface="Helvetica Light"/>
              </a:rPr>
              <a:t>del </a:t>
            </a:r>
            <a:r>
              <a:rPr lang="es-ES" altLang="es-MX" sz="5400" spc="-50" dirty="0">
                <a:solidFill>
                  <a:srgbClr val="00B050"/>
                </a:solidFill>
                <a:sym typeface="Helvetica Light"/>
              </a:rPr>
              <a:t>objeto</a:t>
            </a:r>
            <a:endParaRPr lang="es-ES" altLang="es-MX" sz="3200" spc="-50" dirty="0">
              <a:solidFill>
                <a:srgbClr val="00B050"/>
              </a:solidFill>
              <a:sym typeface="Helvetica Light"/>
            </a:endParaRPr>
          </a:p>
          <a:p>
            <a:pPr>
              <a:spcBef>
                <a:spcPts val="2400"/>
              </a:spcBef>
              <a:buSzPct val="75000"/>
              <a:buNone/>
            </a:pPr>
            <a:r>
              <a:rPr lang="es-ES" altLang="es-MX" sz="1600" dirty="0">
                <a:sym typeface="Helvetica Light"/>
              </a:rPr>
              <a:t>	</a:t>
            </a:r>
            <a:r>
              <a:rPr lang="es-ES" altLang="es-MX" sz="1800" dirty="0">
                <a:sym typeface="Helvetica Light"/>
              </a:rPr>
              <a:t>Con este enfoque se asume la legitimidad de toda forma de saber, sea este </a:t>
            </a:r>
            <a:r>
              <a:rPr lang="es-ES" altLang="es-MX" sz="4000" dirty="0">
                <a:solidFill>
                  <a:srgbClr val="00B050"/>
                </a:solidFill>
                <a:sym typeface="Helvetica Light"/>
              </a:rPr>
              <a:t>popular</a:t>
            </a:r>
            <a:r>
              <a:rPr lang="es-ES" altLang="es-MX" sz="2800" dirty="0">
                <a:solidFill>
                  <a:srgbClr val="00B050"/>
                </a:solidFill>
                <a:sym typeface="Helvetica Light"/>
              </a:rPr>
              <a:t>, </a:t>
            </a:r>
            <a:r>
              <a:rPr lang="es-ES" altLang="es-MX" sz="4000" dirty="0">
                <a:solidFill>
                  <a:srgbClr val="00B050"/>
                </a:solidFill>
                <a:sym typeface="Helvetica Light"/>
              </a:rPr>
              <a:t>técnico </a:t>
            </a:r>
            <a:r>
              <a:rPr lang="es-ES" altLang="es-MX" sz="2800" dirty="0">
                <a:solidFill>
                  <a:schemeClr val="accent3">
                    <a:lumMod val="75000"/>
                  </a:schemeClr>
                </a:solidFill>
                <a:sym typeface="Helvetica Light"/>
              </a:rPr>
              <a:t>o </a:t>
            </a:r>
            <a:r>
              <a:rPr lang="es-ES" altLang="es-MX" sz="3600" dirty="0">
                <a:solidFill>
                  <a:srgbClr val="00B050"/>
                </a:solidFill>
                <a:sym typeface="Helvetica Light"/>
              </a:rPr>
              <a:t>científico</a:t>
            </a:r>
            <a:r>
              <a:rPr lang="es-ES" altLang="es-MX" sz="2800" dirty="0">
                <a:solidFill>
                  <a:schemeClr val="accent3">
                    <a:lumMod val="75000"/>
                  </a:schemeClr>
                </a:solidFill>
                <a:sym typeface="Helvetica Light"/>
              </a:rPr>
              <a:t>, </a:t>
            </a:r>
            <a:r>
              <a:rPr lang="es-ES" altLang="es-MX" dirty="0">
                <a:sym typeface="Helvetica Light"/>
              </a:rPr>
              <a:t>en su conjunto constituyen </a:t>
            </a:r>
            <a:r>
              <a:rPr lang="es-ES" altLang="es-MX" sz="4800" dirty="0">
                <a:solidFill>
                  <a:srgbClr val="00B050"/>
                </a:solidFill>
                <a:sym typeface="Helvetica Light"/>
              </a:rPr>
              <a:t>sabiduría humana</a:t>
            </a:r>
            <a:r>
              <a:rPr lang="es-ES" altLang="es-MX" dirty="0">
                <a:sym typeface="Helvetica Light"/>
              </a:rPr>
              <a:t>. </a:t>
            </a:r>
          </a:p>
          <a:p>
            <a:pPr>
              <a:spcBef>
                <a:spcPts val="2400"/>
              </a:spcBef>
              <a:buSzPct val="75000"/>
              <a:buNone/>
            </a:pPr>
            <a:r>
              <a:rPr lang="es-ES" altLang="es-MX" dirty="0">
                <a:sym typeface="Helvetica Light"/>
              </a:rPr>
              <a:t>	Plantea la enseñanza de las matemáticas y las ciencias desde las </a:t>
            </a:r>
            <a:r>
              <a:rPr lang="es-ES" altLang="es-MX" sz="2400" dirty="0">
                <a:solidFill>
                  <a:srgbClr val="00B050"/>
                </a:solidFill>
                <a:sym typeface="Helvetica Light"/>
              </a:rPr>
              <a:t>actividades</a:t>
            </a:r>
            <a:r>
              <a:rPr lang="es-ES" altLang="es-MX" dirty="0">
                <a:solidFill>
                  <a:srgbClr val="FF0000"/>
                </a:solidFill>
                <a:sym typeface="Helvetica Light"/>
              </a:rPr>
              <a:t> </a:t>
            </a:r>
            <a:r>
              <a:rPr lang="es-ES" altLang="es-MX" sz="2400" dirty="0">
                <a:solidFill>
                  <a:srgbClr val="00B050"/>
                </a:solidFill>
                <a:sym typeface="Helvetica Light"/>
              </a:rPr>
              <a:t>cotidianas</a:t>
            </a:r>
            <a:r>
              <a:rPr lang="es-ES" altLang="es-MX" dirty="0">
                <a:solidFill>
                  <a:srgbClr val="FF0000"/>
                </a:solidFill>
                <a:sym typeface="Helvetica Light"/>
              </a:rPr>
              <a:t> </a:t>
            </a:r>
            <a:r>
              <a:rPr lang="es-ES" altLang="es-MX" dirty="0">
                <a:sym typeface="Helvetica Light"/>
              </a:rPr>
              <a:t>de las comunidades</a:t>
            </a:r>
          </a:p>
          <a:p>
            <a:endParaRPr lang="es-ES_tradnl" dirty="0"/>
          </a:p>
        </p:txBody>
      </p:sp>
      <p:pic>
        <p:nvPicPr>
          <p:cNvPr id="4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Movimiento, cambio y variación: Perfil de egreso</a:t>
            </a:r>
          </a:p>
        </p:txBody>
      </p:sp>
      <p:pic>
        <p:nvPicPr>
          <p:cNvPr id="6" name="Marcador de contenido 5" descr="Captura de pantalla 2014-07-29 a la(s) 01.03.55.pn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r="12422"/>
          <a:stretch>
            <a:fillRect/>
          </a:stretch>
        </p:blipFill>
        <p:spPr/>
      </p:pic>
      <p:sp>
        <p:nvSpPr>
          <p:cNvPr id="7" name="Marcador de pie de página 1"/>
          <p:cNvSpPr txBox="1">
            <a:spLocks/>
          </p:cNvSpPr>
          <p:nvPr/>
        </p:nvSpPr>
        <p:spPr>
          <a:xfrm>
            <a:off x="472141" y="6437904"/>
            <a:ext cx="81638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Ricardo </a:t>
            </a:r>
            <a:r>
              <a:rPr lang="en-US" dirty="0" err="1"/>
              <a:t>Cantoral</a:t>
            </a:r>
            <a:r>
              <a:rPr lang="en-US" dirty="0"/>
              <a:t> | DME - Cinvestav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5469440" y="3342290"/>
            <a:ext cx="1718442" cy="15765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6271511" y="2081048"/>
            <a:ext cx="15765" cy="17763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D22F896-40B5-4ADD-8801-0D06FADFA095}" type="slidenum">
              <a:rPr lang="en-US" smtClean="0"/>
              <a:pPr algn="r"/>
              <a:t>24</a:t>
            </a:fld>
            <a:endParaRPr lang="en-US" dirty="0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problema del significado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A la derecha se muestra </a:t>
            </a:r>
            <a:r>
              <a:rPr lang="es-ES" sz="2800" dirty="0"/>
              <a:t>la gráfica de la función y(x), determine el signo que deben tener A, C y B.</a:t>
            </a:r>
            <a:endParaRPr lang="es-ES_tradnl" sz="2800" dirty="0"/>
          </a:p>
          <a:p>
            <a:endParaRPr lang="es-ES_tradnl" sz="3200" dirty="0"/>
          </a:p>
          <a:p>
            <a:pPr marL="0" indent="0">
              <a:buNone/>
            </a:pPr>
            <a:r>
              <a:rPr lang="es-ES_tradnl" sz="3600" dirty="0"/>
              <a:t> y(x) = </a:t>
            </a:r>
            <a:r>
              <a:rPr lang="es-ES_tradnl" sz="3600" b="1" dirty="0"/>
              <a:t>A</a:t>
            </a:r>
            <a:r>
              <a:rPr lang="es-ES_tradnl" sz="3600" dirty="0"/>
              <a:t>x</a:t>
            </a:r>
            <a:r>
              <a:rPr lang="es-ES_tradnl" sz="3600" baseline="30000" dirty="0"/>
              <a:t>2 </a:t>
            </a:r>
            <a:r>
              <a:rPr lang="es-ES_tradnl" sz="3600" dirty="0"/>
              <a:t>+ </a:t>
            </a:r>
            <a:r>
              <a:rPr lang="es-ES_tradnl" sz="3600" b="1" dirty="0" err="1">
                <a:solidFill>
                  <a:srgbClr val="00B050"/>
                </a:solidFill>
              </a:rPr>
              <a:t>B</a:t>
            </a:r>
            <a:r>
              <a:rPr lang="es-ES_tradnl" sz="3600" dirty="0" err="1"/>
              <a:t>x</a:t>
            </a:r>
            <a:r>
              <a:rPr lang="es-ES_tradnl" sz="3600" dirty="0"/>
              <a:t> + </a:t>
            </a:r>
            <a:r>
              <a:rPr lang="es-ES_tradnl" sz="3600" b="1" dirty="0"/>
              <a:t>C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797050"/>
            <a:ext cx="4838700" cy="4178300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25</a:t>
            </a:fld>
            <a:endParaRPr lang="es-ES" dirty="0"/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Pensamiento </a:t>
            </a:r>
            <a:r>
              <a:rPr lang="es-ES_tradnl" dirty="0" err="1"/>
              <a:t>matem</a:t>
            </a:r>
            <a:r>
              <a:rPr lang="es-ES" dirty="0"/>
              <a:t>ático y Matemáticas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6604000" cy="4756151"/>
          </a:xfrm>
        </p:spPr>
        <p:txBody>
          <a:bodyPr>
            <a:normAutofit fontScale="92500" lnSpcReduction="20000"/>
          </a:bodyPr>
          <a:lstStyle/>
          <a:p>
            <a:r>
              <a:rPr lang="es-ES_tradnl" sz="3600" dirty="0">
                <a:solidFill>
                  <a:srgbClr val="00B050"/>
                </a:solidFill>
              </a:rPr>
              <a:t>Pensamiento </a:t>
            </a:r>
            <a:r>
              <a:rPr lang="es-ES_tradnl" sz="3600" dirty="0" err="1">
                <a:solidFill>
                  <a:srgbClr val="00B050"/>
                </a:solidFill>
              </a:rPr>
              <a:t>matem</a:t>
            </a:r>
            <a:r>
              <a:rPr lang="es-ES" sz="3600" dirty="0">
                <a:solidFill>
                  <a:srgbClr val="00B050"/>
                </a:solidFill>
              </a:rPr>
              <a:t>á</a:t>
            </a:r>
            <a:r>
              <a:rPr lang="es-ES_tradnl" sz="3600" dirty="0">
                <a:solidFill>
                  <a:srgbClr val="00B050"/>
                </a:solidFill>
              </a:rPr>
              <a:t>tico </a:t>
            </a:r>
            <a:r>
              <a:rPr lang="es-ES_tradnl" sz="3200" dirty="0">
                <a:solidFill>
                  <a:srgbClr val="00B050"/>
                </a:solidFill>
              </a:rPr>
              <a:t>y las </a:t>
            </a:r>
            <a:r>
              <a:rPr lang="es-ES_tradnl" sz="3600" dirty="0" err="1">
                <a:solidFill>
                  <a:srgbClr val="00B050"/>
                </a:solidFill>
              </a:rPr>
              <a:t>Matem</a:t>
            </a:r>
            <a:r>
              <a:rPr lang="es-ES" sz="3600" dirty="0">
                <a:solidFill>
                  <a:srgbClr val="00B050"/>
                </a:solidFill>
              </a:rPr>
              <a:t>á</a:t>
            </a:r>
            <a:r>
              <a:rPr lang="es-ES_tradnl" sz="3600" dirty="0">
                <a:solidFill>
                  <a:srgbClr val="00B050"/>
                </a:solidFill>
              </a:rPr>
              <a:t>ticas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  <a:r>
              <a:rPr lang="es-ES_tradnl" sz="3200" dirty="0"/>
              <a:t>no son lo misma cosa: </a:t>
            </a:r>
          </a:p>
          <a:p>
            <a:endParaRPr lang="es-ES_tradnl" sz="100" dirty="0"/>
          </a:p>
          <a:p>
            <a:pPr lvl="1"/>
            <a:r>
              <a:rPr lang="es-ES_tradnl" sz="3200" dirty="0"/>
              <a:t>Se puede operar </a:t>
            </a:r>
            <a:r>
              <a:rPr lang="es-ES_tradnl" sz="3200" dirty="0" err="1"/>
              <a:t>aritm</a:t>
            </a:r>
            <a:r>
              <a:rPr lang="es-ES" sz="3200" dirty="0"/>
              <a:t>é</a:t>
            </a:r>
            <a:r>
              <a:rPr lang="es-ES_tradnl" sz="3200" dirty="0"/>
              <a:t>ticamente o calcular </a:t>
            </a:r>
            <a:r>
              <a:rPr lang="es-ES" sz="3200" dirty="0"/>
              <a:t>áreas de </a:t>
            </a:r>
            <a:r>
              <a:rPr lang="es-ES_tradnl" sz="3200" dirty="0"/>
              <a:t>figuras </a:t>
            </a:r>
            <a:r>
              <a:rPr lang="es-ES_tradnl" sz="3200" b="1" dirty="0">
                <a:solidFill>
                  <a:srgbClr val="00B050"/>
                </a:solidFill>
              </a:rPr>
              <a:t>SIN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dirty="0"/>
              <a:t>pensar </a:t>
            </a:r>
            <a:r>
              <a:rPr lang="es-ES_tradnl" sz="3200" dirty="0" err="1"/>
              <a:t>matem</a:t>
            </a:r>
            <a:r>
              <a:rPr lang="es-ES" sz="3200" dirty="0"/>
              <a:t>á</a:t>
            </a:r>
            <a:r>
              <a:rPr lang="es-ES_tradnl" sz="3200" dirty="0"/>
              <a:t>ticamente </a:t>
            </a:r>
            <a:r>
              <a:rPr lang="mr-IN" sz="3200" dirty="0"/>
              <a:t>…</a:t>
            </a:r>
            <a:r>
              <a:rPr lang="es-ES" sz="3200" dirty="0"/>
              <a:t> </a:t>
            </a:r>
          </a:p>
          <a:p>
            <a:pPr lvl="1"/>
            <a:endParaRPr lang="es-ES" sz="1300" dirty="0"/>
          </a:p>
          <a:p>
            <a:pPr lvl="1"/>
            <a:r>
              <a:rPr lang="es-ES" sz="3200" dirty="0"/>
              <a:t>Así mismo, s</a:t>
            </a:r>
            <a:r>
              <a:rPr lang="es-ES_tradnl" sz="3200" dirty="0"/>
              <a:t>e puede tener un pensamiento </a:t>
            </a:r>
            <a:r>
              <a:rPr lang="es-ES_tradnl" sz="3200" dirty="0" err="1"/>
              <a:t>matem</a:t>
            </a:r>
            <a:r>
              <a:rPr lang="es-ES" sz="3200" dirty="0"/>
              <a:t>á</a:t>
            </a:r>
            <a:r>
              <a:rPr lang="es-ES_tradnl" sz="3200" dirty="0"/>
              <a:t>tico y </a:t>
            </a:r>
            <a:r>
              <a:rPr lang="es-ES_tradnl" sz="3200" b="1" dirty="0">
                <a:solidFill>
                  <a:srgbClr val="00B050"/>
                </a:solidFill>
              </a:rPr>
              <a:t>equivocarse</a:t>
            </a:r>
            <a:r>
              <a:rPr lang="es-ES_tradnl" sz="3200" dirty="0">
                <a:solidFill>
                  <a:srgbClr val="00B050"/>
                </a:solidFill>
              </a:rPr>
              <a:t> </a:t>
            </a:r>
            <a:r>
              <a:rPr lang="es-ES_tradnl" sz="3200" dirty="0"/>
              <a:t>con las cuentas de la compra diaria.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600200"/>
            <a:ext cx="1772786" cy="2209800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26</a:t>
            </a:fld>
            <a:endParaRPr lang="es-ES" dirty="0"/>
          </a:p>
        </p:txBody>
      </p:sp>
      <p:pic>
        <p:nvPicPr>
          <p:cNvPr id="6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768453" y="3810000"/>
            <a:ext cx="269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latin typeface="Times New Roman" charset="0"/>
                <a:ea typeface="Times New Roman" charset="0"/>
                <a:cs typeface="Times New Roman" charset="0"/>
              </a:rPr>
              <a:t>¿D</a:t>
            </a:r>
            <a:r>
              <a:rPr lang="es-ES" sz="2000" dirty="0" err="1">
                <a:latin typeface="Times New Roman" charset="0"/>
                <a:ea typeface="Times New Roman" charset="0"/>
                <a:cs typeface="Times New Roman" charset="0"/>
              </a:rPr>
              <a:t>ónde</a:t>
            </a:r>
            <a:r>
              <a:rPr lang="es-ES" sz="2000" dirty="0">
                <a:latin typeface="Times New Roman" charset="0"/>
                <a:ea typeface="Times New Roman" charset="0"/>
                <a:cs typeface="Times New Roman" charset="0"/>
              </a:rPr>
              <a:t> es </a:t>
            </a:r>
            <a:r>
              <a:rPr lang="es-ES" sz="2000" i="1" dirty="0">
                <a:latin typeface="Times New Roman" charset="0"/>
                <a:ea typeface="Times New Roman" charset="0"/>
                <a:cs typeface="Times New Roman" charset="0"/>
              </a:rPr>
              <a:t>f’’’</a:t>
            </a:r>
            <a:r>
              <a:rPr lang="es-ES" sz="20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s-ES" sz="2000" i="1" dirty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s-ES" sz="2000" dirty="0">
                <a:latin typeface="Times New Roman" charset="0"/>
                <a:ea typeface="Times New Roman" charset="0"/>
                <a:cs typeface="Times New Roman" charset="0"/>
              </a:rPr>
              <a:t>) &gt; 0?</a:t>
            </a:r>
            <a:endParaRPr lang="es-ES_tradnl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36" y="4388735"/>
            <a:ext cx="1966750" cy="16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9043" y="-28607"/>
            <a:ext cx="10532745" cy="1094947"/>
          </a:xfrm>
        </p:spPr>
        <p:txBody>
          <a:bodyPr>
            <a:normAutofit/>
          </a:bodyPr>
          <a:lstStyle/>
          <a:p>
            <a:r>
              <a:rPr lang="es-ES_tradnl" dirty="0"/>
              <a:t>la </a:t>
            </a:r>
            <a:r>
              <a:rPr lang="es-ES_tradnl" i="1" dirty="0" err="1"/>
              <a:t>Socioepistemolog</a:t>
            </a:r>
            <a:r>
              <a:rPr lang="es-ES" i="1" dirty="0"/>
              <a:t>í</a:t>
            </a:r>
            <a:r>
              <a:rPr lang="es-ES_tradnl" i="1" dirty="0"/>
              <a:t>a</a:t>
            </a:r>
            <a:r>
              <a:rPr lang="es-ES_tradnl" dirty="0"/>
              <a:t> </a:t>
            </a:r>
            <a:br>
              <a:rPr lang="es-ES_tradnl" dirty="0"/>
            </a:br>
            <a:r>
              <a:rPr lang="es-ES_tradnl" sz="2400" dirty="0"/>
              <a:t>el problema del </a:t>
            </a:r>
            <a:r>
              <a:rPr lang="es-ES_tradnl" sz="2400" i="1" dirty="0"/>
              <a:t>significado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8" y="1976222"/>
            <a:ext cx="7284358" cy="2304000"/>
          </a:xfrm>
        </p:spPr>
      </p:pic>
      <p:sp>
        <p:nvSpPr>
          <p:cNvPr id="5" name="CuadroTexto 4"/>
          <p:cNvSpPr txBox="1"/>
          <p:nvPr/>
        </p:nvSpPr>
        <p:spPr>
          <a:xfrm>
            <a:off x="1756639" y="4432824"/>
            <a:ext cx="7451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>
                <a:latin typeface="Cambria Math" charset="0"/>
                <a:ea typeface="Cambria Math" charset="0"/>
                <a:cs typeface="Cambria Math" charset="0"/>
              </a:rPr>
              <a:t>Ejemplo</a:t>
            </a:r>
            <a:r>
              <a:rPr lang="es-ES_tradnl" sz="3200" dirty="0"/>
              <a:t>, </a:t>
            </a:r>
            <a:r>
              <a:rPr lang="es-ES_tradnl" sz="3200" dirty="0">
                <a:latin typeface="Cambria Math" charset="0"/>
                <a:ea typeface="Cambria Math" charset="0"/>
                <a:cs typeface="Cambria Math" charset="0"/>
              </a:rPr>
              <a:t>la </a:t>
            </a:r>
            <a:r>
              <a:rPr lang="es-ES_tradnl" sz="3200" i="1" dirty="0">
                <a:latin typeface="Cambria Math" charset="0"/>
                <a:ea typeface="Cambria Math" charset="0"/>
                <a:cs typeface="Cambria Math" charset="0"/>
              </a:rPr>
              <a:t>f</a:t>
            </a:r>
            <a:r>
              <a:rPr lang="es-ES" sz="3200" i="1" dirty="0" err="1">
                <a:latin typeface="Cambria Math" charset="0"/>
                <a:ea typeface="Cambria Math" charset="0"/>
                <a:cs typeface="Cambria Math" charset="0"/>
              </a:rPr>
              <a:t>órmula</a:t>
            </a:r>
            <a:r>
              <a:rPr lang="es-ES" sz="3200" i="1" dirty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s-ES" sz="3200" dirty="0">
                <a:latin typeface="Cambria Math" charset="0"/>
                <a:ea typeface="Cambria Math" charset="0"/>
                <a:cs typeface="Cambria Math" charset="0"/>
              </a:rPr>
              <a:t>integral</a:t>
            </a:r>
            <a:r>
              <a:rPr lang="es-ES" sz="3200" i="1" dirty="0">
                <a:latin typeface="Cambria Math" charset="0"/>
                <a:ea typeface="Cambria Math" charset="0"/>
                <a:cs typeface="Cambria Math" charset="0"/>
              </a:rPr>
              <a:t> de </a:t>
            </a:r>
            <a:r>
              <a:rPr lang="es-ES" sz="3200" i="1" dirty="0" err="1">
                <a:latin typeface="Cambria Math" charset="0"/>
                <a:ea typeface="Cambria Math" charset="0"/>
                <a:cs typeface="Cambria Math" charset="0"/>
              </a:rPr>
              <a:t>Cauchy</a:t>
            </a:r>
            <a:endParaRPr lang="es-ES_tradnl" sz="3200" i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7" name="Imagen 3" descr="Captura de pantalla 2013-12-02 a la(s) 07.20.5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17" y="1569358"/>
            <a:ext cx="1609165" cy="2141987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D22F896-40B5-4ADD-8801-0D06FADFA095}" type="slidenum">
              <a:rPr lang="en-US" smtClean="0"/>
              <a:pPr algn="r"/>
              <a:t>27</a:t>
            </a:fld>
            <a:endParaRPr lang="en-US" dirty="0"/>
          </a:p>
        </p:txBody>
      </p:sp>
      <p:pic>
        <p:nvPicPr>
          <p:cNvPr id="8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pic>
        <p:nvPicPr>
          <p:cNvPr id="9" name="Marcador de conteni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99" y="5170201"/>
            <a:ext cx="6868437" cy="12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7"/>
          <p:cNvSpPr txBox="1">
            <a:spLocks/>
          </p:cNvSpPr>
          <p:nvPr/>
        </p:nvSpPr>
        <p:spPr>
          <a:xfrm>
            <a:off x="941625" y="12920"/>
            <a:ext cx="7804548" cy="1138537"/>
          </a:xfrm>
          <a:prstGeom prst="rect">
            <a:avLst/>
          </a:prstGeom>
        </p:spPr>
        <p:txBody>
          <a:bodyPr lIns="76535" tIns="38268" rIns="76535" bIns="38268"/>
          <a:lstStyle>
            <a:lvl1pPr algn="l" defTabSz="584200" eaLnBrk="1" hangingPunct="1">
              <a:defRPr sz="7800" b="1">
                <a:solidFill>
                  <a:srgbClr val="164F8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228600" algn="ctr" defTabSz="584200" eaLnBrk="1" hangingPunct="1">
              <a:defRPr sz="78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 eaLnBrk="1" hangingPunct="1">
              <a:defRPr sz="78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 eaLnBrk="1" hangingPunct="1">
              <a:defRPr sz="78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 eaLnBrk="1" hangingPunct="1">
              <a:defRPr sz="78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 eaLnBrk="1" hangingPunct="1">
              <a:defRPr sz="78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 eaLnBrk="1" hangingPunct="1">
              <a:defRPr sz="78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 eaLnBrk="1" hangingPunct="1">
              <a:defRPr sz="78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 eaLnBrk="1" hangingPunct="1">
              <a:defRPr sz="78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ES_tradnl" sz="7400" dirty="0"/>
              <a:t>2016</a:t>
            </a:r>
            <a:endParaRPr lang="es-ES_tradnl" dirty="0"/>
          </a:p>
        </p:txBody>
      </p:sp>
      <p:pic>
        <p:nvPicPr>
          <p:cNvPr id="3" name="Picture 2" descr="Captura de pantalla 2015-09-10 a las 22.49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6" y="1378634"/>
            <a:ext cx="6200817" cy="23782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3" descr="Captura de pantalla 2015-09-10 a las 22.49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1" y="3984093"/>
            <a:ext cx="9759942" cy="2414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4 Marcador de pie de página"/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>
                <a:solidFill>
                  <a:schemeClr val="bg1"/>
                </a:solidFill>
              </a:rPr>
              <a:t>Ricardo Cantoral | DME - Cinvestav</a:t>
            </a:r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pic>
        <p:nvPicPr>
          <p:cNvPr id="8" name="Imagen 3" descr="Captura de pantalla 2013-12-02 a la(s) 07.20.5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1" y="1496781"/>
            <a:ext cx="1609165" cy="21419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1259354"/>
            <a:ext cx="1685820" cy="23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3551" y="0"/>
            <a:ext cx="9590798" cy="1080938"/>
          </a:xfrm>
        </p:spPr>
        <p:txBody>
          <a:bodyPr>
            <a:normAutofit/>
          </a:bodyPr>
          <a:lstStyle/>
          <a:p>
            <a:r>
              <a:rPr lang="es-ES" b="1" dirty="0"/>
              <a:t>¿</a:t>
            </a:r>
            <a:r>
              <a:rPr lang="es-ES" dirty="0"/>
              <a:t>Qué</a:t>
            </a:r>
            <a:r>
              <a:rPr lang="es-ES" b="1" dirty="0"/>
              <a:t> </a:t>
            </a:r>
            <a:r>
              <a:rPr lang="es-ES" sz="2700" b="1" dirty="0"/>
              <a:t>y</a:t>
            </a:r>
            <a:r>
              <a:rPr lang="es-ES" b="1" dirty="0"/>
              <a:t> </a:t>
            </a:r>
            <a:r>
              <a:rPr lang="es-ES" dirty="0"/>
              <a:t>cómo</a:t>
            </a:r>
            <a:r>
              <a:rPr lang="es-ES" sz="4900" b="1" dirty="0"/>
              <a:t> </a:t>
            </a:r>
            <a:r>
              <a:rPr lang="es-ES" dirty="0"/>
              <a:t>cambia</a:t>
            </a:r>
            <a:r>
              <a:rPr lang="es-ES" sz="4900" b="1" dirty="0"/>
              <a:t> </a:t>
            </a:r>
            <a:r>
              <a:rPr lang="es-ES" sz="2700" b="1" dirty="0"/>
              <a:t>en el</a:t>
            </a:r>
            <a:r>
              <a:rPr lang="es-ES" b="1" dirty="0"/>
              <a:t> </a:t>
            </a:r>
            <a:r>
              <a:rPr lang="es-ES" sz="2700" b="1" dirty="0"/>
              <a:t>currículo</a:t>
            </a:r>
            <a:r>
              <a:rPr lang="es-ES" b="1" dirty="0"/>
              <a:t> </a:t>
            </a:r>
            <a:r>
              <a:rPr lang="es-ES" sz="2700" b="1" dirty="0"/>
              <a:t>de</a:t>
            </a:r>
            <a:r>
              <a:rPr lang="es-ES" b="1" dirty="0"/>
              <a:t> Matemáticas?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3551" y="1643450"/>
            <a:ext cx="9819249" cy="5028814"/>
          </a:xfrm>
        </p:spPr>
        <p:txBody>
          <a:bodyPr>
            <a:normAutofit/>
          </a:bodyPr>
          <a:lstStyle/>
          <a:p>
            <a:r>
              <a:rPr lang="es-ES" sz="3600" dirty="0"/>
              <a:t>El cambio fundamental consiste en enfatizar</a:t>
            </a:r>
            <a:r>
              <a:rPr lang="es-ES" sz="4800" b="1" dirty="0"/>
              <a:t> </a:t>
            </a:r>
            <a:r>
              <a:rPr lang="es-ES" sz="3600" dirty="0"/>
              <a:t>el</a:t>
            </a:r>
            <a:r>
              <a:rPr lang="es-ES" sz="4800" b="1" dirty="0"/>
              <a:t> </a:t>
            </a:r>
            <a:r>
              <a:rPr lang="es-ES" sz="4800" b="1" i="1" dirty="0">
                <a:solidFill>
                  <a:srgbClr val="FF0000"/>
                </a:solidFill>
              </a:rPr>
              <a:t>valor de uso </a:t>
            </a:r>
            <a:r>
              <a:rPr lang="es-ES" sz="3600" dirty="0"/>
              <a:t>del</a:t>
            </a:r>
            <a:r>
              <a:rPr lang="es-ES" sz="4800" b="1" dirty="0"/>
              <a:t> </a:t>
            </a:r>
            <a:r>
              <a:rPr lang="es-ES" sz="3600" dirty="0"/>
              <a:t>conocimiento</a:t>
            </a:r>
            <a:r>
              <a:rPr lang="es-ES" sz="4800" b="1" dirty="0">
                <a:solidFill>
                  <a:srgbClr val="FF0000"/>
                </a:solidFill>
              </a:rPr>
              <a:t> </a:t>
            </a:r>
            <a:r>
              <a:rPr lang="es-ES" sz="3600" dirty="0"/>
              <a:t>matemático por parte del estudiante, es decir,</a:t>
            </a:r>
            <a:r>
              <a:rPr lang="es-ES" sz="4000" dirty="0"/>
              <a:t> </a:t>
            </a:r>
            <a:r>
              <a:rPr lang="es-ES" sz="3600" dirty="0"/>
              <a:t>colocar</a:t>
            </a:r>
            <a:r>
              <a:rPr lang="es-ES" sz="4000" dirty="0"/>
              <a:t> </a:t>
            </a:r>
            <a:r>
              <a:rPr lang="es-ES" sz="3600" dirty="0"/>
              <a:t>a las </a:t>
            </a:r>
            <a:r>
              <a:rPr lang="es-ES" sz="4800" i="1" dirty="0">
                <a:solidFill>
                  <a:srgbClr val="FF0000"/>
                </a:solidFill>
              </a:rPr>
              <a:t>prácticas</a:t>
            </a:r>
            <a:r>
              <a:rPr lang="es-ES" sz="4400" dirty="0">
                <a:solidFill>
                  <a:srgbClr val="FF0000"/>
                </a:solidFill>
              </a:rPr>
              <a:t> </a:t>
            </a:r>
            <a:r>
              <a:rPr lang="es-ES" sz="3600" dirty="0"/>
              <a:t>sobre el </a:t>
            </a:r>
            <a:r>
              <a:rPr lang="es-ES" sz="4800" dirty="0">
                <a:solidFill>
                  <a:srgbClr val="FF0000"/>
                </a:solidFill>
              </a:rPr>
              <a:t>objeto</a:t>
            </a:r>
            <a:r>
              <a:rPr lang="es-ES" sz="3600" dirty="0"/>
              <a:t>.</a:t>
            </a:r>
            <a:r>
              <a:rPr lang="es-ES" sz="4000" dirty="0"/>
              <a:t> </a:t>
            </a:r>
          </a:p>
          <a:p>
            <a:r>
              <a:rPr lang="mr-IN" sz="2400" dirty="0"/>
              <a:t>…</a:t>
            </a:r>
            <a:r>
              <a:rPr lang="es-ES" sz="2400" dirty="0"/>
              <a:t> fortalece el sentido de lo </a:t>
            </a:r>
            <a:r>
              <a:rPr lang="mr-IN" sz="2400" dirty="0"/>
              <a:t>…</a:t>
            </a:r>
            <a:r>
              <a:rPr lang="es-ES" sz="2400" dirty="0"/>
              <a:t> </a:t>
            </a:r>
            <a:r>
              <a:rPr lang="es-ES" sz="2400" i="1" dirty="0">
                <a:solidFill>
                  <a:schemeClr val="accent5">
                    <a:lumMod val="75000"/>
                  </a:schemeClr>
                </a:solidFill>
              </a:rPr>
              <a:t>matemático</a:t>
            </a:r>
            <a:r>
              <a:rPr lang="es-E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400" dirty="0"/>
              <a:t>en diversas </a:t>
            </a:r>
            <a:r>
              <a:rPr lang="es-ES" sz="2400" i="1" dirty="0">
                <a:solidFill>
                  <a:schemeClr val="accent5">
                    <a:lumMod val="75000"/>
                  </a:schemeClr>
                </a:solidFill>
              </a:rPr>
              <a:t>situaciones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de</a:t>
            </a:r>
            <a:r>
              <a:rPr lang="es-ES" sz="2400" i="1" dirty="0">
                <a:solidFill>
                  <a:schemeClr val="accent5">
                    <a:lumMod val="75000"/>
                  </a:schemeClr>
                </a:solidFill>
              </a:rPr>
              <a:t> aprendizaje</a:t>
            </a:r>
            <a:r>
              <a:rPr lang="es-ES" sz="2400" dirty="0"/>
              <a:t>: se pretende una enseñanza más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activa</a:t>
            </a:r>
            <a:r>
              <a:rPr lang="es-ES" sz="2400" dirty="0"/>
              <a:t>,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realista</a:t>
            </a:r>
            <a:r>
              <a:rPr lang="es-ES" sz="2400" dirty="0"/>
              <a:t> y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crítica</a:t>
            </a:r>
            <a:r>
              <a:rPr lang="es-ES" sz="2400" dirty="0"/>
              <a:t> que derive en aprendizajes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significativos</a:t>
            </a:r>
            <a:r>
              <a:rPr lang="es-ES" sz="2400" dirty="0"/>
              <a:t> en la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vida</a:t>
            </a:r>
            <a:r>
              <a:rPr lang="es-ES" sz="2400" dirty="0"/>
              <a:t> del que aprende. </a:t>
            </a:r>
            <a:endParaRPr lang="es-ES_tradnl" sz="2400" dirty="0"/>
          </a:p>
          <a:p>
            <a:pPr algn="r"/>
            <a:endParaRPr lang="es-ES_tradnl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D22F896-40B5-4ADD-8801-0D06FADFA095}" type="slidenum">
              <a:rPr lang="en-US" smtClean="0"/>
              <a:pPr algn="r"/>
              <a:t>29</a:t>
            </a:fld>
            <a:endParaRPr lang="en-US" dirty="0"/>
          </a:p>
        </p:txBody>
      </p:sp>
      <p:pic>
        <p:nvPicPr>
          <p:cNvPr id="6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4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Etimologías greco </a:t>
            </a:r>
            <a:r>
              <a:rPr lang="mr-IN" dirty="0"/>
              <a:t>–</a:t>
            </a:r>
            <a:r>
              <a:rPr lang="es-MX" dirty="0"/>
              <a:t> latinas 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104900" y="1427019"/>
            <a:ext cx="4919472" cy="526032"/>
          </a:xfrm>
        </p:spPr>
        <p:txBody>
          <a:bodyPr>
            <a:normAutofit/>
          </a:bodyPr>
          <a:lstStyle/>
          <a:p>
            <a:r>
              <a:rPr lang="es-MX" dirty="0"/>
              <a:t>Socioepistemología</a:t>
            </a:r>
            <a:endParaRPr lang="es-MX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1104900" y="2063889"/>
            <a:ext cx="4919472" cy="4378474"/>
          </a:xfrm>
        </p:spPr>
        <p:txBody>
          <a:bodyPr>
            <a:noAutofit/>
          </a:bodyPr>
          <a:lstStyle/>
          <a:p>
            <a:r>
              <a:rPr lang="es-MX" sz="2400" b="1" i="1" dirty="0" err="1"/>
              <a:t>Socialis</a:t>
            </a:r>
            <a:r>
              <a:rPr lang="es-MX" sz="2400" dirty="0"/>
              <a:t> </a:t>
            </a:r>
          </a:p>
          <a:p>
            <a:pPr lvl="1"/>
            <a:r>
              <a:rPr lang="es-MX" sz="1800" dirty="0"/>
              <a:t>Lo social y cultural: pr</a:t>
            </a:r>
            <a:r>
              <a:rPr lang="es-ES" sz="1800" dirty="0" err="1"/>
              <a:t>áctica</a:t>
            </a:r>
            <a:r>
              <a:rPr lang="es-ES" sz="1800" dirty="0"/>
              <a:t> normada</a:t>
            </a:r>
            <a:endParaRPr lang="es-MX" sz="1800" dirty="0"/>
          </a:p>
          <a:p>
            <a:r>
              <a:rPr lang="es-MX" sz="2400" b="1" i="1" dirty="0"/>
              <a:t>Episteme</a:t>
            </a:r>
            <a:endParaRPr lang="es-MX" sz="2400" b="1" dirty="0"/>
          </a:p>
          <a:p>
            <a:pPr lvl="1"/>
            <a:r>
              <a:rPr lang="es-MX" sz="1800" dirty="0"/>
              <a:t>Conocimiento en uso o saberes</a:t>
            </a:r>
          </a:p>
          <a:p>
            <a:r>
              <a:rPr lang="es-MX" sz="2400" b="1" i="1" dirty="0"/>
              <a:t>Logos</a:t>
            </a:r>
            <a:endParaRPr lang="es-MX" sz="2400" b="1" dirty="0"/>
          </a:p>
          <a:p>
            <a:pPr lvl="1"/>
            <a:r>
              <a:rPr lang="es-MX" sz="1800" dirty="0"/>
              <a:t>Razonamiento, discurso, racionalidad</a:t>
            </a:r>
          </a:p>
          <a:p>
            <a:pPr marL="180000" lvl="1" indent="0">
              <a:buNone/>
            </a:pPr>
            <a:endParaRPr lang="es-MX" sz="1800" dirty="0"/>
          </a:p>
          <a:p>
            <a:pPr marL="180000" lvl="1" indent="0">
              <a:buNone/>
            </a:pPr>
            <a:r>
              <a:rPr lang="es-MX" sz="2000" dirty="0">
                <a:solidFill>
                  <a:srgbClr val="00B050"/>
                </a:solidFill>
              </a:rPr>
              <a:t>Se abordan mecanismos institucionales que lo afectan, vía la organización social de la enseñanza, el aprendizaje y la investigación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6166110" y="1427019"/>
            <a:ext cx="4919472" cy="526032"/>
          </a:xfrm>
        </p:spPr>
        <p:txBody>
          <a:bodyPr/>
          <a:lstStyle/>
          <a:p>
            <a:r>
              <a:rPr lang="es-MX" dirty="0" err="1"/>
              <a:t>Etnomatemática</a:t>
            </a:r>
            <a:endParaRPr lang="es-MX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4"/>
          </p:nvPr>
        </p:nvSpPr>
        <p:spPr>
          <a:xfrm>
            <a:off x="6166110" y="2063889"/>
            <a:ext cx="4919472" cy="4378474"/>
          </a:xfrm>
        </p:spPr>
        <p:txBody>
          <a:bodyPr>
            <a:normAutofit/>
          </a:bodyPr>
          <a:lstStyle/>
          <a:p>
            <a:r>
              <a:rPr lang="es-MX" sz="2400" b="1" i="1" dirty="0" err="1"/>
              <a:t>Etno</a:t>
            </a:r>
            <a:endParaRPr lang="es-MX" sz="2400" b="1" i="1" dirty="0"/>
          </a:p>
          <a:p>
            <a:pPr lvl="1"/>
            <a:r>
              <a:rPr lang="pt-BR" sz="1800" dirty="0" err="1"/>
              <a:t>Lo</a:t>
            </a:r>
            <a:r>
              <a:rPr lang="pt-BR" sz="1800" dirty="0"/>
              <a:t> social, cultural y natural</a:t>
            </a:r>
          </a:p>
          <a:p>
            <a:r>
              <a:rPr lang="es-MX" sz="2400" b="1" i="1" dirty="0" err="1"/>
              <a:t>Matema</a:t>
            </a:r>
            <a:endParaRPr lang="es-MX" sz="2400" b="1" i="1" dirty="0"/>
          </a:p>
          <a:p>
            <a:pPr lvl="1"/>
            <a:r>
              <a:rPr lang="es-MX" sz="1800" dirty="0"/>
              <a:t>Explicar, entender, enseñar</a:t>
            </a:r>
          </a:p>
          <a:p>
            <a:r>
              <a:rPr lang="es-MX" sz="2400" b="1" i="1" dirty="0"/>
              <a:t>Tica</a:t>
            </a:r>
          </a:p>
          <a:p>
            <a:pPr lvl="1"/>
            <a:r>
              <a:rPr lang="es-MX" sz="1800" dirty="0"/>
              <a:t>Artes, técnicas, maneras</a:t>
            </a:r>
          </a:p>
          <a:p>
            <a:pPr marL="457200" lvl="1" indent="0">
              <a:buNone/>
            </a:pPr>
            <a:endParaRPr lang="es-MX" sz="1800" dirty="0"/>
          </a:p>
          <a:p>
            <a:pPr marL="457200" lvl="1" indent="0">
              <a:buNone/>
            </a:pPr>
            <a:r>
              <a:rPr lang="es-MX" sz="2000" dirty="0">
                <a:solidFill>
                  <a:srgbClr val="00B050"/>
                </a:solidFill>
              </a:rPr>
              <a:t>Las artes, técnicas de explicar de entender, lidiar con el ambiente social, cultural, natural</a:t>
            </a:r>
          </a:p>
        </p:txBody>
      </p:sp>
      <p:pic>
        <p:nvPicPr>
          <p:cNvPr id="8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Ejes de la nueva propuesta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30</a:t>
            </a:fld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545432" y="1187638"/>
            <a:ext cx="104273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lnSpc>
                <a:spcPct val="150000"/>
              </a:lnSpc>
              <a:buFont typeface="Arial" charset="0"/>
              <a:buChar char="•"/>
            </a:pPr>
            <a:r>
              <a:rPr lang="es-ES_tradnl" sz="36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Pensamiento aritmético y lenguaje algebraico</a:t>
            </a:r>
          </a:p>
          <a:p>
            <a:pPr marL="609585" indent="-609585">
              <a:lnSpc>
                <a:spcPct val="150000"/>
              </a:lnSpc>
              <a:buFont typeface="Arial" charset="0"/>
              <a:buChar char="•"/>
            </a:pPr>
            <a:r>
              <a:rPr lang="es-ES_tradnl" sz="36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Espacio, forma y medida</a:t>
            </a:r>
          </a:p>
          <a:p>
            <a:pPr marL="609585" indent="-609585">
              <a:lnSpc>
                <a:spcPct val="150000"/>
              </a:lnSpc>
              <a:buFont typeface="Arial" charset="0"/>
              <a:buChar char="•"/>
            </a:pPr>
            <a:r>
              <a:rPr lang="es-ES_tradnl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Lugares geométricos y sistemas de referencia</a:t>
            </a:r>
          </a:p>
          <a:p>
            <a:pPr marL="609585" indent="-609585">
              <a:lnSpc>
                <a:spcPct val="150000"/>
              </a:lnSpc>
              <a:buFont typeface="Arial" charset="0"/>
              <a:buChar char="•"/>
            </a:pPr>
            <a:r>
              <a:rPr lang="es-ES_tradnl" sz="36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Pensamiento y lenguaje variacional</a:t>
            </a:r>
          </a:p>
          <a:p>
            <a:pPr>
              <a:lnSpc>
                <a:spcPct val="150000"/>
              </a:lnSpc>
            </a:pPr>
            <a:r>
              <a:rPr lang="es-ES_tradnl" sz="3200" dirty="0">
                <a:solidFill>
                  <a:srgbClr val="FF9300"/>
                </a:solidFill>
                <a:latin typeface="+mj-lt"/>
                <a:ea typeface="+mj-ea"/>
                <a:cs typeface="+mj-cs"/>
              </a:rPr>
              <a:t>	Cambio, </a:t>
            </a:r>
            <a:r>
              <a:rPr lang="es-ES_tradnl" sz="3200" dirty="0" err="1">
                <a:solidFill>
                  <a:srgbClr val="FF9300"/>
                </a:solidFill>
                <a:latin typeface="+mj-lt"/>
                <a:ea typeface="+mj-ea"/>
                <a:cs typeface="+mj-cs"/>
              </a:rPr>
              <a:t>predicci</a:t>
            </a:r>
            <a:r>
              <a:rPr lang="es-ES" sz="3200" dirty="0" err="1">
                <a:solidFill>
                  <a:srgbClr val="FF9300"/>
                </a:solidFill>
                <a:latin typeface="+mj-lt"/>
                <a:ea typeface="+mj-ea"/>
                <a:cs typeface="+mj-cs"/>
              </a:rPr>
              <a:t>ón</a:t>
            </a:r>
            <a:r>
              <a:rPr lang="es-ES" sz="3200" dirty="0">
                <a:solidFill>
                  <a:srgbClr val="FF9300"/>
                </a:solidFill>
                <a:latin typeface="+mj-lt"/>
                <a:ea typeface="+mj-ea"/>
                <a:cs typeface="+mj-cs"/>
              </a:rPr>
              <a:t> y acumulación	</a:t>
            </a:r>
            <a:endParaRPr lang="es-ES_tradnl" sz="3200" dirty="0">
              <a:solidFill>
                <a:srgbClr val="FF9300"/>
              </a:solidFill>
              <a:latin typeface="+mj-lt"/>
              <a:ea typeface="+mj-ea"/>
              <a:cs typeface="+mj-cs"/>
            </a:endParaRPr>
          </a:p>
          <a:p>
            <a:pPr marL="609585" indent="-609585">
              <a:lnSpc>
                <a:spcPct val="150000"/>
              </a:lnSpc>
              <a:buFont typeface="Arial" charset="0"/>
              <a:buChar char="•"/>
            </a:pPr>
            <a:r>
              <a:rPr lang="es-ES_tradnl" sz="36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Pensamiento estocástico</a:t>
            </a:r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pic>
        <p:nvPicPr>
          <p:cNvPr id="6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0" y="42189"/>
            <a:ext cx="2705452" cy="1080000"/>
          </a:xfrm>
          <a:prstGeom prst="rect">
            <a:avLst/>
          </a:prstGeom>
          <a:effectLst>
            <a:outerShdw blurRad="50800" dist="1905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30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3. El cambio educativo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Ricardo Cantoral </a:t>
            </a:r>
            <a:r>
              <a:rPr lang="mr-IN" dirty="0"/>
              <a:t>–</a:t>
            </a:r>
            <a:r>
              <a:rPr lang="es-ES_tradnl" dirty="0"/>
              <a:t> DME, Cinvestav IPN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31</a:t>
            </a:fld>
            <a:endParaRPr lang="es-ES" dirty="0"/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1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Las tres bases del Modelo Educativo: Anidación de prácticas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  <a:p>
            <a:r>
              <a:rPr lang="es-ES_tradnl" dirty="0"/>
              <a:t>Atender </a:t>
            </a:r>
            <a:r>
              <a:rPr lang="es-ES_tradnl" b="1" dirty="0">
                <a:solidFill>
                  <a:srgbClr val="C00000"/>
                </a:solidFill>
              </a:rPr>
              <a:t>TRANSVERSAL</a:t>
            </a:r>
            <a:r>
              <a:rPr lang="es-ES_tradnl" dirty="0">
                <a:solidFill>
                  <a:srgbClr val="C00000"/>
                </a:solidFill>
              </a:rPr>
              <a:t>, </a:t>
            </a:r>
            <a:r>
              <a:rPr lang="es-ES_tradnl" b="1" dirty="0">
                <a:solidFill>
                  <a:srgbClr val="C00000"/>
                </a:solidFill>
              </a:rPr>
              <a:t>CONTEXTUAL</a:t>
            </a:r>
            <a:r>
              <a:rPr lang="es-ES_tradnl" dirty="0">
                <a:solidFill>
                  <a:srgbClr val="C00000"/>
                </a:solidFill>
              </a:rPr>
              <a:t> </a:t>
            </a:r>
            <a:r>
              <a:rPr lang="es-ES_tradnl" dirty="0"/>
              <a:t>y </a:t>
            </a:r>
            <a:r>
              <a:rPr lang="es-ES_tradnl" b="1" dirty="0">
                <a:solidFill>
                  <a:srgbClr val="C00000"/>
                </a:solidFill>
              </a:rPr>
              <a:t>FUNCIONAL</a:t>
            </a:r>
          </a:p>
          <a:p>
            <a:r>
              <a:rPr lang="es-ES_tradnl" dirty="0"/>
              <a:t>Emplear el </a:t>
            </a:r>
            <a:r>
              <a:rPr lang="es-ES_tradnl" b="1" dirty="0">
                <a:solidFill>
                  <a:srgbClr val="C00000"/>
                </a:solidFill>
              </a:rPr>
              <a:t>AULA EXTENDIDA</a:t>
            </a:r>
          </a:p>
          <a:p>
            <a:r>
              <a:rPr lang="es-ES_tradnl" dirty="0"/>
              <a:t>Poner en el centro el aprendizaje </a:t>
            </a:r>
            <a:r>
              <a:rPr lang="es-ES_tradnl" b="1" dirty="0">
                <a:solidFill>
                  <a:srgbClr val="C00000"/>
                </a:solidFill>
              </a:rPr>
              <a:t>GRADANDO</a:t>
            </a:r>
            <a:r>
              <a:rPr lang="es-ES_tradnl" dirty="0"/>
              <a:t> y </a:t>
            </a:r>
            <a:r>
              <a:rPr lang="es-ES_tradnl" b="1" dirty="0">
                <a:solidFill>
                  <a:srgbClr val="C00000"/>
                </a:solidFill>
              </a:rPr>
              <a:t>ARTICULANDO</a:t>
            </a:r>
            <a:r>
              <a:rPr lang="es-ES_tradnl" dirty="0"/>
              <a:t> las competencias con los saberes</a:t>
            </a:r>
          </a:p>
          <a:p>
            <a:r>
              <a:rPr lang="es-ES_tradnl" dirty="0"/>
              <a:t>El valor de uso del conocimiento</a:t>
            </a:r>
          </a:p>
          <a:p>
            <a:pPr lvl="1"/>
            <a:r>
              <a:rPr lang="es-ES_tradnl" dirty="0"/>
              <a:t>Dimensión factual (</a:t>
            </a:r>
            <a:r>
              <a:rPr lang="es-ES_tradnl" dirty="0" err="1"/>
              <a:t>emp</a:t>
            </a:r>
            <a:r>
              <a:rPr lang="es-ES" dirty="0" err="1"/>
              <a:t>írico</a:t>
            </a:r>
            <a:r>
              <a:rPr lang="es-ES" dirty="0"/>
              <a:t>)</a:t>
            </a:r>
            <a:endParaRPr lang="es-ES_tradnl" dirty="0"/>
          </a:p>
          <a:p>
            <a:pPr lvl="1"/>
            <a:r>
              <a:rPr lang="es-ES_tradnl" dirty="0" err="1"/>
              <a:t>Dim</a:t>
            </a:r>
            <a:r>
              <a:rPr lang="es-ES_tradnl" dirty="0"/>
              <a:t>. procedimental (</a:t>
            </a:r>
            <a:r>
              <a:rPr lang="es-ES" dirty="0"/>
              <a:t>empírico-simbólico)</a:t>
            </a:r>
            <a:endParaRPr lang="es-ES_tradnl" dirty="0"/>
          </a:p>
          <a:p>
            <a:pPr lvl="1"/>
            <a:r>
              <a:rPr lang="es-ES_tradnl" dirty="0"/>
              <a:t>Dimensión conceptual (</a:t>
            </a:r>
            <a:r>
              <a:rPr lang="es-ES_tradnl" dirty="0" err="1"/>
              <a:t>simb</a:t>
            </a:r>
            <a:r>
              <a:rPr lang="es-ES" dirty="0" err="1"/>
              <a:t>ólico</a:t>
            </a:r>
            <a:r>
              <a:rPr lang="es-ES" dirty="0"/>
              <a:t>)</a:t>
            </a:r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0" y="1866900"/>
            <a:ext cx="3987800" cy="4038600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25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Teor</a:t>
            </a:r>
            <a:r>
              <a:rPr lang="es-ES" dirty="0" err="1"/>
              <a:t>ía</a:t>
            </a:r>
            <a:r>
              <a:rPr lang="es-ES" dirty="0"/>
              <a:t> Socioepistemológica de la Matemática Educativa</a:t>
            </a:r>
            <a:endParaRPr lang="es-ES_tradn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600199"/>
            <a:ext cx="8011204" cy="4756151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33</a:t>
            </a:fld>
            <a:endParaRPr lang="es-ES" dirty="0"/>
          </a:p>
        </p:txBody>
      </p:sp>
      <p:pic>
        <p:nvPicPr>
          <p:cNvPr id="12" name="Picture Placeholder 4" descr="planes-estudio-sems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8" r="-2648"/>
          <a:stretch>
            <a:fillRect/>
          </a:stretch>
        </p:blipFill>
        <p:spPr>
          <a:xfrm>
            <a:off x="9116104" y="1600199"/>
            <a:ext cx="1969478" cy="2667001"/>
          </a:xfrm>
        </p:spPr>
      </p:pic>
      <p:pic>
        <p:nvPicPr>
          <p:cNvPr id="13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Imagen 20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742017" y="913709"/>
            <a:ext cx="6798082" cy="50305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x-none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69. ¿</a:t>
            </a:r>
            <a:r>
              <a:rPr lang="es-ES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x-none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Cuáles la siguientes gráficas corresponde a la ecuación</a:t>
            </a:r>
            <a:br>
              <a:rPr lang="es-ES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x-none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x-none" altLang="x-none" sz="2800" i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x</a:t>
            </a:r>
            <a:r>
              <a:rPr lang="x-none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²</a:t>
            </a:r>
            <a:r>
              <a:rPr lang="es-ES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x-none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  <a:r>
              <a:rPr lang="es-ES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x-none" altLang="x-none" sz="2800" i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  <a:r>
              <a:rPr lang="x-none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²</a:t>
            </a:r>
            <a:r>
              <a:rPr lang="es-ES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x-none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=</a:t>
            </a:r>
            <a:r>
              <a:rPr lang="es-ES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x-none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49</a:t>
            </a:r>
            <a:r>
              <a:rPr lang="es-ES" altLang="x-none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 ?</a:t>
            </a:r>
            <a:endParaRPr lang="es-ES_tradnl" sz="28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835651" y="3574664"/>
            <a:ext cx="2297723" cy="126609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pc="-5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El 15% </a:t>
            </a:r>
            <a:br>
              <a:rPr lang="en-US" sz="2000" spc="-5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2000" b="1" spc="-5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NO </a:t>
            </a:r>
            <a:r>
              <a:rPr lang="en-US" sz="2000" spc="-50" dirty="0" err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responde</a:t>
            </a:r>
            <a:r>
              <a:rPr lang="en-US" sz="2000" spc="-5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000" spc="-50" dirty="0" err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correctamente</a:t>
            </a:r>
            <a:endParaRPr lang="en-US" sz="2000" spc="-5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  <p:pic>
        <p:nvPicPr>
          <p:cNvPr id="9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7696" y="434790"/>
            <a:ext cx="3178952" cy="1748424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Marcador de contenido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6533" y="4804366"/>
            <a:ext cx="3609294" cy="1615159"/>
          </a:xfrm>
          <a:prstGeom prst="rect">
            <a:avLst/>
          </a:prstGeom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7547894" y="2361916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7547894" y="4432072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4579" y="2734209"/>
            <a:ext cx="3609294" cy="138957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6226" y="516835"/>
            <a:ext cx="6458991" cy="1666501"/>
          </a:xfrm>
        </p:spPr>
        <p:txBody>
          <a:bodyPr>
            <a:normAutofit/>
          </a:bodyPr>
          <a:lstStyle/>
          <a:p>
            <a:r>
              <a:rPr lang="es-ES_tradnl" sz="3200" i="1" dirty="0">
                <a:solidFill>
                  <a:srgbClr val="FFFFFF"/>
                </a:solidFill>
              </a:rPr>
              <a:t>Programa Interdisciplinario para el Desarrollo Profesional Docente en Matemáticas PIDPDM - Cinvestav</a:t>
            </a:r>
          </a:p>
        </p:txBody>
      </p:sp>
      <p:graphicFrame>
        <p:nvGraphicFramePr>
          <p:cNvPr id="14" name="Marcador de contenido 13"/>
          <p:cNvGraphicFramePr>
            <a:graphicFrameLocks noGrp="1"/>
          </p:cNvGraphicFramePr>
          <p:nvPr>
            <p:ph idx="1"/>
            <p:extLst/>
          </p:nvPr>
        </p:nvGraphicFramePr>
        <p:xfrm>
          <a:off x="616227" y="2236788"/>
          <a:ext cx="6459262" cy="4182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algn="r"/>
            <a:fld id="{4FAB73BC-B049-4115-A692-8D63A059BFB8}" type="slidenum">
              <a:rPr lang="en-US" smtClean="0"/>
              <a:pPr algn="r"/>
              <a:t>35</a:t>
            </a:fld>
            <a:endParaRPr lang="en-US" dirty="0"/>
          </a:p>
        </p:txBody>
      </p:sp>
      <p:pic>
        <p:nvPicPr>
          <p:cNvPr id="20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6" y="2236788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89675"/>
              </p:ext>
            </p:extLst>
          </p:nvPr>
        </p:nvGraphicFramePr>
        <p:xfrm>
          <a:off x="1166191" y="1351721"/>
          <a:ext cx="9819861" cy="5141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D22F896-40B5-4ADD-8801-0D06FADFA095}" type="slidenum">
              <a:rPr lang="en-US" smtClean="0"/>
              <a:pPr algn="r"/>
              <a:t>36</a:t>
            </a:fld>
            <a:endParaRPr lang="en-US" dirty="0"/>
          </a:p>
        </p:txBody>
      </p:sp>
      <p:pic>
        <p:nvPicPr>
          <p:cNvPr id="6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pic>
        <p:nvPicPr>
          <p:cNvPr id="5" name="Imagen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4" y="179752"/>
            <a:ext cx="3803984" cy="99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224" y="565725"/>
            <a:ext cx="10012358" cy="675512"/>
          </a:xfrm>
        </p:spPr>
        <p:txBody>
          <a:bodyPr>
            <a:noAutofit/>
          </a:bodyPr>
          <a:lstStyle/>
          <a:p>
            <a:r>
              <a:rPr lang="es-MX" dirty="0"/>
              <a:t>Estructura de las reformas educativa: una evolución</a:t>
            </a:r>
            <a:br>
              <a:rPr lang="es-MX" dirty="0"/>
            </a:br>
            <a:r>
              <a:rPr lang="es-ES" sz="2400" i="1" dirty="0"/>
              <a:t>Análisis regresivo</a:t>
            </a:r>
            <a:endParaRPr lang="es-MX" sz="2400" i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6118506"/>
              </p:ext>
            </p:extLst>
          </p:nvPr>
        </p:nvGraphicFramePr>
        <p:xfrm>
          <a:off x="1226279" y="1927526"/>
          <a:ext cx="9643423" cy="4278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785D277-3885-264E-8B62-DF630CAAA951}" type="slidenum">
              <a:rPr lang="es-MX" smtClean="0"/>
              <a:pPr algn="r"/>
              <a:t>37</a:t>
            </a:fld>
            <a:endParaRPr lang="es-MX" dirty="0"/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092490" y="361402"/>
            <a:ext cx="10326281" cy="872135"/>
          </a:xfrm>
        </p:spPr>
        <p:txBody>
          <a:bodyPr>
            <a:normAutofit/>
          </a:bodyPr>
          <a:lstStyle/>
          <a:p>
            <a:r>
              <a:rPr lang="es-ES_tradnl" dirty="0"/>
              <a:t>El currículo </a:t>
            </a:r>
            <a:r>
              <a:rPr lang="es-ES_tradnl" dirty="0" err="1"/>
              <a:t>expl</a:t>
            </a:r>
            <a:r>
              <a:rPr lang="es-ES" dirty="0" err="1"/>
              <a:t>ícito</a:t>
            </a:r>
            <a:r>
              <a:rPr lang="es-ES" dirty="0"/>
              <a:t>: un problema abierto</a:t>
            </a:r>
            <a:br>
              <a:rPr lang="es-ES" dirty="0"/>
            </a:br>
            <a:r>
              <a:rPr lang="es-ES_tradnl" sz="2400" dirty="0"/>
              <a:t>lo </a:t>
            </a:r>
            <a:r>
              <a:rPr lang="es-ES_tradnl" sz="2400" i="1" dirty="0" err="1">
                <a:solidFill>
                  <a:srgbClr val="00B050"/>
                </a:solidFill>
              </a:rPr>
              <a:t>ret</a:t>
            </a:r>
            <a:r>
              <a:rPr lang="es-ES" sz="2400" i="1" dirty="0" err="1">
                <a:solidFill>
                  <a:srgbClr val="00B050"/>
                </a:solidFill>
              </a:rPr>
              <a:t>órico</a:t>
            </a:r>
            <a:r>
              <a:rPr lang="es-ES" sz="2400" dirty="0"/>
              <a:t>, lo </a:t>
            </a:r>
            <a:r>
              <a:rPr lang="es-ES" sz="2400" i="1" dirty="0">
                <a:solidFill>
                  <a:srgbClr val="0070C0"/>
                </a:solidFill>
              </a:rPr>
              <a:t>sincopado</a:t>
            </a:r>
            <a:r>
              <a:rPr lang="es-ES" sz="2400" dirty="0"/>
              <a:t> y lo </a:t>
            </a:r>
            <a:r>
              <a:rPr lang="es-ES_tradnl" sz="2400" i="1" dirty="0" err="1">
                <a:solidFill>
                  <a:srgbClr val="FF0000"/>
                </a:solidFill>
              </a:rPr>
              <a:t>simb</a:t>
            </a:r>
            <a:r>
              <a:rPr lang="es-ES" sz="2400" i="1" dirty="0" err="1">
                <a:solidFill>
                  <a:srgbClr val="FF0000"/>
                </a:solidFill>
              </a:rPr>
              <a:t>ólico</a:t>
            </a:r>
            <a:endParaRPr lang="es-ES_tradnl" sz="2400" i="1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algn="r"/>
            <a:fld id="{97809B18-7081-3A4C-AEB1-155FCAAAEB43}" type="slidenum">
              <a:rPr lang="es-ES_tradnl" smtClean="0"/>
              <a:pPr algn="r"/>
              <a:t>38</a:t>
            </a:fld>
            <a:endParaRPr lang="es-ES_tradnl" dirty="0"/>
          </a:p>
        </p:txBody>
      </p:sp>
      <p:pic>
        <p:nvPicPr>
          <p:cNvPr id="7" name="8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2534" y="2004643"/>
            <a:ext cx="2423651" cy="377277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8" name="5 Marcador de contenido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4159" y="2050216"/>
            <a:ext cx="2500784" cy="3763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12" y="2004643"/>
            <a:ext cx="2723045" cy="3681630"/>
          </a:xfrm>
          <a:prstGeom prst="rect">
            <a:avLst/>
          </a:prstGeom>
        </p:spPr>
      </p:pic>
      <p:pic>
        <p:nvPicPr>
          <p:cNvPr id="10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09059522"/>
              </p:ext>
            </p:extLst>
          </p:nvPr>
        </p:nvGraphicFramePr>
        <p:xfrm>
          <a:off x="987777" y="1397000"/>
          <a:ext cx="10433179" cy="4783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/>
          </p:nvPr>
        </p:nvGraphicFramePr>
        <p:xfrm>
          <a:off x="138227" y="4988814"/>
          <a:ext cx="11645572" cy="388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2" name="12 Grupo"/>
          <p:cNvGrpSpPr/>
          <p:nvPr/>
        </p:nvGrpSpPr>
        <p:grpSpPr>
          <a:xfrm>
            <a:off x="1351679" y="1131749"/>
            <a:ext cx="2368091" cy="781981"/>
            <a:chOff x="6548" y="1219199"/>
            <a:chExt cx="1962150" cy="1625600"/>
          </a:xfrm>
          <a:solidFill>
            <a:srgbClr val="FF6600"/>
          </a:solidFill>
        </p:grpSpPr>
        <p:sp>
          <p:nvSpPr>
            <p:cNvPr id="13" name="19 Rectángulo redondeado"/>
            <p:cNvSpPr/>
            <p:nvPr/>
          </p:nvSpPr>
          <p:spPr>
            <a:xfrm>
              <a:off x="6548" y="1219199"/>
              <a:ext cx="1962150" cy="162560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20 Rectángulo"/>
            <p:cNvSpPr/>
            <p:nvPr/>
          </p:nvSpPr>
          <p:spPr>
            <a:xfrm>
              <a:off x="85903" y="1298554"/>
              <a:ext cx="180344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200" dirty="0">
                  <a:latin typeface="Viner Hand ITC" panose="03070502030502020203" pitchFamily="66" charset="0"/>
                </a:rPr>
                <a:t>Acci</a:t>
              </a:r>
              <a:r>
                <a:rPr lang="es-ES" sz="2200" dirty="0" err="1">
                  <a:latin typeface="Viner Hand ITC" panose="03070502030502020203" pitchFamily="66" charset="0"/>
                </a:rPr>
                <a:t>ón</a:t>
              </a:r>
              <a:endParaRPr lang="es-MX" sz="2300" dirty="0">
                <a:latin typeface="Viner Hand ITC" panose="03070502030502020203" pitchFamily="66" charset="0"/>
              </a:endParaRPr>
            </a:p>
          </p:txBody>
        </p:sp>
      </p:grpSp>
      <p:grpSp>
        <p:nvGrpSpPr>
          <p:cNvPr id="15" name="13 Grupo"/>
          <p:cNvGrpSpPr/>
          <p:nvPr/>
        </p:nvGrpSpPr>
        <p:grpSpPr>
          <a:xfrm>
            <a:off x="3817996" y="1131749"/>
            <a:ext cx="2412989" cy="781981"/>
            <a:chOff x="2066925" y="1219199"/>
            <a:chExt cx="1962150" cy="1625600"/>
          </a:xfrm>
          <a:solidFill>
            <a:srgbClr val="008000"/>
          </a:solidFill>
        </p:grpSpPr>
        <p:sp>
          <p:nvSpPr>
            <p:cNvPr id="16" name="17 Rectángulo redondeado"/>
            <p:cNvSpPr/>
            <p:nvPr/>
          </p:nvSpPr>
          <p:spPr>
            <a:xfrm>
              <a:off x="2066925" y="1219199"/>
              <a:ext cx="1962150" cy="162560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18 Rectángulo"/>
            <p:cNvSpPr/>
            <p:nvPr/>
          </p:nvSpPr>
          <p:spPr>
            <a:xfrm>
              <a:off x="2146280" y="1298554"/>
              <a:ext cx="180344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200" dirty="0">
                  <a:latin typeface="Viner Hand ITC" panose="03070502030502020203" pitchFamily="66" charset="0"/>
                </a:rPr>
                <a:t>Actividad</a:t>
              </a:r>
              <a:endParaRPr lang="es-MX" sz="2300" dirty="0">
                <a:latin typeface="Viner Hand ITC" panose="03070502030502020203" pitchFamily="66" charset="0"/>
              </a:endParaRPr>
            </a:p>
          </p:txBody>
        </p:sp>
      </p:grpSp>
      <p:grpSp>
        <p:nvGrpSpPr>
          <p:cNvPr id="18" name="14 Grupo"/>
          <p:cNvGrpSpPr/>
          <p:nvPr/>
        </p:nvGrpSpPr>
        <p:grpSpPr>
          <a:xfrm>
            <a:off x="6328572" y="1131750"/>
            <a:ext cx="2432900" cy="781981"/>
            <a:chOff x="4127301" y="1219199"/>
            <a:chExt cx="1962150" cy="1625600"/>
          </a:xfrm>
        </p:grpSpPr>
        <p:sp>
          <p:nvSpPr>
            <p:cNvPr id="19" name="15 Rectángulo redondeado"/>
            <p:cNvSpPr/>
            <p:nvPr/>
          </p:nvSpPr>
          <p:spPr>
            <a:xfrm>
              <a:off x="4127301" y="1219199"/>
              <a:ext cx="1962150" cy="1625600"/>
            </a:xfrm>
            <a:prstGeom prst="roundRect">
              <a:avLst/>
            </a:pr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6 Rectángulo"/>
            <p:cNvSpPr/>
            <p:nvPr/>
          </p:nvSpPr>
          <p:spPr>
            <a:xfrm>
              <a:off x="4206656" y="1298554"/>
              <a:ext cx="1803440" cy="14668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200" dirty="0">
                  <a:latin typeface="Viner Hand ITC" panose="03070502030502020203" pitchFamily="66" charset="0"/>
                </a:rPr>
                <a:t>Pr</a:t>
              </a:r>
              <a:r>
                <a:rPr lang="es-ES" sz="2200" dirty="0" err="1">
                  <a:latin typeface="Viner Hand ITC" panose="03070502030502020203" pitchFamily="66" charset="0"/>
                </a:rPr>
                <a:t>áctica</a:t>
              </a:r>
              <a:endParaRPr lang="es-MX" sz="2300" dirty="0">
                <a:latin typeface="Viner Hand ITC" panose="03070502030502020203" pitchFamily="66" charset="0"/>
              </a:endParaRPr>
            </a:p>
          </p:txBody>
        </p:sp>
      </p:grp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D22F896-40B5-4ADD-8801-0D06FADFA095}" type="slidenum">
              <a:rPr lang="en-US" smtClean="0"/>
              <a:pPr algn="r"/>
              <a:t>39</a:t>
            </a:fld>
            <a:endParaRPr lang="en-US" dirty="0"/>
          </a:p>
        </p:txBody>
      </p:sp>
      <p:pic>
        <p:nvPicPr>
          <p:cNvPr id="21" name="1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Modelos etimológicos</a:t>
            </a:r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40" y="1600200"/>
            <a:ext cx="4117019" cy="4572000"/>
          </a:xfrm>
        </p:spPr>
      </p:pic>
      <p:pic>
        <p:nvPicPr>
          <p:cNvPr id="11" name="4 Marcador de contenido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091" y="1704109"/>
            <a:ext cx="3770812" cy="4468091"/>
          </a:xfrm>
        </p:spPr>
      </p:pic>
    </p:spTree>
    <p:extLst>
      <p:ext uri="{BB962C8B-B14F-4D97-AF65-F5344CB8AC3E}">
        <p14:creationId xmlns:p14="http://schemas.microsoft.com/office/powerpoint/2010/main" val="397159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4. Aprendizaje situado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Ricardo Cantoral </a:t>
            </a:r>
            <a:r>
              <a:rPr lang="mr-IN" dirty="0"/>
              <a:t>–</a:t>
            </a:r>
            <a:r>
              <a:rPr lang="es-ES_tradnl" dirty="0"/>
              <a:t> DME, Cinvestav IPN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40</a:t>
            </a:fld>
            <a:endParaRPr lang="es-ES" dirty="0"/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104899" y="2080815"/>
                <a:ext cx="10162403" cy="2997622"/>
              </a:xfrm>
            </p:spPr>
            <p:txBody>
              <a:bodyPr>
                <a:normAutofit/>
              </a:bodyPr>
              <a:lstStyle/>
              <a:p>
                <a:r>
                  <a:rPr lang="es-ES_tradnl" sz="3900" dirty="0">
                    <a:solidFill>
                      <a:schemeClr val="accent2">
                        <a:lumMod val="75000"/>
                      </a:schemeClr>
                    </a:solidFill>
                  </a:rPr>
                  <a:t>CALCULA un </a:t>
                </a:r>
                <a:r>
                  <a:rPr lang="es-ES" sz="3900" dirty="0">
                    <a:solidFill>
                      <a:schemeClr val="accent2">
                        <a:lumMod val="75000"/>
                      </a:schemeClr>
                    </a:solidFill>
                  </a:rPr>
                  <a:t>número entre: 1/2 y 2/3, </a:t>
                </a:r>
              </a:p>
              <a:p>
                <a:r>
                  <a:rPr lang="es-ES" sz="3200" dirty="0">
                    <a:solidFill>
                      <a:schemeClr val="accent5">
                        <a:lumMod val="75000"/>
                      </a:schemeClr>
                    </a:solidFill>
                  </a:rPr>
                  <a:t>Una solución: Dado que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s-ES" sz="3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s-ES" sz="3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charset="0"/>
                      </a:rPr>
                      <m:t>&lt;</m:t>
                    </m:r>
                    <m:f>
                      <m:fPr>
                        <m:ctrlPr>
                          <a:rPr lang="mr-IN" sz="3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s-ES" sz="3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s-ES" sz="3200" dirty="0">
                    <a:solidFill>
                      <a:schemeClr val="accent5">
                        <a:lumMod val="75000"/>
                      </a:schemeClr>
                    </a:solidFill>
                  </a:rPr>
                  <a:t>, entonces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mr-IN" sz="32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s-E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r>
                          <a:rPr lang="es-ES" sz="3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+</m:t>
                        </m:r>
                        <m:f>
                          <m:fPr>
                            <m:ctrlPr>
                              <a:rPr lang="mr-IN" sz="32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s-E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r>
                          <a:rPr lang="es-ES" sz="3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s-ES" sz="3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3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7</m:t>
                        </m:r>
                      </m:num>
                      <m:den>
                        <m:r>
                          <a:rPr lang="es-ES" sz="3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12</m:t>
                        </m:r>
                      </m:den>
                    </m:f>
                  </m:oMath>
                </a14:m>
                <a:endParaRPr lang="es-ES" sz="32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endParaRPr lang="es-ES" sz="39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4899" y="2080815"/>
                <a:ext cx="10162403" cy="2997622"/>
              </a:xfrm>
              <a:blipFill rotWithShape="0">
                <a:blip r:embed="rId2"/>
                <a:stretch>
                  <a:fillRect l="-2699" t="-5488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algn="r"/>
            <a:fld id="{4FAB73BC-B049-4115-A692-8D63A059BFB8}" type="slidenum">
              <a:rPr lang="en-US" smtClean="0"/>
              <a:pPr algn="r"/>
              <a:t>41</a:t>
            </a:fld>
            <a:endParaRPr lang="en-US" dirty="0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104900" y="33708"/>
            <a:ext cx="9980682" cy="1096962"/>
          </a:xfrm>
        </p:spPr>
        <p:txBody>
          <a:bodyPr/>
          <a:lstStyle/>
          <a:p>
            <a:r>
              <a:rPr lang="es-ES_tradnl" dirty="0"/>
              <a:t>El perfil de egreso: el saber transversal, funcional y contextual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1709530" y="4134678"/>
            <a:ext cx="900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2621867" y="4139568"/>
            <a:ext cx="900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3537680" y="4131202"/>
            <a:ext cx="900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4443391" y="4142716"/>
            <a:ext cx="90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5369958" y="4140978"/>
            <a:ext cx="900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6299022" y="4134354"/>
            <a:ext cx="900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1709530" y="4596656"/>
            <a:ext cx="270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1712030" y="5063194"/>
            <a:ext cx="3600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lipse 5"/>
          <p:cNvSpPr/>
          <p:nvPr/>
        </p:nvSpPr>
        <p:spPr>
          <a:xfrm>
            <a:off x="4820179" y="4077328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Elipse 18"/>
          <p:cNvSpPr/>
          <p:nvPr/>
        </p:nvSpPr>
        <p:spPr>
          <a:xfrm>
            <a:off x="4313015" y="409481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Elipse 19"/>
          <p:cNvSpPr/>
          <p:nvPr/>
        </p:nvSpPr>
        <p:spPr>
          <a:xfrm>
            <a:off x="5304859" y="409731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435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104899" y="2080815"/>
                <a:ext cx="10162403" cy="4073918"/>
              </a:xfrm>
            </p:spPr>
            <p:txBody>
              <a:bodyPr>
                <a:normAutofit/>
              </a:bodyPr>
              <a:lstStyle/>
              <a:p>
                <a:r>
                  <a:rPr lang="es-ES_tradnl" sz="3900" dirty="0">
                    <a:solidFill>
                      <a:schemeClr val="accent2">
                        <a:lumMod val="75000"/>
                      </a:schemeClr>
                    </a:solidFill>
                  </a:rPr>
                  <a:t>Encuentra un </a:t>
                </a:r>
                <a:r>
                  <a:rPr lang="es-ES" sz="3900" dirty="0">
                    <a:solidFill>
                      <a:schemeClr val="accent2">
                        <a:lumMod val="75000"/>
                      </a:schemeClr>
                    </a:solidFill>
                  </a:rPr>
                  <a:t>número entre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_trad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_tradnl" sz="3600" i="1">
                            <a:latin typeface="Cambria Math" charset="0"/>
                          </a:rPr>
                          <m:t>𝑎</m:t>
                        </m:r>
                      </m:num>
                      <m:den>
                        <m:r>
                          <a:rPr lang="es-ES_tradnl" sz="3600" i="1">
                            <a:latin typeface="Cambria Math" charset="0"/>
                          </a:rPr>
                          <m:t>𝑏</m:t>
                        </m:r>
                      </m:den>
                    </m:f>
                    <m:r>
                      <a:rPr lang="es-ES" sz="3600" i="1">
                        <a:latin typeface="Cambria Math" charset="0"/>
                      </a:rPr>
                      <m:t>𝑦</m:t>
                    </m:r>
                    <m:f>
                      <m:fPr>
                        <m:ctrlPr>
                          <a:rPr lang="es-ES_tradn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_tradnl" sz="3600" i="1">
                            <a:latin typeface="Cambria Math" charset="0"/>
                          </a:rPr>
                          <m:t>𝑐</m:t>
                        </m:r>
                      </m:num>
                      <m:den>
                        <m:r>
                          <a:rPr lang="es-ES_tradnl" sz="3600" i="1">
                            <a:latin typeface="Cambria Math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s-ES" sz="3900" dirty="0">
                    <a:solidFill>
                      <a:schemeClr val="accent2">
                        <a:lumMod val="75000"/>
                      </a:schemeClr>
                    </a:solidFill>
                  </a:rPr>
                  <a:t>, </a:t>
                </a:r>
              </a:p>
              <a:p>
                <a:pPr lvl="1"/>
                <a:r>
                  <a:rPr lang="es-ES" sz="2800" dirty="0">
                    <a:solidFill>
                      <a:srgbClr val="C00000"/>
                    </a:solidFill>
                  </a:rPr>
                  <a:t>Respuesta de un alumno: </a:t>
                </a:r>
              </a:p>
              <a:p>
                <a:r>
                  <a:rPr lang="es-ES" sz="3200" dirty="0">
                    <a:solidFill>
                      <a:srgbClr val="C00000"/>
                    </a:solidFill>
                  </a:rPr>
                  <a:t>¿correcta o incorrecta?</a:t>
                </a:r>
                <a:endParaRPr lang="es-ES" sz="3900" dirty="0">
                  <a:solidFill>
                    <a:srgbClr val="C00000"/>
                  </a:solidFill>
                </a:endParaRPr>
              </a:p>
              <a:p>
                <a:r>
                  <a:rPr lang="es-ES" sz="3900" dirty="0">
                    <a:solidFill>
                      <a:schemeClr val="accent2">
                        <a:lumMod val="75000"/>
                      </a:schemeClr>
                    </a:solidFill>
                  </a:rPr>
                  <a:t>s</a:t>
                </a:r>
                <a:r>
                  <a:rPr lang="es-ES_tradnl" sz="3900" dirty="0">
                    <a:solidFill>
                      <a:schemeClr val="accent2">
                        <a:lumMod val="75000"/>
                      </a:schemeClr>
                    </a:solidFill>
                  </a:rPr>
                  <a:t>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_tradnl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_tradnl" sz="4800" i="1">
                            <a:latin typeface="Cambria Math" charset="0"/>
                          </a:rPr>
                          <m:t>𝑎</m:t>
                        </m:r>
                      </m:num>
                      <m:den>
                        <m:r>
                          <a:rPr lang="es-ES_tradnl" sz="4800" i="1">
                            <a:latin typeface="Cambria Math" charset="0"/>
                          </a:rPr>
                          <m:t>𝑏</m:t>
                        </m:r>
                      </m:den>
                    </m:f>
                    <m:r>
                      <a:rPr lang="es-ES_tradnl" sz="4800" i="1">
                        <a:latin typeface="Cambria Math" charset="0"/>
                      </a:rPr>
                      <m:t>&lt;</m:t>
                    </m:r>
                    <m:f>
                      <m:fPr>
                        <m:ctrlPr>
                          <a:rPr lang="es-ES_tradnl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_tradnl" sz="4800" i="1">
                            <a:latin typeface="Cambria Math" charset="0"/>
                          </a:rPr>
                          <m:t>𝑐</m:t>
                        </m:r>
                      </m:num>
                      <m:den>
                        <m:r>
                          <a:rPr lang="es-ES_tradnl" sz="4800" i="1">
                            <a:latin typeface="Cambria Math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s-ES_tradnl" sz="4800" dirty="0"/>
                  <a:t>, </a:t>
                </a:r>
                <a:r>
                  <a:rPr lang="es-ES_tradnl" sz="3900" dirty="0">
                    <a:solidFill>
                      <a:schemeClr val="accent2">
                        <a:lumMod val="75000"/>
                      </a:schemeClr>
                    </a:solidFill>
                  </a:rPr>
                  <a:t>entonces</a:t>
                </a:r>
                <a:r>
                  <a:rPr lang="es-ES_tradnl" sz="4800" dirty="0"/>
                  <a:t> ¿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_tradnl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_tradnl" sz="4800" i="1">
                            <a:latin typeface="Cambria Math" charset="0"/>
                          </a:rPr>
                          <m:t>𝑎</m:t>
                        </m:r>
                      </m:num>
                      <m:den>
                        <m:r>
                          <a:rPr lang="es-ES_tradnl" sz="4800" i="1">
                            <a:latin typeface="Cambria Math" charset="0"/>
                          </a:rPr>
                          <m:t>𝑏</m:t>
                        </m:r>
                      </m:den>
                    </m:f>
                    <m:r>
                      <a:rPr lang="es-ES_tradnl" sz="4800" i="1">
                        <a:latin typeface="Cambria Math" charset="0"/>
                      </a:rPr>
                      <m:t>&lt;</m:t>
                    </m:r>
                    <m:f>
                      <m:fPr>
                        <m:ctrlPr>
                          <a:rPr lang="es-ES_tradnl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_tradnl" sz="4800" i="1">
                            <a:latin typeface="Cambria Math" charset="0"/>
                          </a:rPr>
                          <m:t>𝑎</m:t>
                        </m:r>
                        <m:r>
                          <a:rPr lang="es-ES_tradnl" sz="4800" i="1">
                            <a:latin typeface="Cambria Math" charset="0"/>
                          </a:rPr>
                          <m:t>+</m:t>
                        </m:r>
                        <m:r>
                          <a:rPr lang="es-ES_tradnl" sz="4800" i="1">
                            <a:latin typeface="Cambria Math" charset="0"/>
                          </a:rPr>
                          <m:t>𝑐</m:t>
                        </m:r>
                      </m:num>
                      <m:den>
                        <m:r>
                          <a:rPr lang="es-ES_tradnl" sz="4800" i="1">
                            <a:latin typeface="Cambria Math" charset="0"/>
                          </a:rPr>
                          <m:t>𝑏</m:t>
                        </m:r>
                        <m:r>
                          <a:rPr lang="es-ES_tradnl" sz="4800" i="1">
                            <a:latin typeface="Cambria Math" charset="0"/>
                          </a:rPr>
                          <m:t>+</m:t>
                        </m:r>
                        <m:r>
                          <a:rPr lang="es-ES_tradnl" sz="4800" i="1">
                            <a:latin typeface="Cambria Math" charset="0"/>
                          </a:rPr>
                          <m:t>𝑑</m:t>
                        </m:r>
                      </m:den>
                    </m:f>
                    <m:r>
                      <a:rPr lang="es-ES_tradnl" sz="4800" i="1">
                        <a:latin typeface="Cambria Math" charset="0"/>
                      </a:rPr>
                      <m:t>&lt;</m:t>
                    </m:r>
                    <m:f>
                      <m:fPr>
                        <m:ctrlPr>
                          <a:rPr lang="es-ES_tradnl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_tradnl" sz="4800" i="1">
                            <a:latin typeface="Cambria Math" charset="0"/>
                          </a:rPr>
                          <m:t>𝑐</m:t>
                        </m:r>
                      </m:num>
                      <m:den>
                        <m:r>
                          <a:rPr lang="es-ES_tradnl" sz="4800" i="1">
                            <a:latin typeface="Cambria Math" charset="0"/>
                          </a:rPr>
                          <m:t>𝑑</m:t>
                        </m:r>
                      </m:den>
                    </m:f>
                    <m:r>
                      <a:rPr lang="es-ES" sz="4800" b="0" i="0" smtClean="0">
                        <a:latin typeface="Cambria Math" charset="0"/>
                      </a:rPr>
                      <m:t>?</m:t>
                    </m:r>
                  </m:oMath>
                </a14:m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4899" y="2080815"/>
                <a:ext cx="10162403" cy="4073918"/>
              </a:xfrm>
              <a:blipFill rotWithShape="0">
                <a:blip r:embed="rId2"/>
                <a:stretch>
                  <a:fillRect l="-2699" t="-3737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algn="r"/>
            <a:fld id="{4FAB73BC-B049-4115-A692-8D63A059BFB8}" type="slidenum">
              <a:rPr lang="en-US" smtClean="0"/>
              <a:pPr algn="r"/>
              <a:t>42</a:t>
            </a:fld>
            <a:endParaRPr lang="en-US" dirty="0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104900" y="33708"/>
            <a:ext cx="9980682" cy="1096962"/>
          </a:xfrm>
        </p:spPr>
        <p:txBody>
          <a:bodyPr/>
          <a:lstStyle/>
          <a:p>
            <a:r>
              <a:rPr lang="es-ES_tradnl" dirty="0"/>
              <a:t>El perfil de egreso: el saber transversal, funcional y contextual</a:t>
            </a:r>
          </a:p>
        </p:txBody>
      </p:sp>
    </p:spTree>
    <p:extLst>
      <p:ext uri="{BB962C8B-B14F-4D97-AF65-F5344CB8AC3E}">
        <p14:creationId xmlns:p14="http://schemas.microsoft.com/office/powerpoint/2010/main" val="5386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perfil de egreso: el saber transversal, funcional y contextual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S_tradnl" sz="3200" dirty="0"/>
                  <a:t>Si tomamos </a:t>
                </a:r>
                <a:r>
                  <a:rPr lang="es-ES" sz="3200" dirty="0"/>
                  <a:t>otro ejemplo, los números</a:t>
                </a:r>
                <a:endParaRPr lang="es-ES_tradnl" sz="3200" dirty="0"/>
              </a:p>
              <a:p>
                <a:pPr marL="0" indent="0">
                  <a:buNone/>
                </a:pPr>
                <a:r>
                  <a:rPr lang="es-ES" sz="32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  <m:r>
                      <a:rPr lang="mr-IN" sz="3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sz="32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s-ES_tradnl" sz="3200" dirty="0"/>
              </a:p>
              <a:p>
                <a:pPr marL="0" indent="0">
                  <a:buNone/>
                </a:pPr>
                <a:r>
                  <a:rPr lang="es-ES" sz="3200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  <m:r>
                      <a:rPr lang="mr-IN" sz="3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sz="32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2+3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3+2</m:t>
                        </m:r>
                      </m:den>
                    </m:f>
                    <m:r>
                      <a:rPr lang="mr-IN" sz="3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sz="32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s-ES_tradnl" sz="3200" dirty="0"/>
              </a:p>
              <a:p>
                <a:pPr marL="0" indent="0">
                  <a:buNone/>
                </a:pPr>
                <a:r>
                  <a:rPr lang="es-ES" sz="3200" dirty="0">
                    <a:ea typeface="Cambria Math" charset="0"/>
                    <a:cs typeface="Cambria Math" charset="0"/>
                  </a:rPr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2+3</m:t>
                        </m:r>
                      </m:num>
                      <m:den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3+2</m:t>
                        </m:r>
                      </m:den>
                    </m:f>
                    <m:r>
                      <a:rPr lang="es-ES" sz="3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32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5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5</m:t>
                        </m:r>
                      </m:den>
                    </m:f>
                    <m:r>
                      <a:rPr lang="es-ES" sz="3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</m:t>
                    </m:r>
                  </m:oMath>
                </a14:m>
                <a:endParaRPr lang="es-ES" sz="3200" b="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:r>
                  <a:rPr lang="es-ES" sz="3200" dirty="0"/>
                  <a:t>	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3200" i="1"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  <m:r>
                      <a:rPr lang="mr-IN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r>
                      <a:rPr lang="es-ES" sz="3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a:rPr lang="mr-IN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sz="32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num>
                      <m:den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s-ES_tradnl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259" t="-2800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43</a:t>
            </a:fld>
            <a:endParaRPr lang="es-ES" dirty="0"/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perfil de egreso: el saber transversal, funcional y contextual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S_tradnl" sz="3200" dirty="0"/>
                  <a:t>Si tomamos </a:t>
                </a:r>
                <a:r>
                  <a:rPr lang="es-ES" sz="3200" dirty="0"/>
                  <a:t>otro ejemplo, los números</a:t>
                </a:r>
                <a:endParaRPr lang="es-ES_tradnl" sz="3200" dirty="0"/>
              </a:p>
              <a:p>
                <a:pPr marL="0" indent="0">
                  <a:buNone/>
                </a:pPr>
                <a:r>
                  <a:rPr lang="es-ES" sz="32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</a:rPr>
                          <m:t>2</m:t>
                        </m:r>
                        <m:r>
                          <a:rPr lang="es-ES" sz="3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𝑥</m:t>
                        </m:r>
                        <m:r>
                          <a:rPr lang="es-ES" sz="3200" b="0" i="1" smtClean="0">
                            <a:latin typeface="Cambria Math" charset="0"/>
                          </a:rPr>
                          <m:t>4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</a:rPr>
                          <m:t>3</m:t>
                        </m:r>
                        <m:r>
                          <a:rPr lang="es-ES" sz="32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s-ES" sz="3200" b="0" i="1" smtClean="0">
                            <a:latin typeface="Cambria Math" charset="0"/>
                          </a:rPr>
                          <m:t>4</m:t>
                        </m:r>
                      </m:den>
                    </m:f>
                    <m:r>
                      <a:rPr lang="mr-IN" sz="3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sz="32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s-ES_tradnl" sz="3200" dirty="0"/>
              </a:p>
              <a:p>
                <a:pPr marL="0" indent="0">
                  <a:buNone/>
                </a:pPr>
                <a:r>
                  <a:rPr lang="es-ES" sz="3200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  <m:r>
                      <a:rPr lang="mr-IN" sz="3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sz="32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4+3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4+2</m:t>
                        </m:r>
                      </m:den>
                    </m:f>
                    <m:r>
                      <a:rPr lang="mr-IN" sz="3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sz="32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s-ES_tradnl" sz="3200" dirty="0"/>
              </a:p>
              <a:p>
                <a:pPr marL="0" indent="0">
                  <a:buNone/>
                </a:pPr>
                <a:r>
                  <a:rPr lang="es-ES" sz="3200" dirty="0">
                    <a:ea typeface="Cambria Math" charset="0"/>
                    <a:cs typeface="Cambria Math" charset="0"/>
                  </a:rPr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8</m:t>
                        </m:r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+3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12</m:t>
                        </m:r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+2</m:t>
                        </m:r>
                      </m:den>
                    </m:f>
                    <m:r>
                      <a:rPr lang="es-ES" sz="3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32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11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14</m:t>
                        </m:r>
                      </m:den>
                    </m:f>
                    <m:r>
                      <a:rPr lang="es-ES" sz="3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&lt;1&lt;</m:t>
                    </m:r>
                    <m:f>
                      <m:fPr>
                        <m:ctrlPr>
                          <a:rPr lang="mr-IN" sz="32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num>
                      <m:den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s-ES" sz="3200" b="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:r>
                  <a:rPr lang="es-ES" sz="3200" dirty="0"/>
                  <a:t>	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3200" i="1"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s-ES" sz="3200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  <m:r>
                      <a:rPr lang="mr-IN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sz="32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11</m:t>
                        </m:r>
                      </m:num>
                      <m:den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14</m:t>
                        </m:r>
                      </m:den>
                    </m:f>
                    <m:r>
                      <a:rPr lang="mr-IN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sz="32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num>
                      <m:den>
                        <m:r>
                          <a:rPr lang="es-E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s-ES_tradnl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259" t="-2800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44</a:t>
            </a:fld>
            <a:endParaRPr lang="es-ES" dirty="0"/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perfil de egreso: el saber transversal, funcional y contextual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s-ES_tradnl" sz="3200" dirty="0"/>
                  <a:t>Si tomamos las </a:t>
                </a:r>
                <a:r>
                  <a:rPr lang="es-ES" sz="3200" dirty="0"/>
                  <a:t>fracciones equivalentes, entonces</a:t>
                </a:r>
                <a:endParaRPr lang="es-ES_tradnl" sz="3200" dirty="0"/>
              </a:p>
              <a:p>
                <a:pPr marL="0" indent="0">
                  <a:buNone/>
                </a:pPr>
                <a:r>
                  <a:rPr lang="es-ES" sz="32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6000" b="0" i="1" smtClean="0">
                            <a:latin typeface="Cambria Math" charset="0"/>
                          </a:rPr>
                          <m:t>𝑚𝑎</m:t>
                        </m:r>
                      </m:num>
                      <m:den>
                        <m:r>
                          <a:rPr lang="es-ES" sz="6000" b="0" i="1" smtClean="0">
                            <a:latin typeface="Cambria Math" charset="0"/>
                          </a:rPr>
                          <m:t>𝑚𝑏</m:t>
                        </m:r>
                      </m:den>
                    </m:f>
                    <m:r>
                      <a:rPr lang="es-ES" sz="60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60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6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num>
                      <m:den>
                        <m:r>
                          <a:rPr lang="es-ES" sz="6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den>
                    </m:f>
                    <m:r>
                      <a:rPr lang="es-ES" sz="6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 </m:t>
                    </m:r>
                    <m:f>
                      <m:fPr>
                        <m:ctrlPr>
                          <a:rPr lang="mr-IN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6000" b="0" i="1" smtClean="0">
                            <a:latin typeface="Cambria Math" charset="0"/>
                          </a:rPr>
                          <m:t>𝑛𝑐</m:t>
                        </m:r>
                      </m:num>
                      <m:den>
                        <m:r>
                          <a:rPr lang="es-ES" sz="6000" b="0" i="1" smtClean="0">
                            <a:latin typeface="Cambria Math" charset="0"/>
                          </a:rPr>
                          <m:t>𝑛𝑑</m:t>
                        </m:r>
                      </m:den>
                    </m:f>
                    <m:r>
                      <a:rPr lang="es-ES" sz="60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6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6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num>
                      <m:den>
                        <m:r>
                          <a:rPr lang="es-ES" sz="6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</m:den>
                    </m:f>
                    <m:r>
                      <a:rPr lang="es-ES" sz="6000" i="1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</m:oMath>
                </a14:m>
                <a:endParaRPr lang="es-ES_tradnl" sz="6000" dirty="0"/>
              </a:p>
              <a:p>
                <a:r>
                  <a:rPr lang="es-ES" sz="3200" dirty="0"/>
                  <a:t>y por tanto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6000" b="0" i="1" smtClean="0">
                              <a:latin typeface="Cambria Math" charset="0"/>
                            </a:rPr>
                            <m:t>𝑎</m:t>
                          </m:r>
                        </m:num>
                        <m:den>
                          <m:r>
                            <a:rPr lang="es-ES" sz="6000" b="0" i="1" smtClean="0">
                              <a:latin typeface="Cambria Math" charset="0"/>
                            </a:rPr>
                            <m:t>𝑏</m:t>
                          </m:r>
                        </m:den>
                      </m:f>
                      <m:r>
                        <a:rPr lang="mr-IN" sz="6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&lt;</m:t>
                      </m:r>
                      <m:f>
                        <m:fPr>
                          <m:ctrlPr>
                            <a:rPr lang="mr-IN" sz="60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s-ES" sz="6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𝑚𝑎</m:t>
                          </m:r>
                          <m:r>
                            <a:rPr lang="es-ES" sz="6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s-ES" sz="6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𝑛𝑐</m:t>
                          </m:r>
                        </m:num>
                        <m:den>
                          <m:r>
                            <a:rPr lang="es-ES" sz="6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𝑚𝑏</m:t>
                          </m:r>
                          <m:r>
                            <a:rPr lang="es-ES" sz="6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s-ES" sz="6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𝑛𝑑</m:t>
                          </m:r>
                        </m:den>
                      </m:f>
                      <m:r>
                        <a:rPr lang="mr-IN" sz="6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&lt;</m:t>
                      </m:r>
                      <m:f>
                        <m:fPr>
                          <m:ctrlPr>
                            <a:rPr lang="mr-IN" sz="60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s-ES" sz="6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num>
                        <m:den>
                          <m:r>
                            <a:rPr lang="es-ES" sz="6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s-ES_tradnl" sz="3200" dirty="0"/>
              </a:p>
              <a:p>
                <a:pPr marL="0" indent="0">
                  <a:buNone/>
                </a:pPr>
                <a:r>
                  <a:rPr lang="es-ES" sz="3200" dirty="0">
                    <a:ea typeface="Cambria Math" charset="0"/>
                    <a:cs typeface="Cambria Math" charset="0"/>
                  </a:rPr>
                  <a:t>		</a:t>
                </a:r>
                <a:r>
                  <a:rPr lang="es-ES" sz="3200" dirty="0"/>
                  <a:t>				</a:t>
                </a:r>
                <a:endParaRPr lang="es-ES_tradnl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37" t="-2667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45</a:t>
            </a:fld>
            <a:endParaRPr lang="es-ES" dirty="0"/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¿y</a:t>
            </a:r>
            <a:r>
              <a:rPr lang="mr-IN" dirty="0"/>
              <a:t>…</a:t>
            </a:r>
            <a:r>
              <a:rPr lang="es-ES" dirty="0"/>
              <a:t> el contexto?</a:t>
            </a:r>
            <a:endParaRPr lang="es-ES_tradnl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sz="2400" dirty="0"/>
              <a:t>Un ejemplo derivado del trabajo (</a:t>
            </a:r>
            <a:r>
              <a:rPr lang="es-ES" sz="2400" dirty="0"/>
              <a:t>Óscar Cervantes </a:t>
            </a:r>
            <a:r>
              <a:rPr lang="es-ES" dirty="0"/>
              <a:t>y </a:t>
            </a:r>
            <a:r>
              <a:rPr lang="es-ES" sz="2400" dirty="0"/>
              <a:t>Daniela Reyes)</a:t>
            </a:r>
            <a:endParaRPr lang="es-ES_tradnl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83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perfil de egreso: el saber transversal, funcional y contextual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47</a:t>
            </a:fld>
            <a:endParaRPr lang="es-ES" dirty="0"/>
          </a:p>
        </p:txBody>
      </p:sp>
      <p:sp>
        <p:nvSpPr>
          <p:cNvPr id="4" name="Cilindro 3"/>
          <p:cNvSpPr/>
          <p:nvPr/>
        </p:nvSpPr>
        <p:spPr>
          <a:xfrm>
            <a:off x="1191720" y="3030101"/>
            <a:ext cx="1828800" cy="2143594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92D050"/>
              </a:solidFill>
            </a:endParaRPr>
          </a:p>
        </p:txBody>
      </p:sp>
      <p:sp>
        <p:nvSpPr>
          <p:cNvPr id="5" name="Cilindro 4"/>
          <p:cNvSpPr/>
          <p:nvPr/>
        </p:nvSpPr>
        <p:spPr>
          <a:xfrm>
            <a:off x="3139188" y="3047591"/>
            <a:ext cx="1828800" cy="2143594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92D050"/>
              </a:solidFill>
            </a:endParaRPr>
          </a:p>
        </p:txBody>
      </p:sp>
      <p:sp>
        <p:nvSpPr>
          <p:cNvPr id="7" name="Cilindro 6"/>
          <p:cNvSpPr/>
          <p:nvPr/>
        </p:nvSpPr>
        <p:spPr>
          <a:xfrm>
            <a:off x="7195691" y="3048897"/>
            <a:ext cx="1828800" cy="2143594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ilindro 7"/>
          <p:cNvSpPr/>
          <p:nvPr/>
        </p:nvSpPr>
        <p:spPr>
          <a:xfrm>
            <a:off x="9151491" y="3068201"/>
            <a:ext cx="1828800" cy="2143594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3979884" y="5260853"/>
            <a:ext cx="7000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/>
              <a:t>Jugo 				Agua</a:t>
            </a:r>
          </a:p>
        </p:txBody>
      </p:sp>
      <p:sp>
        <p:nvSpPr>
          <p:cNvPr id="10" name="Cilindro 9"/>
          <p:cNvSpPr/>
          <p:nvPr/>
        </p:nvSpPr>
        <p:spPr>
          <a:xfrm>
            <a:off x="5094988" y="3034891"/>
            <a:ext cx="1828800" cy="2143594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981479" y="1500736"/>
                <a:ext cx="8403821" cy="861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3600" i="1">
                            <a:latin typeface="Cambria Math" charset="0"/>
                          </a:rPr>
                          <m:t>𝑎</m:t>
                        </m:r>
                      </m:num>
                      <m:den>
                        <m:r>
                          <a:rPr lang="es-ES" sz="3600" i="1">
                            <a:latin typeface="Cambria Math" charset="0"/>
                          </a:rPr>
                          <m:t>𝑏</m:t>
                        </m:r>
                      </m:den>
                    </m:f>
                    <m:r>
                      <a:rPr lang="mr-IN" sz="3600" i="1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sz="3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𝑚𝑎</m:t>
                        </m:r>
                        <m:r>
                          <a:rPr lang="es-ES" sz="3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s-ES" sz="3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𝑛𝑐</m:t>
                        </m:r>
                      </m:num>
                      <m:den>
                        <m:r>
                          <a:rPr lang="es-ES" sz="3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𝑚𝑏</m:t>
                        </m:r>
                        <m:r>
                          <a:rPr lang="es-ES" sz="3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s-ES" sz="3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𝑛𝑑</m:t>
                        </m:r>
                      </m:den>
                    </m:f>
                    <m:r>
                      <a:rPr lang="mr-IN" sz="3600" i="1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sz="3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sz="3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num>
                      <m:den>
                        <m:r>
                          <a:rPr lang="es-ES" sz="3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s-ES_tradnl" sz="3600" dirty="0"/>
                  <a:t>, </a:t>
                </a:r>
                <a:r>
                  <a:rPr lang="es-ES_tradnl" sz="3200" i="1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lang="es-ES_tradnl" sz="3200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s-ES_tradnl" sz="3200" i="1" dirty="0">
                    <a:latin typeface="Times New Roman" charset="0"/>
                    <a:ea typeface="Times New Roman" charset="0"/>
                    <a:cs typeface="Times New Roman" charset="0"/>
                  </a:rPr>
                  <a:t>b</a:t>
                </a:r>
                <a:r>
                  <a:rPr lang="es-ES_tradnl" sz="3200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s-ES_tradnl" sz="3200" i="1" dirty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s-ES_tradnl" sz="32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s-ES_tradnl" sz="2800" dirty="0"/>
                  <a:t>y </a:t>
                </a:r>
                <a:r>
                  <a:rPr lang="es-ES_tradnl" sz="3200" i="1" dirty="0">
                    <a:latin typeface="Times New Roman" charset="0"/>
                    <a:ea typeface="Times New Roman" charset="0"/>
                    <a:cs typeface="Times New Roman" charset="0"/>
                  </a:rPr>
                  <a:t>d</a:t>
                </a:r>
                <a:r>
                  <a:rPr lang="es-ES_tradnl" sz="2800" dirty="0"/>
                  <a:t> diferentes de cero</a:t>
                </a: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79" y="1500736"/>
                <a:ext cx="8403821" cy="861133"/>
              </a:xfrm>
              <a:prstGeom prst="rect">
                <a:avLst/>
              </a:prstGeom>
              <a:blipFill rotWithShape="0">
                <a:blip r:embed="rId2"/>
                <a:stretch>
                  <a:fillRect t="-2128" r="-508" b="-9929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" y="620679"/>
            <a:ext cx="10376401" cy="5819897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algn="r"/>
            <a:fld id="{4FAB73BC-B049-4115-A692-8D63A059BFB8}" type="slidenum">
              <a:rPr lang="en-US" smtClean="0"/>
              <a:pPr algn="r"/>
              <a:t>48</a:t>
            </a:fld>
            <a:endParaRPr lang="en-US" dirty="0"/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7720082" y="2438400"/>
            <a:ext cx="2451100" cy="457200"/>
            <a:chOff x="734520" y="2445901"/>
            <a:chExt cx="10923183" cy="2186484"/>
          </a:xfrm>
        </p:grpSpPr>
        <p:sp>
          <p:nvSpPr>
            <p:cNvPr id="12" name="Cilindro 11"/>
            <p:cNvSpPr/>
            <p:nvPr/>
          </p:nvSpPr>
          <p:spPr>
            <a:xfrm>
              <a:off x="734520" y="2445901"/>
              <a:ext cx="1828800" cy="2143594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92D050"/>
                </a:solidFill>
              </a:endParaRPr>
            </a:p>
          </p:txBody>
        </p:sp>
        <p:sp>
          <p:nvSpPr>
            <p:cNvPr id="13" name="Cilindro 12"/>
            <p:cNvSpPr/>
            <p:nvPr/>
          </p:nvSpPr>
          <p:spPr>
            <a:xfrm>
              <a:off x="2910588" y="2463391"/>
              <a:ext cx="1828800" cy="2143594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92D050"/>
                </a:solidFill>
              </a:endParaRPr>
            </a:p>
          </p:txBody>
        </p:sp>
        <p:sp>
          <p:nvSpPr>
            <p:cNvPr id="14" name="Cilindro 13"/>
            <p:cNvSpPr/>
            <p:nvPr/>
          </p:nvSpPr>
          <p:spPr>
            <a:xfrm>
              <a:off x="7712795" y="2480881"/>
              <a:ext cx="1828800" cy="2143594"/>
            </a:xfrm>
            <a:prstGeom prst="can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Cilindro 14"/>
            <p:cNvSpPr/>
            <p:nvPr/>
          </p:nvSpPr>
          <p:spPr>
            <a:xfrm>
              <a:off x="9828903" y="2480881"/>
              <a:ext cx="1828800" cy="2143594"/>
            </a:xfrm>
            <a:prstGeom prst="can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Cilindro 15"/>
            <p:cNvSpPr/>
            <p:nvPr/>
          </p:nvSpPr>
          <p:spPr>
            <a:xfrm>
              <a:off x="5107688" y="2488791"/>
              <a:ext cx="1828800" cy="2143594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92D050"/>
                </a:solidFill>
              </a:endParaRPr>
            </a:p>
          </p:txBody>
        </p:sp>
      </p:grpSp>
      <p:sp>
        <p:nvSpPr>
          <p:cNvPr id="3" name="Elipse 2"/>
          <p:cNvSpPr/>
          <p:nvPr/>
        </p:nvSpPr>
        <p:spPr>
          <a:xfrm>
            <a:off x="3314700" y="4191000"/>
            <a:ext cx="241300" cy="241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1621986" y="2114577"/>
            <a:ext cx="5880100" cy="31115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7" name="Agrupar 6"/>
          <p:cNvGrpSpPr/>
          <p:nvPr/>
        </p:nvGrpSpPr>
        <p:grpSpPr>
          <a:xfrm>
            <a:off x="7720082" y="3596484"/>
            <a:ext cx="2466832" cy="1100283"/>
            <a:chOff x="7720082" y="3596484"/>
            <a:chExt cx="2466832" cy="1100283"/>
          </a:xfrm>
        </p:grpSpPr>
        <p:grpSp>
          <p:nvGrpSpPr>
            <p:cNvPr id="17" name="Agrupar 16"/>
            <p:cNvGrpSpPr/>
            <p:nvPr/>
          </p:nvGrpSpPr>
          <p:grpSpPr>
            <a:xfrm>
              <a:off x="7720082" y="3596484"/>
              <a:ext cx="2451100" cy="457200"/>
              <a:chOff x="734520" y="2445901"/>
              <a:chExt cx="10923183" cy="2186484"/>
            </a:xfrm>
          </p:grpSpPr>
          <p:sp>
            <p:nvSpPr>
              <p:cNvPr id="18" name="Cilindro 17"/>
              <p:cNvSpPr/>
              <p:nvPr/>
            </p:nvSpPr>
            <p:spPr>
              <a:xfrm>
                <a:off x="734520" y="2445901"/>
                <a:ext cx="1828800" cy="2143594"/>
              </a:xfrm>
              <a:prstGeom prst="ca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  <p:sp>
            <p:nvSpPr>
              <p:cNvPr id="19" name="Cilindro 18"/>
              <p:cNvSpPr/>
              <p:nvPr/>
            </p:nvSpPr>
            <p:spPr>
              <a:xfrm>
                <a:off x="2910588" y="2463391"/>
                <a:ext cx="1828800" cy="2143594"/>
              </a:xfrm>
              <a:prstGeom prst="ca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  <p:sp>
            <p:nvSpPr>
              <p:cNvPr id="20" name="Cilindro 19"/>
              <p:cNvSpPr/>
              <p:nvPr/>
            </p:nvSpPr>
            <p:spPr>
              <a:xfrm>
                <a:off x="7712795" y="2480881"/>
                <a:ext cx="1828800" cy="2143594"/>
              </a:xfrm>
              <a:prstGeom prst="can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1" name="Cilindro 20"/>
              <p:cNvSpPr/>
              <p:nvPr/>
            </p:nvSpPr>
            <p:spPr>
              <a:xfrm>
                <a:off x="9828903" y="2480881"/>
                <a:ext cx="1828800" cy="2143594"/>
              </a:xfrm>
              <a:prstGeom prst="can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2" name="Cilindro 21"/>
              <p:cNvSpPr/>
              <p:nvPr/>
            </p:nvSpPr>
            <p:spPr>
              <a:xfrm>
                <a:off x="5107688" y="2488791"/>
                <a:ext cx="1828800" cy="2143594"/>
              </a:xfrm>
              <a:prstGeom prst="ca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</p:grpSp>
        <p:grpSp>
          <p:nvGrpSpPr>
            <p:cNvPr id="23" name="Agrupar 22"/>
            <p:cNvGrpSpPr/>
            <p:nvPr/>
          </p:nvGrpSpPr>
          <p:grpSpPr>
            <a:xfrm>
              <a:off x="7735814" y="4239567"/>
              <a:ext cx="2451100" cy="457200"/>
              <a:chOff x="734520" y="2445901"/>
              <a:chExt cx="10923183" cy="2186484"/>
            </a:xfrm>
          </p:grpSpPr>
          <p:sp>
            <p:nvSpPr>
              <p:cNvPr id="24" name="Cilindro 23"/>
              <p:cNvSpPr/>
              <p:nvPr/>
            </p:nvSpPr>
            <p:spPr>
              <a:xfrm>
                <a:off x="734520" y="2445901"/>
                <a:ext cx="1828800" cy="2143594"/>
              </a:xfrm>
              <a:prstGeom prst="ca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  <p:sp>
            <p:nvSpPr>
              <p:cNvPr id="25" name="Cilindro 24"/>
              <p:cNvSpPr/>
              <p:nvPr/>
            </p:nvSpPr>
            <p:spPr>
              <a:xfrm>
                <a:off x="2910588" y="2463391"/>
                <a:ext cx="1828800" cy="2143594"/>
              </a:xfrm>
              <a:prstGeom prst="ca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  <p:sp>
            <p:nvSpPr>
              <p:cNvPr id="26" name="Cilindro 25"/>
              <p:cNvSpPr/>
              <p:nvPr/>
            </p:nvSpPr>
            <p:spPr>
              <a:xfrm>
                <a:off x="7712795" y="2480881"/>
                <a:ext cx="1828800" cy="2143594"/>
              </a:xfrm>
              <a:prstGeom prst="can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7" name="Cilindro 26"/>
              <p:cNvSpPr/>
              <p:nvPr/>
            </p:nvSpPr>
            <p:spPr>
              <a:xfrm>
                <a:off x="9828903" y="2480881"/>
                <a:ext cx="1828800" cy="2143594"/>
              </a:xfrm>
              <a:prstGeom prst="can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8" name="Cilindro 27"/>
              <p:cNvSpPr/>
              <p:nvPr/>
            </p:nvSpPr>
            <p:spPr>
              <a:xfrm>
                <a:off x="5107688" y="2488791"/>
                <a:ext cx="1828800" cy="2143594"/>
              </a:xfrm>
              <a:prstGeom prst="ca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</p:grpSp>
      </p:grpSp>
      <p:sp>
        <p:nvSpPr>
          <p:cNvPr id="8" name="Elipse 7"/>
          <p:cNvSpPr/>
          <p:nvPr/>
        </p:nvSpPr>
        <p:spPr>
          <a:xfrm>
            <a:off x="4998590" y="3320716"/>
            <a:ext cx="198372" cy="1938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Elipse 28"/>
          <p:cNvSpPr/>
          <p:nvPr/>
        </p:nvSpPr>
        <p:spPr>
          <a:xfrm>
            <a:off x="2712589" y="3681662"/>
            <a:ext cx="198372" cy="19386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Elipse 29"/>
          <p:cNvSpPr/>
          <p:nvPr/>
        </p:nvSpPr>
        <p:spPr>
          <a:xfrm flipH="1">
            <a:off x="3721087" y="2598348"/>
            <a:ext cx="241314" cy="23143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1605944" y="2204277"/>
            <a:ext cx="2833332" cy="298971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riángulo 31"/>
          <p:cNvSpPr/>
          <p:nvPr/>
        </p:nvSpPr>
        <p:spPr>
          <a:xfrm>
            <a:off x="4331368" y="2893946"/>
            <a:ext cx="262752" cy="282391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2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  <p:bldP spid="30" grpId="0" animBg="1"/>
      <p:bldP spid="30" grpId="1" animBg="1"/>
      <p:bldP spid="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Suma vectorial </a:t>
            </a:r>
            <a:r>
              <a:rPr lang="es-ES_tradnl" dirty="0">
                <a:latin typeface="Times New Roman" charset="0"/>
                <a:ea typeface="Times New Roman" charset="0"/>
                <a:cs typeface="Times New Roman" charset="0"/>
              </a:rPr>
              <a:t>( 3, 2 ) + ( 2, 3 ) = ( 3 + 2, 2 + 3 )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49</a:t>
            </a:fld>
            <a:endParaRPr lang="es-ES" dirty="0"/>
          </a:p>
        </p:txBody>
      </p:sp>
      <p:grpSp>
        <p:nvGrpSpPr>
          <p:cNvPr id="4" name="Agrupar 3"/>
          <p:cNvGrpSpPr/>
          <p:nvPr/>
        </p:nvGrpSpPr>
        <p:grpSpPr>
          <a:xfrm>
            <a:off x="2128548" y="2222500"/>
            <a:ext cx="6380452" cy="3147101"/>
            <a:chOff x="3423948" y="812800"/>
            <a:chExt cx="6380452" cy="3147101"/>
          </a:xfrm>
        </p:grpSpPr>
        <p:grpSp>
          <p:nvGrpSpPr>
            <p:cNvPr id="5" name="Agrupar 4"/>
            <p:cNvGrpSpPr/>
            <p:nvPr/>
          </p:nvGrpSpPr>
          <p:grpSpPr>
            <a:xfrm>
              <a:off x="7245350" y="3502701"/>
              <a:ext cx="2451100" cy="457200"/>
              <a:chOff x="734520" y="3458561"/>
              <a:chExt cx="10923183" cy="2186484"/>
            </a:xfrm>
          </p:grpSpPr>
          <p:sp>
            <p:nvSpPr>
              <p:cNvPr id="17" name="Cilindro 16"/>
              <p:cNvSpPr/>
              <p:nvPr/>
            </p:nvSpPr>
            <p:spPr>
              <a:xfrm>
                <a:off x="734520" y="3458561"/>
                <a:ext cx="1828799" cy="2143596"/>
              </a:xfrm>
              <a:prstGeom prst="ca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  <p:sp>
            <p:nvSpPr>
              <p:cNvPr id="18" name="Cilindro 17"/>
              <p:cNvSpPr/>
              <p:nvPr/>
            </p:nvSpPr>
            <p:spPr>
              <a:xfrm>
                <a:off x="2910587" y="3476051"/>
                <a:ext cx="1828799" cy="2143595"/>
              </a:xfrm>
              <a:prstGeom prst="ca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  <p:sp>
            <p:nvSpPr>
              <p:cNvPr id="19" name="Cilindro 18"/>
              <p:cNvSpPr/>
              <p:nvPr/>
            </p:nvSpPr>
            <p:spPr>
              <a:xfrm>
                <a:off x="7712794" y="3493541"/>
                <a:ext cx="1828799" cy="2143594"/>
              </a:xfrm>
              <a:prstGeom prst="can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0" name="Cilindro 19"/>
              <p:cNvSpPr/>
              <p:nvPr/>
            </p:nvSpPr>
            <p:spPr>
              <a:xfrm>
                <a:off x="9828904" y="3493541"/>
                <a:ext cx="1828799" cy="2143594"/>
              </a:xfrm>
              <a:prstGeom prst="can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1" name="Cilindro 20"/>
              <p:cNvSpPr/>
              <p:nvPr/>
            </p:nvSpPr>
            <p:spPr>
              <a:xfrm>
                <a:off x="5107688" y="3501451"/>
                <a:ext cx="1828799" cy="2143594"/>
              </a:xfrm>
              <a:prstGeom prst="ca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</p:grpSp>
        <p:cxnSp>
          <p:nvCxnSpPr>
            <p:cNvPr id="6" name="Conector recto 5"/>
            <p:cNvCxnSpPr/>
            <p:nvPr/>
          </p:nvCxnSpPr>
          <p:spPr>
            <a:xfrm flipV="1">
              <a:off x="6197600" y="2449446"/>
              <a:ext cx="2273300" cy="82715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ector recto 6"/>
            <p:cNvCxnSpPr/>
            <p:nvPr/>
          </p:nvCxnSpPr>
          <p:spPr>
            <a:xfrm flipV="1">
              <a:off x="6197600" y="1752600"/>
              <a:ext cx="1524000" cy="15240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Conector recto 7"/>
            <p:cNvCxnSpPr/>
            <p:nvPr/>
          </p:nvCxnSpPr>
          <p:spPr>
            <a:xfrm flipV="1">
              <a:off x="7721600" y="863600"/>
              <a:ext cx="2082800" cy="8890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8470900" y="812800"/>
              <a:ext cx="1333500" cy="163664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/>
            <p:cNvCxnSpPr/>
            <p:nvPr/>
          </p:nvCxnSpPr>
          <p:spPr>
            <a:xfrm flipV="1">
              <a:off x="6197600" y="889000"/>
              <a:ext cx="3606800" cy="23876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Agrupar 10"/>
            <p:cNvGrpSpPr/>
            <p:nvPr/>
          </p:nvGrpSpPr>
          <p:grpSpPr>
            <a:xfrm>
              <a:off x="3423948" y="1521170"/>
              <a:ext cx="2451100" cy="457200"/>
              <a:chOff x="311115" y="432145"/>
              <a:chExt cx="2451100" cy="457200"/>
            </a:xfrm>
          </p:grpSpPr>
          <p:sp>
            <p:nvSpPr>
              <p:cNvPr id="12" name="Cilindro 11"/>
              <p:cNvSpPr/>
              <p:nvPr/>
            </p:nvSpPr>
            <p:spPr>
              <a:xfrm>
                <a:off x="311115" y="432145"/>
                <a:ext cx="410372" cy="448232"/>
              </a:xfrm>
              <a:prstGeom prst="ca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  <p:sp>
            <p:nvSpPr>
              <p:cNvPr id="13" name="Cilindro 12"/>
              <p:cNvSpPr/>
              <p:nvPr/>
            </p:nvSpPr>
            <p:spPr>
              <a:xfrm>
                <a:off x="799412" y="435802"/>
                <a:ext cx="410372" cy="448232"/>
              </a:xfrm>
              <a:prstGeom prst="ca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  <p:sp>
            <p:nvSpPr>
              <p:cNvPr id="14" name="Cilindro 13"/>
              <p:cNvSpPr/>
              <p:nvPr/>
            </p:nvSpPr>
            <p:spPr>
              <a:xfrm>
                <a:off x="1877000" y="439459"/>
                <a:ext cx="410372" cy="448232"/>
              </a:xfrm>
              <a:prstGeom prst="can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5" name="Cilindro 14"/>
              <p:cNvSpPr/>
              <p:nvPr/>
            </p:nvSpPr>
            <p:spPr>
              <a:xfrm>
                <a:off x="2351843" y="439459"/>
                <a:ext cx="410372" cy="448232"/>
              </a:xfrm>
              <a:prstGeom prst="can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6" name="Cilindro 15"/>
              <p:cNvSpPr/>
              <p:nvPr/>
            </p:nvSpPr>
            <p:spPr>
              <a:xfrm>
                <a:off x="1381329" y="441113"/>
                <a:ext cx="410372" cy="448232"/>
              </a:xfrm>
              <a:prstGeom prst="can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92D050"/>
                  </a:solidFill>
                </a:endParaRPr>
              </a:p>
            </p:txBody>
          </p:sp>
        </p:grpSp>
      </p:grpSp>
      <p:cxnSp>
        <p:nvCxnSpPr>
          <p:cNvPr id="23" name="Conector recto 22"/>
          <p:cNvCxnSpPr/>
          <p:nvPr/>
        </p:nvCxnSpPr>
        <p:spPr>
          <a:xfrm>
            <a:off x="3855692" y="4686300"/>
            <a:ext cx="5625192" cy="254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V="1">
            <a:off x="4889633" y="1703672"/>
            <a:ext cx="1474" cy="321604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¿Investigación </a:t>
            </a:r>
            <a:r>
              <a:rPr lang="es-ES_tradnl" dirty="0">
                <a:solidFill>
                  <a:srgbClr val="FFC000"/>
                </a:solidFill>
              </a:rPr>
              <a:t>de</a:t>
            </a:r>
            <a:r>
              <a:rPr lang="es-ES_tradnl" dirty="0"/>
              <a:t> la educación o investigación </a:t>
            </a:r>
            <a:r>
              <a:rPr lang="es-ES_tradnl" dirty="0">
                <a:solidFill>
                  <a:srgbClr val="FFC000"/>
                </a:solidFill>
              </a:rPr>
              <a:t>en</a:t>
            </a:r>
            <a:r>
              <a:rPr lang="es-ES_tradnl" dirty="0"/>
              <a:t> la educación?</a:t>
            </a:r>
            <a:br>
              <a:rPr lang="es-ES_tradnl" dirty="0"/>
            </a:br>
            <a:r>
              <a:rPr lang="es-ES_tradnl" sz="4000" dirty="0"/>
              <a:t>Considerando El escenario educativo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Ricardo Cantoral </a:t>
            </a:r>
            <a:r>
              <a:rPr lang="mr-IN" dirty="0"/>
              <a:t>–</a:t>
            </a:r>
            <a:r>
              <a:rPr lang="es-ES_tradnl" dirty="0"/>
              <a:t> </a:t>
            </a:r>
            <a:r>
              <a:rPr lang="es-ES_tradnl" dirty="0" err="1"/>
              <a:t>rcantor@cinvestav.mx</a:t>
            </a:r>
            <a:r>
              <a:rPr lang="es-ES_tradnl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5</a:t>
            </a:fld>
            <a:endParaRPr lang="es-ES" dirty="0"/>
          </a:p>
        </p:txBody>
      </p:sp>
      <p:pic>
        <p:nvPicPr>
          <p:cNvPr id="6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5</a:t>
            </a:r>
            <a:r>
              <a:rPr lang="es-ES_tradnl"/>
              <a:t>. </a:t>
            </a:r>
            <a:r>
              <a:rPr lang="es-ES_tradnl" dirty="0"/>
              <a:t>Consideraciones finales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Ricardo Cantoral </a:t>
            </a:r>
            <a:r>
              <a:rPr lang="mr-IN" dirty="0"/>
              <a:t>–</a:t>
            </a:r>
            <a:r>
              <a:rPr lang="es-ES_tradnl" dirty="0"/>
              <a:t> </a:t>
            </a:r>
            <a:r>
              <a:rPr lang="es-ES_tradnl" dirty="0" err="1"/>
              <a:t>rcantor@cinvestav.mx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50</a:t>
            </a:fld>
            <a:endParaRPr lang="es-ES" dirty="0"/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4900" y="128717"/>
            <a:ext cx="9893808" cy="1121550"/>
          </a:xfrm>
        </p:spPr>
        <p:txBody>
          <a:bodyPr>
            <a:noAutofit/>
          </a:bodyPr>
          <a:lstStyle/>
          <a:p>
            <a:r>
              <a:rPr lang="es-MX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las </a:t>
            </a:r>
            <a:r>
              <a:rPr lang="es-E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prácticas a los objetos</a:t>
            </a:r>
            <a:endParaRPr lang="es-MX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>
                <a:solidFill>
                  <a:schemeClr val="accent1"/>
                </a:solidFill>
              </a:rPr>
              <a:t>Principio</a:t>
            </a:r>
            <a:r>
              <a:rPr lang="es-MX" dirty="0"/>
              <a:t> o </a:t>
            </a:r>
            <a:r>
              <a:rPr lang="es-MX" dirty="0">
                <a:solidFill>
                  <a:srgbClr val="00B050"/>
                </a:solidFill>
              </a:rPr>
              <a:t>idea base</a:t>
            </a:r>
          </a:p>
        </p:txBody>
      </p:sp>
      <p:pic>
        <p:nvPicPr>
          <p:cNvPr id="12" name="11 Marcador de contenido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9707" y="3068960"/>
            <a:ext cx="2367387" cy="1728192"/>
          </a:xfrm>
          <a:prstGeom prst="rect">
            <a:avLst/>
          </a:prstGeo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MX" dirty="0">
                <a:solidFill>
                  <a:schemeClr val="accent1"/>
                </a:solidFill>
              </a:rPr>
              <a:t>Dispositivo</a:t>
            </a:r>
            <a:r>
              <a:rPr lang="es-MX" dirty="0"/>
              <a:t> </a:t>
            </a:r>
            <a:r>
              <a:rPr lang="es-MX" dirty="0">
                <a:solidFill>
                  <a:srgbClr val="00B050"/>
                </a:solidFill>
              </a:rPr>
              <a:t>tecnológico</a:t>
            </a:r>
          </a:p>
        </p:txBody>
      </p:sp>
      <p:pic>
        <p:nvPicPr>
          <p:cNvPr id="14" name="13 Marcador de contenido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21" b="-14021"/>
          <a:stretch>
            <a:fillRect/>
          </a:stretch>
        </p:blipFill>
        <p:spPr>
          <a:xfrm>
            <a:off x="6303495" y="2590800"/>
            <a:ext cx="3931920" cy="35353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algn="r"/>
            <a:fld id="{11199B43-B86E-489F-8D08-1DFD8F28ED06}" type="slidenum">
              <a:rPr lang="es-MX" smtClean="0"/>
              <a:pPr algn="r"/>
              <a:t>51</a:t>
            </a:fld>
            <a:endParaRPr lang="es-MX" dirty="0"/>
          </a:p>
        </p:txBody>
      </p:sp>
      <p:pic>
        <p:nvPicPr>
          <p:cNvPr id="11" name="Marcador de contenido 8" descr="CINVESTAV-PS.png"/>
          <p:cNvPicPr>
            <a:picLocks noChangeAspect="1"/>
          </p:cNvPicPr>
          <p:nvPr/>
        </p:nvPicPr>
        <p:blipFill>
          <a:blip r:embed="rId4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9" b="2909"/>
          <a:stretch>
            <a:fillRect/>
          </a:stretch>
        </p:blipFill>
        <p:spPr>
          <a:xfrm>
            <a:off x="10029322" y="116632"/>
            <a:ext cx="531174" cy="489516"/>
          </a:xfrm>
          <a:prstGeom prst="rect">
            <a:avLst/>
          </a:prstGeom>
        </p:spPr>
      </p:pic>
      <p:pic>
        <p:nvPicPr>
          <p:cNvPr id="13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De la </a:t>
            </a:r>
            <a:r>
              <a:rPr lang="es-ES" dirty="0"/>
              <a:t>práctica al objeto</a:t>
            </a:r>
            <a:endParaRPr lang="es-MX" dirty="0"/>
          </a:p>
        </p:txBody>
      </p:sp>
      <p:pic>
        <p:nvPicPr>
          <p:cNvPr id="15" name="1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63" y="2257910"/>
            <a:ext cx="4479925" cy="3493118"/>
          </a:xfrm>
          <a:prstGeom prst="rect">
            <a:avLst/>
          </a:prstGeom>
        </p:spPr>
      </p:pic>
      <p:pic>
        <p:nvPicPr>
          <p:cNvPr id="12" name="6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63" y="2180472"/>
            <a:ext cx="4481512" cy="36479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algn="r"/>
            <a:fld id="{11199B43-B86E-489F-8D08-1DFD8F28ED06}" type="slidenum">
              <a:rPr lang="es-MX" smtClean="0"/>
              <a:pPr algn="r"/>
              <a:t>52</a:t>
            </a:fld>
            <a:endParaRPr lang="es-MX" dirty="0"/>
          </a:p>
        </p:txBody>
      </p:sp>
      <p:pic>
        <p:nvPicPr>
          <p:cNvPr id="10" name="Marcador de contenido 8" descr="CINVESTAV-PS.png"/>
          <p:cNvPicPr>
            <a:picLocks noChangeAspect="1"/>
          </p:cNvPicPr>
          <p:nvPr/>
        </p:nvPicPr>
        <p:blipFill>
          <a:blip r:embed="rId4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9" b="2909"/>
          <a:stretch>
            <a:fillRect/>
          </a:stretch>
        </p:blipFill>
        <p:spPr>
          <a:xfrm>
            <a:off x="10029322" y="116632"/>
            <a:ext cx="531174" cy="489516"/>
          </a:xfrm>
          <a:prstGeom prst="rect">
            <a:avLst/>
          </a:prstGeom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dirty="0">
                <a:solidFill>
                  <a:srgbClr val="00B050"/>
                </a:solidFill>
              </a:rPr>
              <a:t>Práctica </a:t>
            </a:r>
            <a:r>
              <a:rPr lang="mr-IN" dirty="0">
                <a:solidFill>
                  <a:srgbClr val="00B050"/>
                </a:solidFill>
              </a:rPr>
              <a:t>–</a:t>
            </a:r>
            <a:r>
              <a:rPr lang="es-MX" dirty="0">
                <a:solidFill>
                  <a:srgbClr val="00B050"/>
                </a:solidFill>
              </a:rPr>
              <a:t> Teoría </a:t>
            </a:r>
            <a:r>
              <a:rPr lang="es-MX" dirty="0"/>
              <a:t>: Principio de abducci</a:t>
            </a:r>
            <a:r>
              <a:rPr lang="es-ES" dirty="0" err="1"/>
              <a:t>ón</a:t>
            </a:r>
            <a:endParaRPr lang="es-MX" sz="27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81200" y="1694770"/>
            <a:ext cx="4040188" cy="609600"/>
          </a:xfrm>
        </p:spPr>
        <p:txBody>
          <a:bodyPr/>
          <a:lstStyle/>
          <a:p>
            <a:r>
              <a:rPr lang="es-MX" dirty="0"/>
              <a:t>Ley de la palanca</a:t>
            </a:r>
          </a:p>
        </p:txBody>
      </p:sp>
      <p:pic>
        <p:nvPicPr>
          <p:cNvPr id="12" name="11 Marcador de contenido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r="2934"/>
          <a:stretch>
            <a:fillRect/>
          </a:stretch>
        </p:blipFill>
        <p:spPr>
          <a:xfrm>
            <a:off x="1955988" y="2590800"/>
            <a:ext cx="3931920" cy="3535362"/>
          </a:xfrm>
          <a:prstGeom prst="rect">
            <a:avLst/>
          </a:prstGeo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72201" y="1694770"/>
            <a:ext cx="4041775" cy="609600"/>
          </a:xfrm>
        </p:spPr>
        <p:txBody>
          <a:bodyPr/>
          <a:lstStyle/>
          <a:p>
            <a:r>
              <a:rPr lang="es-MX" dirty="0">
                <a:solidFill>
                  <a:schemeClr val="accent1"/>
                </a:solidFill>
              </a:rPr>
              <a:t>Heurística y Justificación </a:t>
            </a:r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" b="5046"/>
          <a:stretch>
            <a:fillRect/>
          </a:stretch>
        </p:blipFill>
        <p:spPr>
          <a:xfrm>
            <a:off x="6174903" y="2590800"/>
            <a:ext cx="3931920" cy="35353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algn="r"/>
            <a:fld id="{11199B43-B86E-489F-8D08-1DFD8F28ED06}" type="slidenum">
              <a:rPr lang="es-MX" smtClean="0"/>
              <a:pPr algn="r"/>
              <a:t>53</a:t>
            </a:fld>
            <a:endParaRPr lang="es-MX" dirty="0"/>
          </a:p>
        </p:txBody>
      </p:sp>
      <p:pic>
        <p:nvPicPr>
          <p:cNvPr id="10" name="Marcador de contenido 8" descr="CINVESTAV-PS.png"/>
          <p:cNvPicPr>
            <a:picLocks noChangeAspect="1"/>
          </p:cNvPicPr>
          <p:nvPr/>
        </p:nvPicPr>
        <p:blipFill>
          <a:blip r:embed="rId4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9" b="2909"/>
          <a:stretch>
            <a:fillRect/>
          </a:stretch>
        </p:blipFill>
        <p:spPr>
          <a:xfrm>
            <a:off x="10029322" y="116632"/>
            <a:ext cx="531174" cy="489516"/>
          </a:xfrm>
          <a:prstGeom prst="rect">
            <a:avLst/>
          </a:prstGeom>
        </p:spPr>
      </p:pic>
      <p:pic>
        <p:nvPicPr>
          <p:cNvPr id="14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45" y="1375243"/>
            <a:ext cx="8332317" cy="53462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/>
              <p:cNvSpPr txBox="1"/>
              <p:nvPr/>
            </p:nvSpPr>
            <p:spPr>
              <a:xfrm>
                <a:off x="5129213" y="1296673"/>
                <a:ext cx="5242206" cy="53598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 lang="es-ES" sz="11500" i="1" dirty="0">
                  <a:solidFill>
                    <a:srgbClr val="0070C0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15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15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𝐴</m:t>
                          </m:r>
                        </m:num>
                        <m:den>
                          <m:r>
                            <a:rPr lang="es-ES" sz="115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𝐵</m:t>
                          </m:r>
                        </m:den>
                      </m:f>
                      <m:r>
                        <a:rPr lang="es-ES" sz="115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15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15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𝐶</m:t>
                          </m:r>
                        </m:num>
                        <m:den>
                          <m:r>
                            <a:rPr lang="es-ES" sz="115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18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213" y="1296673"/>
                <a:ext cx="5242206" cy="53598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/>
              <p:cNvSpPr txBox="1"/>
              <p:nvPr/>
            </p:nvSpPr>
            <p:spPr>
              <a:xfrm>
                <a:off x="1102195" y="1251732"/>
                <a:ext cx="4762226" cy="53539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 lang="es-ES" sz="11500" i="1" dirty="0">
                  <a:solidFill>
                    <a:srgbClr val="0070C0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15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15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𝑦</m:t>
                          </m:r>
                        </m:num>
                        <m:den>
                          <m:r>
                            <a:rPr lang="es-ES" sz="115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s-ES" sz="115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s-ES" sz="1150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𝑘</m:t>
                      </m:r>
                    </m:oMath>
                  </m:oMathPara>
                </a14:m>
                <a:endParaRPr lang="es-ES_tradnl" dirty="0"/>
              </a:p>
              <a:p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195" y="1251732"/>
                <a:ext cx="4762226" cy="535390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/>
              <p:cNvSpPr txBox="1"/>
              <p:nvPr/>
            </p:nvSpPr>
            <p:spPr>
              <a:xfrm>
                <a:off x="1108249" y="1391600"/>
                <a:ext cx="10008141" cy="50476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 lang="es-ES" sz="6600" i="1" dirty="0">
                  <a:solidFill>
                    <a:srgbClr val="0070C0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3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3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𝑑𝑦</m:t>
                          </m:r>
                        </m:num>
                        <m:den>
                          <m:r>
                            <a:rPr lang="es-ES" sz="138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s-ES" sz="138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s-ES" sz="1380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𝑘</m:t>
                      </m:r>
                    </m:oMath>
                  </m:oMathPara>
                </a14:m>
                <a:endParaRPr lang="es-ES_tradnl" sz="2000" dirty="0"/>
              </a:p>
            </p:txBody>
          </p:sp>
        </mc:Choice>
        <mc:Fallback xmlns=""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249" y="1391600"/>
                <a:ext cx="10008141" cy="504766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2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1348" y="365126"/>
            <a:ext cx="10242452" cy="872566"/>
          </a:xfrm>
        </p:spPr>
        <p:txBody>
          <a:bodyPr>
            <a:normAutofit/>
          </a:bodyPr>
          <a:lstStyle/>
          <a:p>
            <a:r>
              <a:rPr lang="es-ES_tradnl" i="1" dirty="0">
                <a:hlinkClick r:id="rId2"/>
              </a:rPr>
              <a:t>Predecir</a:t>
            </a:r>
            <a:r>
              <a:rPr lang="es-ES_tradnl" dirty="0">
                <a:hlinkClick r:id="rId2"/>
              </a:rPr>
              <a:t> </a:t>
            </a:r>
            <a:r>
              <a:rPr lang="es-ES_tradnl" dirty="0"/>
              <a:t>es </a:t>
            </a:r>
            <a:r>
              <a:rPr lang="es-ES" dirty="0"/>
              <a:t>una </a:t>
            </a:r>
            <a:br>
              <a:rPr lang="es-ES" dirty="0"/>
            </a:br>
            <a:r>
              <a:rPr lang="es-ES" i="1" dirty="0"/>
              <a:t>práctica socialmente compartida</a:t>
            </a:r>
            <a:endParaRPr lang="es-ES_tradnl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1348" y="1528220"/>
            <a:ext cx="9182834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3600" dirty="0"/>
              <a:t>Ante la incapacidad de adelantar el tiempo a voluntad, debemos predecir. </a:t>
            </a:r>
          </a:p>
          <a:p>
            <a:pPr marL="0" indent="0">
              <a:buNone/>
            </a:pPr>
            <a:r>
              <a:rPr lang="es-ES" sz="3200" dirty="0"/>
              <a:t>Sin la predicción, la especie humana no podría sobrevivir, ni ejercer una vida social.</a:t>
            </a:r>
            <a:endParaRPr lang="es-ES_tradnl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79" y="4262512"/>
            <a:ext cx="4240889" cy="23156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38" y="3897485"/>
            <a:ext cx="3913953" cy="2823991"/>
          </a:xfrm>
          <a:prstGeom prst="rect">
            <a:avLst/>
          </a:prstGeom>
        </p:spPr>
      </p:pic>
      <p:pic>
        <p:nvPicPr>
          <p:cNvPr id="8" name="Imagen 3" descr="Captura de pantalla 2013-12-02 a la(s) 07.20.5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835" y="1976222"/>
            <a:ext cx="1609165" cy="2141987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D22F896-40B5-4ADD-8801-0D06FADFA095}" type="slidenum">
              <a:rPr lang="en-US" smtClean="0"/>
              <a:pPr algn="r"/>
              <a:t>54</a:t>
            </a:fld>
            <a:endParaRPr lang="en-US" dirty="0"/>
          </a:p>
        </p:txBody>
      </p:sp>
      <p:pic>
        <p:nvPicPr>
          <p:cNvPr id="9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90" y="2033257"/>
            <a:ext cx="3881107" cy="2259966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53" y="2033257"/>
            <a:ext cx="4178372" cy="28173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32" y="4432301"/>
            <a:ext cx="3859365" cy="1965325"/>
          </a:xfr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1277600" y="6264275"/>
            <a:ext cx="914400" cy="593725"/>
          </a:xfrm>
          <a:prstGeom prst="rect">
            <a:avLst/>
          </a:prstGeom>
        </p:spPr>
        <p:txBody>
          <a:bodyPr>
            <a:normAutofit/>
          </a:bodyPr>
          <a:lstStyle/>
          <a:p>
            <a:fld id="{DE5B737B-276D-7945-B34D-2D3EC4E2AA0E}" type="slidenum">
              <a:rPr lang="es-ES" smtClean="0"/>
              <a:pPr/>
              <a:t>55</a:t>
            </a:fld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59258" y="351692"/>
            <a:ext cx="9459133" cy="706584"/>
          </a:xfrm>
        </p:spPr>
        <p:txBody>
          <a:bodyPr/>
          <a:lstStyle/>
          <a:p>
            <a:r>
              <a:rPr lang="es-ES_tradnl" dirty="0"/>
              <a:t>El perfil de egreso. </a:t>
            </a:r>
            <a:r>
              <a:rPr lang="es-ES_tradnl" dirty="0">
                <a:solidFill>
                  <a:schemeClr val="bg1">
                    <a:lumMod val="50000"/>
                  </a:schemeClr>
                </a:solidFill>
              </a:rPr>
              <a:t>(Mario Caballero)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632838" y="5060251"/>
            <a:ext cx="5196234" cy="8490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dirty="0">
                <a:solidFill>
                  <a:schemeClr val="tx1">
                    <a:lumMod val="85000"/>
                  </a:schemeClr>
                </a:solidFill>
              </a:rPr>
              <a:t>Nadie puede ver, </a:t>
            </a:r>
            <a:br>
              <a:rPr lang="es-ES_tradnl" sz="32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s-ES_tradnl" sz="3200" dirty="0">
                <a:solidFill>
                  <a:schemeClr val="tx1">
                    <a:lumMod val="85000"/>
                  </a:schemeClr>
                </a:solidFill>
              </a:rPr>
              <a:t>lo que no puede entender</a:t>
            </a:r>
          </a:p>
        </p:txBody>
      </p:sp>
      <p:pic>
        <p:nvPicPr>
          <p:cNvPr id="9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29" y="481548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5932" y="-138304"/>
            <a:ext cx="9875520" cy="13563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MX" dirty="0">
                <a:latin typeface="Cambria" panose="02040503050406030204" pitchFamily="18" charset="0"/>
              </a:rPr>
              <a:t>Ejemplo de articulación de la variación</a:t>
            </a:r>
            <a:br>
              <a:rPr lang="es-MX" dirty="0">
                <a:latin typeface="Cambria" panose="02040503050406030204" pitchFamily="18" charset="0"/>
              </a:rPr>
            </a:br>
            <a:r>
              <a:rPr lang="es-MX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Bloqueos en la conducción eléctrica . 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(Ang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élica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Moreno)</a:t>
            </a:r>
          </a:p>
        </p:txBody>
      </p:sp>
      <p:graphicFrame>
        <p:nvGraphicFramePr>
          <p:cNvPr id="13" name="12 Marcador de contenido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6833244" y="1843082"/>
          <a:ext cx="3757613" cy="427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http://www.my-ekg.com/imag/pr-norm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327" y="5188925"/>
            <a:ext cx="607301" cy="80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978" y="3571604"/>
            <a:ext cx="783323" cy="95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r="40378"/>
          <a:stretch/>
        </p:blipFill>
        <p:spPr>
          <a:xfrm>
            <a:off x="1314316" y="3543028"/>
            <a:ext cx="1773615" cy="23998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52" y="3496671"/>
            <a:ext cx="3378147" cy="2405322"/>
          </a:xfrm>
          <a:prstGeom prst="rect">
            <a:avLst/>
          </a:prstGeom>
        </p:spPr>
      </p:pic>
      <p:pic>
        <p:nvPicPr>
          <p:cNvPr id="10" name="10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274D98-18A7-FA47-9B2D-3B938085840D}" type="slidenum">
              <a:rPr lang="es-ES_tradnl" smtClean="0"/>
              <a:pPr algn="r"/>
              <a:t>56</a:t>
            </a:fld>
            <a:endParaRPr lang="es-ES_tradnl" dirty="0"/>
          </a:p>
        </p:txBody>
      </p:sp>
      <p:pic>
        <p:nvPicPr>
          <p:cNvPr id="11" name="25 Marcador de posición de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r="18614"/>
          <a:stretch>
            <a:fillRect/>
          </a:stretch>
        </p:blipFill>
        <p:spPr>
          <a:xfrm>
            <a:off x="1171436" y="1313204"/>
            <a:ext cx="5490352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83212" y="217488"/>
            <a:ext cx="10060069" cy="10204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MX" dirty="0">
                <a:latin typeface="Cambria" panose="02040503050406030204" pitchFamily="18" charset="0"/>
              </a:rPr>
              <a:t>Ejemplo de articulación de la variación: </a:t>
            </a:r>
            <a:br>
              <a:rPr lang="es-MX" dirty="0">
                <a:latin typeface="Cambria" panose="02040503050406030204" pitchFamily="18" charset="0"/>
              </a:rPr>
            </a:br>
            <a:r>
              <a:rPr lang="es-MX" sz="2400" i="1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Bloqueos en la conducción eléctrica</a:t>
            </a:r>
            <a:endParaRPr lang="es-MX" dirty="0">
              <a:solidFill>
                <a:schemeClr val="tx1">
                  <a:lumMod val="8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708" y="2062202"/>
            <a:ext cx="8125966" cy="196711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255708" y="4071634"/>
            <a:ext cx="8125966" cy="1960568"/>
            <a:chOff x="747690" y="1530316"/>
            <a:chExt cx="10757580" cy="341058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690" y="1530316"/>
              <a:ext cx="10757580" cy="307017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035045" y="4479235"/>
              <a:ext cx="1085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dirty="0"/>
                <a:t>190 ms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51513" y="4479234"/>
              <a:ext cx="1085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dirty="0"/>
                <a:t>280 ms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08649" y="4479233"/>
              <a:ext cx="1085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dirty="0"/>
                <a:t>360 ms</a:t>
              </a:r>
            </a:p>
          </p:txBody>
        </p:sp>
      </p:grp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15" y="2454978"/>
            <a:ext cx="1104444" cy="13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http://www.my-ekg.com/imag/pr-norm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47" y="4574197"/>
            <a:ext cx="981364" cy="130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2 Marcador de contenido"/>
          <p:cNvSpPr txBox="1">
            <a:spLocks/>
          </p:cNvSpPr>
          <p:nvPr/>
        </p:nvSpPr>
        <p:spPr>
          <a:xfrm>
            <a:off x="2255708" y="2063767"/>
            <a:ext cx="8887573" cy="2760203"/>
          </a:xfrm>
          <a:prstGeom prst="rect">
            <a:avLst/>
          </a:prstGeom>
          <a:solidFill>
            <a:schemeClr val="bg2"/>
          </a:solidFill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dirty="0">
                <a:latin typeface="Cambria" panose="02040503050406030204" pitchFamily="18" charset="0"/>
              </a:rPr>
              <a:t>"Las características </a:t>
            </a:r>
            <a:r>
              <a:rPr lang="es-MX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electrocardiográficas del BAV tipo Mobitz I son: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s-MX" sz="3000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I) </a:t>
            </a:r>
            <a:r>
              <a:rPr lang="es-MX" sz="3000" b="1" u="sng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prolongación progresiva </a:t>
            </a:r>
            <a:r>
              <a:rPr lang="es-MX" sz="3000" b="1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del </a:t>
            </a:r>
            <a:r>
              <a:rPr lang="es-MX" sz="3000" b="1" u="sng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intervalo</a:t>
            </a:r>
            <a:r>
              <a:rPr lang="es-MX" sz="3000" b="1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 PR</a:t>
            </a:r>
            <a:r>
              <a:rPr lang="es-MX" sz="3000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;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s-MX" sz="3000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II) </a:t>
            </a:r>
            <a:r>
              <a:rPr lang="es-MX" sz="3000" b="1" u="sng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disminución progresiva </a:t>
            </a:r>
            <a:r>
              <a:rPr lang="es-MX" sz="3000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del</a:t>
            </a:r>
            <a:r>
              <a:rPr lang="es-MX" sz="3000" b="1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MX" sz="3000" b="1" u="sng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incremento</a:t>
            </a:r>
            <a:r>
              <a:rPr lang="es-MX" sz="3000" b="1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 del intervalo PR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s-MX" sz="3000" b="1" dirty="0"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</a:rPr>
              <a:t>de latido a latido</a:t>
            </a:r>
            <a:r>
              <a:rPr lang="es-MX" sz="3000" dirty="0">
                <a:solidFill>
                  <a:srgbClr val="0070C0"/>
                </a:solidFill>
                <a:latin typeface="Cambria" panose="02040503050406030204" pitchFamily="18" charset="0"/>
              </a:rPr>
              <a:t>;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s-MX" dirty="0">
                <a:latin typeface="Cambria" panose="02040503050406030204" pitchFamily="18" charset="0"/>
              </a:rPr>
              <a:t>III) disminución del intervalo RR</a:t>
            </a:r>
            <a:r>
              <a:rPr lang="es-MX" b="1" dirty="0">
                <a:latin typeface="Cambria" panose="02040503050406030204" pitchFamily="18" charset="0"/>
              </a:rPr>
              <a:t>,</a:t>
            </a:r>
            <a:endParaRPr lang="es-MX" dirty="0">
              <a:latin typeface="Cambria" panose="02040503050406030204" pitchFamily="18" charset="0"/>
            </a:endParaRPr>
          </a:p>
          <a:p>
            <a:endParaRPr lang="es-MX" dirty="0"/>
          </a:p>
        </p:txBody>
      </p:sp>
      <p:pic>
        <p:nvPicPr>
          <p:cNvPr id="13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274D98-18A7-FA47-9B2D-3B938085840D}" type="slidenum">
              <a:rPr lang="es-ES_tradnl" smtClean="0"/>
              <a:pPr algn="r"/>
              <a:t>57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737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</a:t>
            </a:r>
            <a:r>
              <a:rPr lang="es-ES" dirty="0" err="1"/>
              <a:t>íntesis</a:t>
            </a:r>
            <a:r>
              <a:rPr lang="es-ES" dirty="0"/>
              <a:t> de los e</a:t>
            </a:r>
            <a:r>
              <a:rPr lang="es-ES_tradnl" dirty="0" err="1"/>
              <a:t>lementos</a:t>
            </a:r>
            <a:r>
              <a:rPr lang="es-ES_tradnl" dirty="0"/>
              <a:t> centrales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6077242" y="1600199"/>
            <a:ext cx="5009857" cy="4572001"/>
          </a:xfrm>
        </p:spPr>
        <p:txBody>
          <a:bodyPr>
            <a:normAutofit lnSpcReduction="10000"/>
          </a:bodyPr>
          <a:lstStyle/>
          <a:p>
            <a:r>
              <a:rPr lang="es-ES_tradnl" sz="2800" dirty="0">
                <a:solidFill>
                  <a:srgbClr val="FF0000"/>
                </a:solidFill>
              </a:rPr>
              <a:t>Aula extendida</a:t>
            </a:r>
          </a:p>
          <a:p>
            <a:pPr lvl="1"/>
            <a:r>
              <a:rPr lang="es-ES_tradnl" sz="1800" dirty="0">
                <a:solidFill>
                  <a:srgbClr val="0070C0"/>
                </a:solidFill>
              </a:rPr>
              <a:t>El saber es el conocimiento en uso</a:t>
            </a:r>
          </a:p>
          <a:p>
            <a:pPr lvl="1"/>
            <a:r>
              <a:rPr lang="es-ES_tradnl" sz="1800" dirty="0">
                <a:solidFill>
                  <a:srgbClr val="0070C0"/>
                </a:solidFill>
              </a:rPr>
              <a:t>Situación </a:t>
            </a:r>
            <a:r>
              <a:rPr lang="es-ES" sz="1800" dirty="0">
                <a:solidFill>
                  <a:srgbClr val="0070C0"/>
                </a:solidFill>
              </a:rPr>
              <a:t>de aprendizaje</a:t>
            </a:r>
          </a:p>
          <a:p>
            <a:pPr lvl="1"/>
            <a:r>
              <a:rPr lang="es-ES" sz="1800" dirty="0">
                <a:solidFill>
                  <a:srgbClr val="0070C0"/>
                </a:solidFill>
              </a:rPr>
              <a:t>Comunidad de diálogo</a:t>
            </a:r>
          </a:p>
          <a:p>
            <a:r>
              <a:rPr lang="es-ES" sz="2800" dirty="0">
                <a:solidFill>
                  <a:srgbClr val="00B050"/>
                </a:solidFill>
              </a:rPr>
              <a:t>La sabiduría humana</a:t>
            </a:r>
          </a:p>
          <a:p>
            <a:pPr lvl="1"/>
            <a:r>
              <a:rPr lang="es-ES" sz="1800" dirty="0">
                <a:solidFill>
                  <a:srgbClr val="0070C0"/>
                </a:solidFill>
              </a:rPr>
              <a:t>Saber popular</a:t>
            </a:r>
          </a:p>
          <a:p>
            <a:pPr lvl="1"/>
            <a:r>
              <a:rPr lang="es-ES" sz="1800" dirty="0">
                <a:solidFill>
                  <a:srgbClr val="0070C0"/>
                </a:solidFill>
              </a:rPr>
              <a:t>Saber técnico</a:t>
            </a:r>
          </a:p>
          <a:p>
            <a:pPr lvl="1"/>
            <a:r>
              <a:rPr lang="es-ES" sz="1800" dirty="0">
                <a:solidFill>
                  <a:srgbClr val="0070C0"/>
                </a:solidFill>
              </a:rPr>
              <a:t>Saber científico</a:t>
            </a:r>
          </a:p>
          <a:p>
            <a:r>
              <a:rPr lang="es-ES" sz="2800" dirty="0">
                <a:solidFill>
                  <a:srgbClr val="0070C0"/>
                </a:solidFill>
              </a:rPr>
              <a:t>Características del saber</a:t>
            </a:r>
          </a:p>
          <a:p>
            <a:pPr lvl="1"/>
            <a:r>
              <a:rPr lang="es-ES" sz="1800" dirty="0">
                <a:solidFill>
                  <a:srgbClr val="00B050"/>
                </a:solidFill>
              </a:rPr>
              <a:t>Funcional</a:t>
            </a:r>
          </a:p>
          <a:p>
            <a:pPr lvl="1"/>
            <a:r>
              <a:rPr lang="es-ES" sz="1800" dirty="0">
                <a:solidFill>
                  <a:srgbClr val="00B050"/>
                </a:solidFill>
              </a:rPr>
              <a:t>Transversal</a:t>
            </a:r>
          </a:p>
          <a:p>
            <a:pPr lvl="1"/>
            <a:r>
              <a:rPr lang="es-ES" sz="1800" dirty="0">
                <a:solidFill>
                  <a:srgbClr val="00B050"/>
                </a:solidFill>
              </a:rPr>
              <a:t>Contextual</a:t>
            </a:r>
            <a:endParaRPr lang="es-ES_tradnl" sz="1800" dirty="0">
              <a:solidFill>
                <a:srgbClr val="00B050"/>
              </a:solidFill>
            </a:endParaRPr>
          </a:p>
        </p:txBody>
      </p:sp>
      <p:pic>
        <p:nvPicPr>
          <p:cNvPr id="6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pic>
        <p:nvPicPr>
          <p:cNvPr id="7" name="Marcador de contenido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979997"/>
            <a:ext cx="4826000" cy="3812404"/>
          </a:xfr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8274D98-18A7-FA47-9B2D-3B938085840D}" type="slidenum">
              <a:rPr lang="es-ES_tradnl" smtClean="0"/>
              <a:pPr algn="r"/>
              <a:t>58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80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98122" y="235327"/>
            <a:ext cx="7548563" cy="10112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MX" dirty="0"/>
              <a:t>Dr. Ricardo</a:t>
            </a:r>
            <a:r>
              <a:rPr lang="es-MX" sz="3200" b="1" dirty="0"/>
              <a:t> </a:t>
            </a:r>
            <a:r>
              <a:rPr lang="es-MX" dirty="0"/>
              <a:t>Cantoral</a:t>
            </a:r>
            <a:br>
              <a:rPr lang="es-MX" dirty="0"/>
            </a:br>
            <a:r>
              <a:rPr lang="es-MX" dirty="0"/>
              <a:t>Cinvestav, IPN</a:t>
            </a:r>
            <a:endParaRPr lang="es-ES" dirty="0"/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2205" y="2086376"/>
            <a:ext cx="7394968" cy="4437399"/>
          </a:xfrm>
          <a:extLst/>
        </p:spPr>
        <p:txBody>
          <a:bodyPr vert="vert270">
            <a:normAutofit/>
          </a:bodyPr>
          <a:lstStyle/>
          <a:p>
            <a:pPr marL="342775" indent="-342775">
              <a:lnSpc>
                <a:spcPct val="80000"/>
              </a:lnSpc>
              <a:buNone/>
              <a:defRPr/>
            </a:pPr>
            <a:endParaRPr lang="es-ES" sz="2600" dirty="0"/>
          </a:p>
          <a:p>
            <a:pPr marL="342775" indent="-342775">
              <a:lnSpc>
                <a:spcPct val="80000"/>
              </a:lnSpc>
              <a:buNone/>
              <a:defRPr/>
            </a:pPr>
            <a:endParaRPr lang="es-ES" sz="2600" dirty="0"/>
          </a:p>
          <a:p>
            <a:pPr marL="342775" indent="-342775">
              <a:lnSpc>
                <a:spcPct val="80000"/>
              </a:lnSpc>
              <a:buNone/>
              <a:defRPr/>
            </a:pPr>
            <a:endParaRPr lang="es-ES" sz="6400" dirty="0"/>
          </a:p>
          <a:p>
            <a:pPr marL="342775" indent="-342775">
              <a:lnSpc>
                <a:spcPct val="80000"/>
              </a:lnSpc>
              <a:buNone/>
              <a:defRPr/>
            </a:pPr>
            <a:endParaRPr lang="es-ES" sz="6400" dirty="0"/>
          </a:p>
          <a:p>
            <a:pPr marL="342775" indent="-342775">
              <a:lnSpc>
                <a:spcPct val="80000"/>
              </a:lnSpc>
              <a:buNone/>
              <a:defRPr/>
            </a:pPr>
            <a:endParaRPr lang="es-ES" sz="6400" dirty="0"/>
          </a:p>
          <a:p>
            <a:pPr marL="342775" indent="-342775" algn="r">
              <a:lnSpc>
                <a:spcPct val="80000"/>
              </a:lnSpc>
              <a:buNone/>
              <a:defRPr/>
            </a:pPr>
            <a:r>
              <a:rPr lang="es-MX" sz="2400" dirty="0">
                <a:solidFill>
                  <a:schemeClr val="tx1">
                    <a:lumMod val="85000"/>
                  </a:schemeClr>
                </a:solidFill>
              </a:rPr>
              <a:t>rcantor@cinvestav.mx</a:t>
            </a:r>
          </a:p>
          <a:p>
            <a:pPr marL="342775" indent="-342775" algn="r">
              <a:lnSpc>
                <a:spcPct val="80000"/>
              </a:lnSpc>
              <a:buNone/>
              <a:defRPr/>
            </a:pPr>
            <a:r>
              <a:rPr lang="es-MX" sz="2400" dirty="0">
                <a:solidFill>
                  <a:schemeClr val="tx1">
                    <a:lumMod val="85000"/>
                  </a:schemeClr>
                </a:solidFill>
              </a:rPr>
              <a:t>www.matedu.cinvestav.mx</a:t>
            </a:r>
          </a:p>
          <a:p>
            <a:pPr marL="342775" indent="-342775" algn="r">
              <a:spcBef>
                <a:spcPts val="600"/>
              </a:spcBef>
              <a:buNone/>
              <a:defRPr/>
            </a:pPr>
            <a:r>
              <a:rPr lang="es-MX" sz="1800" dirty="0">
                <a:solidFill>
                  <a:schemeClr val="tx1">
                    <a:lumMod val="85000"/>
                  </a:schemeClr>
                </a:solidFill>
              </a:rPr>
              <a:t>F. 52 + (55) – 57.47.38.2</a:t>
            </a:r>
            <a:r>
              <a:rPr lang="es-ES" sz="1800" dirty="0">
                <a:solidFill>
                  <a:schemeClr val="tx1">
                    <a:lumMod val="85000"/>
                  </a:schemeClr>
                </a:solidFill>
              </a:rPr>
              <a:t>0</a:t>
            </a:r>
          </a:p>
          <a:p>
            <a:pPr marL="342775" indent="-342775" algn="r">
              <a:spcBef>
                <a:spcPts val="600"/>
              </a:spcBef>
              <a:buNone/>
              <a:defRPr/>
            </a:pPr>
            <a:r>
              <a:rPr lang="es-MX" sz="1800" dirty="0">
                <a:solidFill>
                  <a:schemeClr val="tx1">
                    <a:lumMod val="85000"/>
                  </a:schemeClr>
                </a:solidFill>
              </a:rPr>
              <a:t>T. 52 + (55) – 57.47.38.19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5230814"/>
            <a:ext cx="75406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93" y="2086376"/>
            <a:ext cx="3105029" cy="440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3" descr="Captura de pantalla 2013-12-02 a la(s) 07.20.5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86" y="2012743"/>
            <a:ext cx="2769391" cy="3686383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D22F896-40B5-4ADD-8801-0D06FADFA095}" type="slidenum">
              <a:rPr lang="en-US" smtClean="0"/>
              <a:pPr algn="r"/>
              <a:t>59</a:t>
            </a:fld>
            <a:endParaRPr lang="en-US" dirty="0"/>
          </a:p>
        </p:txBody>
      </p:sp>
      <p:pic>
        <p:nvPicPr>
          <p:cNvPr id="8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PISA. </a:t>
            </a:r>
            <a:r>
              <a:rPr lang="es-ES_tradnl" dirty="0" err="1"/>
              <a:t>Latinoam</a:t>
            </a:r>
            <a:r>
              <a:rPr lang="es-ES" dirty="0" err="1"/>
              <a:t>érica</a:t>
            </a:r>
            <a:r>
              <a:rPr lang="es-ES" dirty="0"/>
              <a:t>, España y Portugal: 2000 </a:t>
            </a:r>
            <a:r>
              <a:rPr lang="mr-IN" dirty="0"/>
              <a:t>–</a:t>
            </a:r>
            <a:r>
              <a:rPr lang="es-ES" dirty="0"/>
              <a:t> 2015 </a:t>
            </a:r>
            <a:endParaRPr lang="es-ES_tradn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777634"/>
            <a:ext cx="9982200" cy="4217132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6</a:t>
            </a:fld>
            <a:endParaRPr lang="es-ES" dirty="0"/>
          </a:p>
        </p:txBody>
      </p:sp>
      <p:pic>
        <p:nvPicPr>
          <p:cNvPr id="6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algn="r"/>
            <a:fld id="{162F1D00-BD13-4404-86B0-79703945A0A7}" type="slidenum">
              <a:rPr lang="en-US" smtClean="0"/>
              <a:pPr algn="r"/>
              <a:t>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490" y="979929"/>
            <a:ext cx="10411091" cy="537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lecha a la derecha con bandas 1"/>
          <p:cNvSpPr/>
          <p:nvPr/>
        </p:nvSpPr>
        <p:spPr>
          <a:xfrm rot="19515131">
            <a:off x="2970294" y="4412790"/>
            <a:ext cx="1911150" cy="281637"/>
          </a:xfrm>
          <a:prstGeom prst="stripedRightArrow">
            <a:avLst>
              <a:gd name="adj1" fmla="val 50000"/>
              <a:gd name="adj2" fmla="val 89839"/>
            </a:avLst>
          </a:prstGeom>
          <a:solidFill>
            <a:srgbClr val="FFC00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4490" y="235327"/>
            <a:ext cx="455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Evaluaci</a:t>
            </a:r>
            <a:r>
              <a:rPr lang="es-ES" dirty="0" err="1"/>
              <a:t>ón</a:t>
            </a:r>
            <a:r>
              <a:rPr lang="es-ES" dirty="0"/>
              <a:t> PISA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1253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Matricula del </a:t>
            </a:r>
            <a:r>
              <a:rPr lang="es-ES" dirty="0"/>
              <a:t>último año del </a:t>
            </a:r>
            <a:r>
              <a:rPr lang="es-ES_tradnl" dirty="0"/>
              <a:t>Bachillerato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8</a:t>
            </a:fld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159611"/>
              </p:ext>
            </p:extLst>
          </p:nvPr>
        </p:nvGraphicFramePr>
        <p:xfrm>
          <a:off x="1104899" y="1600201"/>
          <a:ext cx="9853615" cy="4857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639">
                  <a:extLst>
                    <a:ext uri="{9D8B030D-6E8A-4147-A177-3AD203B41FA5}">
                      <a16:colId xmlns:a16="http://schemas.microsoft.com/office/drawing/2014/main" val="856350785"/>
                    </a:ext>
                  </a:extLst>
                </a:gridCol>
                <a:gridCol w="3228976">
                  <a:extLst>
                    <a:ext uri="{9D8B030D-6E8A-4147-A177-3AD203B41FA5}">
                      <a16:colId xmlns:a16="http://schemas.microsoft.com/office/drawing/2014/main" val="337638584"/>
                    </a:ext>
                  </a:extLst>
                </a:gridCol>
              </a:tblGrid>
              <a:tr h="5914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effectLst/>
                        </a:rPr>
                        <a:t>Tipo de servicio</a:t>
                      </a:r>
                      <a:endParaRPr lang="es-MX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</a:rPr>
                        <a:t>Matrícula en último grado</a:t>
                      </a:r>
                      <a:endParaRPr lang="es-MX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2565370"/>
                  </a:ext>
                </a:extLst>
              </a:tr>
              <a:tr h="4266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u="none" strike="noStrike" dirty="0">
                          <a:effectLst/>
                        </a:rPr>
                        <a:t>Colegio de Bachilleres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MX" sz="1400" u="none" strike="noStrike" dirty="0">
                          <a:effectLst/>
                        </a:rPr>
                        <a:t>           229,236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46860336"/>
                  </a:ext>
                </a:extLst>
              </a:tr>
              <a:tr h="426631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u="none" strike="noStrike" dirty="0">
                          <a:effectLst/>
                        </a:rPr>
                        <a:t>Bachilleratos particulares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MX" sz="1400" u="none" strike="noStrike" dirty="0">
                          <a:effectLst/>
                        </a:rPr>
                        <a:t>           176,310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11798403"/>
                  </a:ext>
                </a:extLst>
              </a:tr>
              <a:tr h="426631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u="none" strike="noStrike" dirty="0">
                          <a:effectLst/>
                        </a:rPr>
                        <a:t>DGETI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MX" sz="1400" u="none" strike="noStrike" dirty="0">
                          <a:effectLst/>
                        </a:rPr>
                        <a:t>           170,266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58824041"/>
                  </a:ext>
                </a:extLst>
              </a:tr>
              <a:tr h="4266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u="none" strike="noStrike" dirty="0">
                          <a:effectLst/>
                        </a:rPr>
                        <a:t>Bachilleratos estatales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 dirty="0">
                          <a:effectLst/>
                        </a:rPr>
                        <a:t>           159,704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143876"/>
                  </a:ext>
                </a:extLst>
              </a:tr>
              <a:tr h="4266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u="none" strike="noStrike" dirty="0">
                          <a:effectLst/>
                        </a:rPr>
                        <a:t>Bachilleratos de las universidades autónomas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 dirty="0">
                          <a:effectLst/>
                        </a:rPr>
                        <a:t>           113,257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2118541"/>
                  </a:ext>
                </a:extLst>
              </a:tr>
              <a:tr h="4266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u="none" strike="noStrike" dirty="0">
                          <a:effectLst/>
                        </a:rPr>
                        <a:t>CECyTE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 dirty="0">
                          <a:effectLst/>
                        </a:rPr>
                        <a:t>             92,798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9849690"/>
                  </a:ext>
                </a:extLst>
              </a:tr>
              <a:tr h="426631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u="none" strike="noStrike" dirty="0">
                          <a:effectLst/>
                        </a:rPr>
                        <a:t>CONALEP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MX" sz="1400" u="none" strike="noStrike" dirty="0">
                          <a:effectLst/>
                        </a:rPr>
                        <a:t>             80,312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74830991"/>
                  </a:ext>
                </a:extLst>
              </a:tr>
              <a:tr h="426631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u="none" strike="noStrike" dirty="0">
                          <a:effectLst/>
                        </a:rPr>
                        <a:t>Telebachillerato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MX" sz="1400" u="none" strike="noStrike" dirty="0">
                          <a:effectLst/>
                        </a:rPr>
                        <a:t>             50,650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98854726"/>
                  </a:ext>
                </a:extLst>
              </a:tr>
              <a:tr h="426631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u="none" strike="noStrike" dirty="0">
                          <a:effectLst/>
                        </a:rPr>
                        <a:t>DGETA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MX" sz="1400" u="none" strike="noStrike" dirty="0">
                          <a:effectLst/>
                        </a:rPr>
                        <a:t>             45,715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68780731"/>
                  </a:ext>
                </a:extLst>
              </a:tr>
              <a:tr h="426631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u="none" strike="noStrike" dirty="0">
                          <a:effectLst/>
                        </a:rPr>
                        <a:t>Telebachillerato comunitario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MX" sz="1400" u="none" strike="noStrike" dirty="0">
                          <a:effectLst/>
                        </a:rPr>
                        <a:t>               7,697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50153602"/>
                  </a:ext>
                </a:extLst>
              </a:tr>
            </a:tbl>
          </a:graphicData>
        </a:graphic>
      </p:graphicFrame>
      <p:pic>
        <p:nvPicPr>
          <p:cNvPr id="6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Resultados en el logro según nivel de ingresos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600199"/>
            <a:ext cx="9980682" cy="4993105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FF54DE5-C571-48E8-A5BC-B369434E2F44}" type="slidenum">
              <a:rPr lang="es-ES" smtClean="0"/>
              <a:pPr algn="r"/>
              <a:t>9</a:t>
            </a:fld>
            <a:endParaRPr lang="es-ES" dirty="0"/>
          </a:p>
        </p:txBody>
      </p:sp>
      <p:pic>
        <p:nvPicPr>
          <p:cNvPr id="6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303" y="235327"/>
            <a:ext cx="708971" cy="6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iteratura académica 16 ×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74_TF03431380_TF03431380.potx" id="{9C759DF4-5D22-4947-AC84-0622EEA47A41}" vid="{3C637098-65C7-40E1-B206-DD97FD8DB6F6}"/>
    </a:ext>
  </a:extLst>
</a:theme>
</file>

<file path=ppt/theme/theme2.xml><?xml version="1.0" encoding="utf-8"?>
<a:theme xmlns:a="http://schemas.openxmlformats.org/drawingml/2006/main" name="Tema de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tf03431380</Template>
  <TotalTime>0</TotalTime>
  <Words>1630</Words>
  <Application>Microsoft Macintosh PowerPoint</Application>
  <PresentationFormat>Panorámica</PresentationFormat>
  <Paragraphs>354</Paragraphs>
  <Slides>59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74" baseType="lpstr">
      <vt:lpstr>Arial</vt:lpstr>
      <vt:lpstr>Arial Narrow</vt:lpstr>
      <vt:lpstr>Calibri</vt:lpstr>
      <vt:lpstr>Cambria</vt:lpstr>
      <vt:lpstr>Cambria Math</vt:lpstr>
      <vt:lpstr>Euphemia</vt:lpstr>
      <vt:lpstr>Georgia</vt:lpstr>
      <vt:lpstr>Helvetica</vt:lpstr>
      <vt:lpstr>Helvetica Light</vt:lpstr>
      <vt:lpstr>Plantagenet Cherokee</vt:lpstr>
      <vt:lpstr>Times New Roman</vt:lpstr>
      <vt:lpstr>Tw Cen MT</vt:lpstr>
      <vt:lpstr>Viner Hand ITC</vt:lpstr>
      <vt:lpstr>Wingdings</vt:lpstr>
      <vt:lpstr>Literatura académica 16 × 9</vt:lpstr>
      <vt:lpstr>Tendencias de investigación en matemática educativa :  mirada socioepistemológica del nuevo modelo educativo</vt:lpstr>
      <vt:lpstr>Tendencias teóricas en Matemática Educatvia</vt:lpstr>
      <vt:lpstr>Etimologías greco – latinas </vt:lpstr>
      <vt:lpstr>Modelos etimológicos</vt:lpstr>
      <vt:lpstr>¿Investigación de la educación o investigación en la educación? Considerando El escenario educativo</vt:lpstr>
      <vt:lpstr>PISA. Latinoamérica, España y Portugal: 2000 – 2015 </vt:lpstr>
      <vt:lpstr>Presentación de PowerPoint</vt:lpstr>
      <vt:lpstr>Matricula del último año del Bachillerato</vt:lpstr>
      <vt:lpstr>Resultados en el logro según nivel de ingresos</vt:lpstr>
      <vt:lpstr>Desempeño por estado </vt:lpstr>
      <vt:lpstr>Mapa de Wright – Matemáticas</vt:lpstr>
      <vt:lpstr>Tipo de plantel y logro (distribución)</vt:lpstr>
      <vt:lpstr>La Matemática Educativa … democratizar el aprendizaje …</vt:lpstr>
      <vt:lpstr>     SÍ, existe una manera matemática de pensar que puede difundirse  socialmente</vt:lpstr>
      <vt:lpstr>La Socioepistemología busca humanizar a las matemáticas</vt:lpstr>
      <vt:lpstr>¿Por qué y cómo cambiar?, estado actual</vt:lpstr>
      <vt:lpstr>¿Por qué y cómo cambiar?, planes y programas de estudio</vt:lpstr>
      <vt:lpstr>2. La significación</vt:lpstr>
      <vt:lpstr>Funciones y propósitos de la Educación Media Superior</vt:lpstr>
      <vt:lpstr>Escalas macro, meso y micro Sistema educativo, sistema de enseñanza y sistema didáctico</vt:lpstr>
      <vt:lpstr>Anidación de prácticas</vt:lpstr>
      <vt:lpstr>Construcción social y funciones de la práctica social</vt:lpstr>
      <vt:lpstr>Descentración del objeto</vt:lpstr>
      <vt:lpstr>Movimiento, cambio y variación: Perfil de egreso</vt:lpstr>
      <vt:lpstr>El problema del significado</vt:lpstr>
      <vt:lpstr>Pensamiento matemático y Matemáticas</vt:lpstr>
      <vt:lpstr>la Socioepistemología  el problema del significado</vt:lpstr>
      <vt:lpstr>Presentación de PowerPoint</vt:lpstr>
      <vt:lpstr>¿Qué y cómo cambia en el currículo de Matemáticas? </vt:lpstr>
      <vt:lpstr>Ejes de la nueva propuesta</vt:lpstr>
      <vt:lpstr>3. El cambio educativo</vt:lpstr>
      <vt:lpstr>Las tres bases del Modelo Educativo: Anidación de prácticas</vt:lpstr>
      <vt:lpstr>Teoría Socioepistemológica de la Matemática Educativa</vt:lpstr>
      <vt:lpstr>69. ¿ Cuáles la siguientes gráficas corresponde a la ecuación  x² + y² = 49 ?</vt:lpstr>
      <vt:lpstr>Programa Interdisciplinario para el Desarrollo Profesional Docente en Matemáticas PIDPDM - Cinvestav</vt:lpstr>
      <vt:lpstr>Presentación de PowerPoint</vt:lpstr>
      <vt:lpstr>Estructura de las reformas educativa: una evolución Análisis regresivo</vt:lpstr>
      <vt:lpstr>El currículo explícito: un problema abierto lo retórico, lo sincopado y lo simbólico</vt:lpstr>
      <vt:lpstr>Presentación de PowerPoint</vt:lpstr>
      <vt:lpstr>4. Aprendizaje situado</vt:lpstr>
      <vt:lpstr>El perfil de egreso: el saber transversal, funcional y contextual</vt:lpstr>
      <vt:lpstr>El perfil de egreso: el saber transversal, funcional y contextual</vt:lpstr>
      <vt:lpstr>El perfil de egreso: el saber transversal, funcional y contextual</vt:lpstr>
      <vt:lpstr>El perfil de egreso: el saber transversal, funcional y contextual</vt:lpstr>
      <vt:lpstr>El perfil de egreso: el saber transversal, funcional y contextual</vt:lpstr>
      <vt:lpstr>¿y… el contexto?</vt:lpstr>
      <vt:lpstr>El perfil de egreso: el saber transversal, funcional y contextual</vt:lpstr>
      <vt:lpstr>Presentación de PowerPoint</vt:lpstr>
      <vt:lpstr>Suma vectorial ( 3, 2 ) + ( 2, 3 ) = ( 3 + 2, 2 + 3 )</vt:lpstr>
      <vt:lpstr>5. Consideraciones finales</vt:lpstr>
      <vt:lpstr>De las prácticas a los objetos</vt:lpstr>
      <vt:lpstr>De la práctica al objeto</vt:lpstr>
      <vt:lpstr>Práctica – Teoría : Principio de abducción</vt:lpstr>
      <vt:lpstr>Predecir es una  práctica socialmente compartida</vt:lpstr>
      <vt:lpstr>El perfil de egreso. (Mario Caballero)</vt:lpstr>
      <vt:lpstr>Ejemplo de articulación de la variación Bloqueos en la conducción eléctrica . (Angélica Moreno)</vt:lpstr>
      <vt:lpstr>Ejemplo de articulación de la variación:  Bloqueos en la conducción eléctrica</vt:lpstr>
      <vt:lpstr>Síntesis de los elementos centrales</vt:lpstr>
      <vt:lpstr>Dr. Ricardo Cantoral Cinvestav, IPN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Ricardo Arnoldo Cantoral Uriza</dc:creator>
  <cp:lastModifiedBy/>
  <cp:revision>1</cp:revision>
  <dcterms:created xsi:type="dcterms:W3CDTF">2017-07-25T20:52:59Z</dcterms:created>
  <dcterms:modified xsi:type="dcterms:W3CDTF">2018-03-09T14:32:10Z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